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7" r:id="rId4"/>
    <p:sldId id="258" r:id="rId5"/>
    <p:sldId id="259" r:id="rId6"/>
    <p:sldId id="262" r:id="rId7"/>
    <p:sldId id="263" r:id="rId8"/>
    <p:sldId id="264" r:id="rId9"/>
    <p:sldId id="266" r:id="rId10"/>
    <p:sldId id="280" r:id="rId11"/>
    <p:sldId id="268" r:id="rId12"/>
    <p:sldId id="269" r:id="rId13"/>
    <p:sldId id="277" r:id="rId14"/>
    <p:sldId id="281" r:id="rId15"/>
    <p:sldId id="282" r:id="rId16"/>
    <p:sldId id="278" r:id="rId17"/>
    <p:sldId id="270" r:id="rId18"/>
    <p:sldId id="271" r:id="rId19"/>
    <p:sldId id="279" r:id="rId20"/>
    <p:sldId id="272" r:id="rId21"/>
    <p:sldId id="283" r:id="rId22"/>
    <p:sldId id="273" r:id="rId23"/>
    <p:sldId id="274" r:id="rId24"/>
    <p:sldId id="275" r:id="rId25"/>
    <p:sldId id="285" r:id="rId26"/>
    <p:sldId id="286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07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56CBA73-C972-49CA-B07D-E8B6BA1F77D5}" type="datetimeFigureOut">
              <a:rPr lang="pt-BR" smtClean="0"/>
              <a:pPr/>
              <a:t>21/10/2013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DD50009-A76C-4AAC-A934-5F62D525EC6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BA73-C972-49CA-B07D-E8B6BA1F77D5}" type="datetimeFigureOut">
              <a:rPr lang="pt-BR" smtClean="0"/>
              <a:pPr/>
              <a:t>21/10/2013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0009-A76C-4AAC-A934-5F62D525EC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BA73-C972-49CA-B07D-E8B6BA1F77D5}" type="datetimeFigureOut">
              <a:rPr lang="pt-BR" smtClean="0"/>
              <a:pPr/>
              <a:t>21/10/2013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0009-A76C-4AAC-A934-5F62D525EC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BA73-C972-49CA-B07D-E8B6BA1F77D5}" type="datetimeFigureOut">
              <a:rPr lang="pt-BR" smtClean="0"/>
              <a:pPr/>
              <a:t>21/10/2013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0009-A76C-4AAC-A934-5F62D525EC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BA73-C972-49CA-B07D-E8B6BA1F77D5}" type="datetimeFigureOut">
              <a:rPr lang="pt-BR" smtClean="0"/>
              <a:pPr/>
              <a:t>21/10/2013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0009-A76C-4AAC-A934-5F62D525EC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BA73-C972-49CA-B07D-E8B6BA1F77D5}" type="datetimeFigureOut">
              <a:rPr lang="pt-BR" smtClean="0"/>
              <a:pPr/>
              <a:t>21/10/2013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0009-A76C-4AAC-A934-5F62D525EC6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BA73-C972-49CA-B07D-E8B6BA1F77D5}" type="datetimeFigureOut">
              <a:rPr lang="pt-BR" smtClean="0"/>
              <a:pPr/>
              <a:t>21/10/2013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0009-A76C-4AAC-A934-5F62D525EC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BA73-C972-49CA-B07D-E8B6BA1F77D5}" type="datetimeFigureOut">
              <a:rPr lang="pt-BR" smtClean="0"/>
              <a:pPr/>
              <a:t>21/10/2013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0009-A76C-4AAC-A934-5F62D525EC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BA73-C972-49CA-B07D-E8B6BA1F77D5}" type="datetimeFigureOut">
              <a:rPr lang="pt-BR" smtClean="0"/>
              <a:pPr/>
              <a:t>21/10/2013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0009-A76C-4AAC-A934-5F62D525EC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BA73-C972-49CA-B07D-E8B6BA1F77D5}" type="datetimeFigureOut">
              <a:rPr lang="pt-BR" smtClean="0"/>
              <a:pPr/>
              <a:t>21/10/2013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0009-A76C-4AAC-A934-5F62D525EC6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CBA73-C972-49CA-B07D-E8B6BA1F77D5}" type="datetimeFigureOut">
              <a:rPr lang="pt-BR" smtClean="0"/>
              <a:pPr/>
              <a:t>21/10/2013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50009-A76C-4AAC-A934-5F62D525EC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56CBA73-C972-49CA-B07D-E8B6BA1F77D5}" type="datetimeFigureOut">
              <a:rPr lang="pt-BR" smtClean="0"/>
              <a:pPr/>
              <a:t>21/10/2013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DD50009-A76C-4AAC-A934-5F62D525EC6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Imagine%20-%20Playing%20for%20Change%20Song%20Around%20the%20World%20%20Legenda%20em%20Portugus%20Pt-Br.avi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33365" y="3094992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Orientações para Construção do Projeto Político Pedagógico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33365" y="5085184"/>
            <a:ext cx="3309803" cy="596525"/>
          </a:xfrm>
        </p:spPr>
        <p:txBody>
          <a:bodyPr/>
          <a:lstStyle/>
          <a:p>
            <a:r>
              <a:rPr lang="pt-BR" b="1" dirty="0" smtClean="0"/>
              <a:t>Lílian Lessa Andrade Lino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725467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Práticas: quais são essenciais?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Avaliação Nutricional</a:t>
            </a:r>
          </a:p>
          <a:p>
            <a:r>
              <a:rPr lang="pt-BR" dirty="0" smtClean="0"/>
              <a:t>Educação Nutricional</a:t>
            </a:r>
          </a:p>
          <a:p>
            <a:r>
              <a:rPr lang="pt-BR" dirty="0" smtClean="0"/>
              <a:t>Técnica Dietética</a:t>
            </a:r>
          </a:p>
          <a:p>
            <a:r>
              <a:rPr lang="pt-BR" dirty="0" err="1" smtClean="0"/>
              <a:t>Dietoterapia</a:t>
            </a:r>
            <a:r>
              <a:rPr lang="pt-BR" dirty="0" smtClean="0"/>
              <a:t> (infantil, adulto, atleta, idoso...)</a:t>
            </a:r>
          </a:p>
          <a:p>
            <a:r>
              <a:rPr lang="pt-BR" dirty="0" smtClean="0"/>
              <a:t>Nutrição Social</a:t>
            </a:r>
          </a:p>
          <a:p>
            <a:r>
              <a:rPr lang="pt-BR" dirty="0" smtClean="0"/>
              <a:t>Gestão de UAN</a:t>
            </a:r>
          </a:p>
          <a:p>
            <a:endParaRPr lang="pt-BR" dirty="0"/>
          </a:p>
          <a:p>
            <a:pPr lvl="1"/>
            <a:r>
              <a:rPr lang="pt-BR" dirty="0" smtClean="0"/>
              <a:t>RELAÇÃO DOCENTE/ DISCENTE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0924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143000"/>
          </a:xfrm>
        </p:spPr>
        <p:txBody>
          <a:bodyPr/>
          <a:lstStyle/>
          <a:p>
            <a:r>
              <a:rPr lang="pt-BR" b="1" dirty="0" smtClean="0"/>
              <a:t>TCC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N</a:t>
            </a:r>
            <a:r>
              <a:rPr lang="pt-BR" dirty="0" smtClean="0"/>
              <a:t>ormas de elaboração, orientação e avaliação</a:t>
            </a:r>
          </a:p>
          <a:p>
            <a:endParaRPr lang="pt-BR" dirty="0"/>
          </a:p>
          <a:p>
            <a:r>
              <a:rPr lang="pt-BR" dirty="0" smtClean="0"/>
              <a:t>Quantas horas e quantos componentes são suficientes?</a:t>
            </a:r>
          </a:p>
          <a:p>
            <a:endParaRPr lang="pt-BR" dirty="0"/>
          </a:p>
          <a:p>
            <a:r>
              <a:rPr lang="pt-BR" dirty="0" smtClean="0"/>
              <a:t>Tem comitê de ética em pesquisa?</a:t>
            </a:r>
          </a:p>
          <a:p>
            <a:endParaRPr lang="pt-BR" dirty="0"/>
          </a:p>
          <a:p>
            <a:r>
              <a:rPr lang="pt-BR" dirty="0" smtClean="0"/>
              <a:t>Esse componente é o que a IES chama de pesquisa?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5826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Atividades Complementares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Normas claras? Quantidade suficiente?</a:t>
            </a:r>
          </a:p>
          <a:p>
            <a:endParaRPr lang="pt-BR" dirty="0"/>
          </a:p>
          <a:p>
            <a:r>
              <a:rPr lang="pt-BR" dirty="0" smtClean="0"/>
              <a:t>Quais oportunidades a IES disponibiliza?</a:t>
            </a:r>
          </a:p>
          <a:p>
            <a:endParaRPr lang="pt-BR" dirty="0"/>
          </a:p>
          <a:p>
            <a:r>
              <a:rPr lang="pt-BR" dirty="0" smtClean="0"/>
              <a:t>Precisa ser diversificada, ou um estágio é o suficiente?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5826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9208" y="188640"/>
            <a:ext cx="8291264" cy="864096"/>
          </a:xfrm>
        </p:spPr>
        <p:txBody>
          <a:bodyPr>
            <a:normAutofit/>
          </a:bodyPr>
          <a:lstStyle/>
          <a:p>
            <a:r>
              <a:rPr lang="pt-BR" b="1" dirty="0" smtClean="0"/>
              <a:t>Estágios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001419"/>
          </a:xfrm>
        </p:spPr>
        <p:txBody>
          <a:bodyPr>
            <a:normAutofit/>
          </a:bodyPr>
          <a:lstStyle/>
          <a:p>
            <a:r>
              <a:rPr lang="pt-BR" dirty="0" smtClean="0"/>
              <a:t>Locais disponíveis</a:t>
            </a:r>
          </a:p>
          <a:p>
            <a:pPr lvl="1"/>
            <a:r>
              <a:rPr lang="pt-BR" dirty="0" smtClean="0"/>
              <a:t>UAN – comercial, institucional, hospitalar...</a:t>
            </a:r>
          </a:p>
          <a:p>
            <a:pPr lvl="1"/>
            <a:r>
              <a:rPr lang="pt-BR" dirty="0" smtClean="0"/>
              <a:t>SOCIAL – Unidade básica de saúde? VISA? Escolas públicas e privadas?  </a:t>
            </a:r>
          </a:p>
          <a:p>
            <a:pPr lvl="1"/>
            <a:r>
              <a:rPr lang="pt-BR" dirty="0" smtClean="0"/>
              <a:t>CLÍNICA – atenção primária até complexidade? Qual o % em clínica escola e em hospital?</a:t>
            </a:r>
          </a:p>
          <a:p>
            <a:pPr lvl="1"/>
            <a:r>
              <a:rPr lang="pt-BR" dirty="0" smtClean="0"/>
              <a:t>Alimentação Escolar?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Turnos de realização</a:t>
            </a:r>
          </a:p>
          <a:p>
            <a:r>
              <a:rPr lang="pt-BR" dirty="0" smtClean="0"/>
              <a:t>Lei de estágio</a:t>
            </a:r>
          </a:p>
          <a:p>
            <a:r>
              <a:rPr lang="pt-BR" dirty="0" smtClean="0"/>
              <a:t>Orientação, supervisão, preceptoria</a:t>
            </a:r>
          </a:p>
          <a:p>
            <a:r>
              <a:rPr lang="pt-BR" dirty="0" smtClean="0"/>
              <a:t>Custo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3145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pt-BR" b="1" dirty="0" smtClean="0"/>
              <a:t>Normas - EXEMPLO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5328592"/>
          </a:xfrm>
        </p:spPr>
        <p:txBody>
          <a:bodyPr>
            <a:normAutofit fontScale="70000" lnSpcReduction="20000"/>
          </a:bodyPr>
          <a:lstStyle/>
          <a:p>
            <a:r>
              <a:rPr lang="pt-BR" sz="4000" b="1" dirty="0"/>
              <a:t>O </a:t>
            </a:r>
            <a:r>
              <a:rPr lang="pt-BR" sz="4000" b="1" u="sng" dirty="0">
                <a:solidFill>
                  <a:srgbClr val="FF0000"/>
                </a:solidFill>
              </a:rPr>
              <a:t>Coordenador</a:t>
            </a:r>
            <a:r>
              <a:rPr lang="pt-BR" sz="4000" b="1" dirty="0"/>
              <a:t> de cada Curso é o responsável pela supervisão de estágio, competindo-lhe:</a:t>
            </a:r>
            <a:r>
              <a:rPr lang="pt-BR" sz="2000" dirty="0"/>
              <a:t> </a:t>
            </a:r>
          </a:p>
          <a:p>
            <a:r>
              <a:rPr lang="pt-BR" dirty="0"/>
              <a:t>I - orientar o estagiário na escolha ou indicação do campo de estágio; </a:t>
            </a:r>
          </a:p>
          <a:p>
            <a:r>
              <a:rPr lang="pt-BR" dirty="0"/>
              <a:t>II - elaborar plano de atividades de estágio e apresentá-lo à </a:t>
            </a:r>
            <a:r>
              <a:rPr lang="pt-BR" dirty="0" err="1"/>
              <a:t>Prograd</a:t>
            </a:r>
            <a:r>
              <a:rPr lang="pt-BR" dirty="0"/>
              <a:t>; </a:t>
            </a:r>
          </a:p>
          <a:p>
            <a:r>
              <a:rPr lang="pt-BR" dirty="0"/>
              <a:t>III - definir, acompanhar e orientar o estagiário no planejamento, execução e avaliação do estágio, prestando-lhe assistência técnico - científica; </a:t>
            </a:r>
            <a:endParaRPr lang="pt-BR" dirty="0" smtClean="0"/>
          </a:p>
          <a:p>
            <a:r>
              <a:rPr lang="pt-BR" dirty="0" smtClean="0"/>
              <a:t>IV </a:t>
            </a:r>
            <a:r>
              <a:rPr lang="pt-BR" dirty="0"/>
              <a:t>- analisar e aprovar o plano de estágio apresentado pelo aluno, observando sua adequação à filosofia dos programas do referido Curso, bem como a sua </a:t>
            </a:r>
            <a:r>
              <a:rPr lang="pt-BR" dirty="0" err="1"/>
              <a:t>exeqüibilidade</a:t>
            </a:r>
            <a:r>
              <a:rPr lang="pt-BR" dirty="0"/>
              <a:t>; </a:t>
            </a:r>
          </a:p>
          <a:p>
            <a:r>
              <a:rPr lang="pt-BR" dirty="0"/>
              <a:t>V - orientar o estagiário na elaboração de relatórios, conforme normas específicas; </a:t>
            </a:r>
          </a:p>
          <a:p>
            <a:r>
              <a:rPr lang="pt-BR" dirty="0"/>
              <a:t>VI - programar seminários, reuniões e outras atividades preparatórias para o desenvolvimento do estágio; </a:t>
            </a:r>
          </a:p>
          <a:p>
            <a:r>
              <a:rPr lang="pt-BR" dirty="0"/>
              <a:t>VII - visar as fichas-controle de </a:t>
            </a:r>
            <a:r>
              <a:rPr lang="pt-BR" dirty="0" err="1"/>
              <a:t>freqüência</a:t>
            </a:r>
            <a:r>
              <a:rPr lang="pt-BR" dirty="0"/>
              <a:t>, plano e relatórios dos estagiários, emitindo parecer conclusivo sobre o desempenho do mesmo, subsidiado pela avaliação do supervisor de campo ou orientador, quando existir, encaminhando a documentação pertinente para a Secretaria Geral. </a:t>
            </a:r>
          </a:p>
        </p:txBody>
      </p:sp>
    </p:spTree>
    <p:extLst>
      <p:ext uri="{BB962C8B-B14F-4D97-AF65-F5344CB8AC3E}">
        <p14:creationId xmlns:p14="http://schemas.microsoft.com/office/powerpoint/2010/main" val="2865266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Normas - </a:t>
            </a:r>
            <a:r>
              <a:rPr lang="pt-BR" b="1" dirty="0" smtClean="0"/>
              <a:t>EXEMPLO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Os Estágios Curriculares estarão sob a coordenação geral de uma </a:t>
            </a:r>
            <a:r>
              <a:rPr lang="pt-BR" b="1" dirty="0">
                <a:solidFill>
                  <a:srgbClr val="FF0000"/>
                </a:solidFill>
              </a:rPr>
              <a:t>Comissão de Estágios</a:t>
            </a:r>
            <a:r>
              <a:rPr lang="pt-BR" dirty="0"/>
              <a:t>, composta por três (3) Professores </a:t>
            </a:r>
            <a:r>
              <a:rPr lang="pt-BR" b="1" dirty="0">
                <a:solidFill>
                  <a:srgbClr val="FF0000"/>
                </a:solidFill>
              </a:rPr>
              <a:t>Nutricionistas</a:t>
            </a:r>
            <a:r>
              <a:rPr lang="pt-BR" dirty="0"/>
              <a:t>, responsáveis por cada área de Estágio indicados pelo Coordenador do Núcleo de Nutrição, ouvido o Colegiado do Curso. Esta Comissão será eleita no Colegiado do Curso através de apresentação de candidatura e terá um mandato de 2 (dois) anos. </a:t>
            </a:r>
          </a:p>
        </p:txBody>
      </p:sp>
    </p:spTree>
    <p:extLst>
      <p:ext uri="{BB962C8B-B14F-4D97-AF65-F5344CB8AC3E}">
        <p14:creationId xmlns:p14="http://schemas.microsoft.com/office/powerpoint/2010/main" val="464002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ORIENTAÇÃO/SUPERVISÃO DE ESTÁGIO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Relação docente/discente</a:t>
            </a:r>
          </a:p>
          <a:p>
            <a:endParaRPr lang="pt-BR" dirty="0" smtClean="0"/>
          </a:p>
          <a:p>
            <a:r>
              <a:rPr lang="pt-BR" dirty="0" smtClean="0"/>
              <a:t>Relação discente/área</a:t>
            </a:r>
          </a:p>
          <a:p>
            <a:endParaRPr lang="pt-BR" dirty="0" smtClean="0"/>
          </a:p>
          <a:p>
            <a:r>
              <a:rPr lang="pt-BR" dirty="0" smtClean="0"/>
              <a:t>Relação preceptor/supervisor/discente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65220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Coordenação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Titulação</a:t>
            </a:r>
          </a:p>
          <a:p>
            <a:r>
              <a:rPr lang="pt-BR" dirty="0" smtClean="0"/>
              <a:t>Experiência</a:t>
            </a:r>
          </a:p>
          <a:p>
            <a:r>
              <a:rPr lang="pt-BR" dirty="0" smtClean="0"/>
              <a:t>Dedicação à coordenação (nº de estudantes)</a:t>
            </a:r>
          </a:p>
          <a:p>
            <a:r>
              <a:rPr lang="pt-BR" dirty="0" smtClean="0"/>
              <a:t>Disciplinas a ministrar</a:t>
            </a:r>
          </a:p>
          <a:p>
            <a:r>
              <a:rPr lang="pt-BR" dirty="0" smtClean="0"/>
              <a:t>Outros encargos administrativos</a:t>
            </a:r>
          </a:p>
          <a:p>
            <a:r>
              <a:rPr lang="pt-BR" dirty="0" smtClean="0"/>
              <a:t>Registro na Carteira de Trabalho</a:t>
            </a:r>
          </a:p>
          <a:p>
            <a:r>
              <a:rPr lang="pt-BR" dirty="0" smtClean="0"/>
              <a:t>Salário?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5826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Docentes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Titulação</a:t>
            </a:r>
          </a:p>
          <a:p>
            <a:endParaRPr lang="pt-BR" dirty="0" smtClean="0"/>
          </a:p>
          <a:p>
            <a:r>
              <a:rPr lang="pt-BR" dirty="0" smtClean="0"/>
              <a:t>Capacitação</a:t>
            </a:r>
          </a:p>
          <a:p>
            <a:endParaRPr lang="pt-BR" dirty="0" smtClean="0"/>
          </a:p>
          <a:p>
            <a:r>
              <a:rPr lang="pt-BR" dirty="0" smtClean="0"/>
              <a:t>Diversidade de disciplinas</a:t>
            </a:r>
          </a:p>
          <a:p>
            <a:endParaRPr lang="pt-BR" dirty="0" smtClean="0"/>
          </a:p>
          <a:p>
            <a:r>
              <a:rPr lang="pt-BR" dirty="0" smtClean="0"/>
              <a:t>Número mínimo de Nutricionistas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5826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NDE/ COLEGIADO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Composição para Avaliação</a:t>
            </a:r>
          </a:p>
          <a:p>
            <a:endParaRPr lang="pt-BR" dirty="0" smtClean="0"/>
          </a:p>
          <a:p>
            <a:r>
              <a:rPr lang="pt-BR" dirty="0" smtClean="0"/>
              <a:t>Efetividade na IES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699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http://ipt.olhares.com/data/big/149/14923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7143750" cy="481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317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701824"/>
            <a:ext cx="7024744" cy="1143000"/>
          </a:xfrm>
        </p:spPr>
        <p:txBody>
          <a:bodyPr/>
          <a:lstStyle/>
          <a:p>
            <a:r>
              <a:rPr lang="pt-BR" b="1" dirty="0" smtClean="0"/>
              <a:t>Estrutura física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Laboratórios indispensáveis</a:t>
            </a:r>
          </a:p>
          <a:p>
            <a:pPr lvl="1"/>
            <a:r>
              <a:rPr lang="pt-BR" dirty="0" smtClean="0"/>
              <a:t>Multidisciplinares </a:t>
            </a:r>
            <a:endParaRPr lang="pt-BR" dirty="0"/>
          </a:p>
          <a:p>
            <a:pPr lvl="1"/>
            <a:r>
              <a:rPr lang="pt-BR" dirty="0"/>
              <a:t>Técnica Dietética</a:t>
            </a:r>
          </a:p>
          <a:p>
            <a:pPr lvl="1"/>
            <a:r>
              <a:rPr lang="pt-BR" dirty="0"/>
              <a:t>Avaliação </a:t>
            </a:r>
            <a:r>
              <a:rPr lang="pt-BR" dirty="0" smtClean="0"/>
              <a:t>Nutricional</a:t>
            </a:r>
          </a:p>
          <a:p>
            <a:endParaRPr lang="pt-BR" dirty="0" smtClean="0"/>
          </a:p>
          <a:p>
            <a:r>
              <a:rPr lang="pt-BR" dirty="0" smtClean="0"/>
              <a:t>Clínica escola</a:t>
            </a:r>
          </a:p>
          <a:p>
            <a:endParaRPr lang="pt-BR" dirty="0" smtClean="0"/>
          </a:p>
          <a:p>
            <a:r>
              <a:rPr lang="pt-BR" dirty="0" smtClean="0"/>
              <a:t>UAN escola</a:t>
            </a:r>
          </a:p>
          <a:p>
            <a:endParaRPr lang="pt-BR" dirty="0" smtClean="0"/>
          </a:p>
          <a:p>
            <a:r>
              <a:rPr lang="pt-BR" dirty="0" smtClean="0"/>
              <a:t>Social?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5826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1143000"/>
          </a:xfrm>
        </p:spPr>
        <p:txBody>
          <a:bodyPr/>
          <a:lstStyle/>
          <a:p>
            <a:r>
              <a:rPr lang="pt-BR" b="1" dirty="0" smtClean="0"/>
              <a:t>Acessibilidade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628800"/>
            <a:ext cx="8291264" cy="4925144"/>
          </a:xfrm>
        </p:spPr>
        <p:txBody>
          <a:bodyPr>
            <a:normAutofit lnSpcReduction="10000"/>
          </a:bodyPr>
          <a:lstStyle/>
          <a:p>
            <a:r>
              <a:rPr lang="pt-BR" sz="3200" b="1" dirty="0" smtClean="0"/>
              <a:t>NÃO É SÓ NA ESTUTURA FÍSICA!!!</a:t>
            </a:r>
          </a:p>
          <a:p>
            <a:endParaRPr lang="pt-BR" dirty="0" smtClean="0"/>
          </a:p>
          <a:p>
            <a:r>
              <a:rPr lang="pt-BR" dirty="0" smtClean="0"/>
              <a:t>“No </a:t>
            </a:r>
            <a:r>
              <a:rPr lang="pt-BR" dirty="0"/>
              <a:t>caso de estudantes com deficiência, mobilidade reduzida ou necessidades educacionais especiais é fundamental que a estrutura curricular contemple possiblidades de diversificação curricular requeridas pelas diferentes situações de deficiência ou demais categorias que demandem atendimento especial</a:t>
            </a:r>
            <a:r>
              <a:rPr lang="pt-BR" dirty="0" smtClean="0"/>
              <a:t>.” </a:t>
            </a:r>
          </a:p>
          <a:p>
            <a:r>
              <a:rPr lang="pt-BR" b="1" dirty="0" smtClean="0"/>
              <a:t>Referenciais de acessibilidade na Educação Superior e a avaliação </a:t>
            </a:r>
            <a:r>
              <a:rPr lang="pt-BR" b="1" i="1" dirty="0" smtClean="0"/>
              <a:t>in loco </a:t>
            </a:r>
            <a:r>
              <a:rPr lang="pt-BR" b="1" dirty="0" smtClean="0"/>
              <a:t>do Sistema </a:t>
            </a:r>
            <a:r>
              <a:rPr lang="pt-BR" b="1" dirty="0"/>
              <a:t>N</a:t>
            </a:r>
            <a:r>
              <a:rPr lang="pt-BR" b="1" dirty="0" smtClean="0"/>
              <a:t>acional de Avaliação da Educação </a:t>
            </a:r>
            <a:r>
              <a:rPr lang="pt-BR" b="1" dirty="0"/>
              <a:t>S</a:t>
            </a:r>
            <a:r>
              <a:rPr lang="pt-BR" b="1" dirty="0" smtClean="0"/>
              <a:t>uperior </a:t>
            </a:r>
            <a:r>
              <a:rPr lang="pt-BR" b="1" dirty="0"/>
              <a:t>(SINAES</a:t>
            </a:r>
            <a:r>
              <a:rPr lang="pt-BR" b="1" dirty="0" smtClean="0"/>
              <a:t>) – Julho/2013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94899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1143000"/>
          </a:xfrm>
        </p:spPr>
        <p:txBody>
          <a:bodyPr/>
          <a:lstStyle/>
          <a:p>
            <a:r>
              <a:rPr lang="pt-BR" b="1" dirty="0" smtClean="0"/>
              <a:t>Biblioteca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Quantidade</a:t>
            </a:r>
          </a:p>
          <a:p>
            <a:endParaRPr lang="pt-BR" dirty="0" smtClean="0"/>
          </a:p>
          <a:p>
            <a:r>
              <a:rPr lang="pt-BR" dirty="0" smtClean="0"/>
              <a:t>Atualidade</a:t>
            </a:r>
          </a:p>
          <a:p>
            <a:endParaRPr lang="pt-BR" dirty="0" smtClean="0"/>
          </a:p>
          <a:p>
            <a:r>
              <a:rPr lang="pt-BR" dirty="0" smtClean="0"/>
              <a:t>Periódicos impressos e </a:t>
            </a:r>
            <a:r>
              <a:rPr lang="pt-BR" i="1" dirty="0" smtClean="0"/>
              <a:t>online</a:t>
            </a:r>
          </a:p>
          <a:p>
            <a:endParaRPr lang="pt-BR" dirty="0" smtClean="0"/>
          </a:p>
          <a:p>
            <a:r>
              <a:rPr lang="pt-BR" dirty="0" smtClean="0"/>
              <a:t>Normas de funcionamento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58265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143000"/>
          </a:xfrm>
        </p:spPr>
        <p:txBody>
          <a:bodyPr/>
          <a:lstStyle/>
          <a:p>
            <a:r>
              <a:rPr lang="pt-BR" b="1" dirty="0" smtClean="0"/>
              <a:t>EAD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Disciplinas – até 20% da carga horária</a:t>
            </a:r>
          </a:p>
          <a:p>
            <a:pPr lvl="1"/>
            <a:r>
              <a:rPr lang="pt-BR" dirty="0" smtClean="0"/>
              <a:t>QUAIS DISCIPLINAS???</a:t>
            </a:r>
          </a:p>
          <a:p>
            <a:pPr lvl="1"/>
            <a:r>
              <a:rPr lang="pt-BR" dirty="0" smtClean="0"/>
              <a:t>QUAL METODOLOGIA???</a:t>
            </a:r>
          </a:p>
          <a:p>
            <a:pPr lvl="1"/>
            <a:endParaRPr lang="pt-BR" dirty="0"/>
          </a:p>
          <a:p>
            <a:pPr marL="457200" lvl="1" indent="0">
              <a:buNone/>
            </a:pPr>
            <a:r>
              <a:rPr lang="pt-BR" dirty="0" smtClean="0"/>
              <a:t> </a:t>
            </a:r>
          </a:p>
          <a:p>
            <a:r>
              <a:rPr lang="pt-BR" dirty="0" smtClean="0"/>
              <a:t>Cursos?</a:t>
            </a:r>
          </a:p>
          <a:p>
            <a:pPr lvl="1"/>
            <a:r>
              <a:rPr lang="pt-BR" dirty="0" smtClean="0"/>
              <a:t>Se estamos reduzindo as práticas, será que chegaremos a curso de Nutrição à distância???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58265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Avaliação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Interna</a:t>
            </a:r>
          </a:p>
          <a:p>
            <a:pPr lvl="1"/>
            <a:r>
              <a:rPr lang="pt-BR" dirty="0" smtClean="0"/>
              <a:t>CPA</a:t>
            </a:r>
          </a:p>
          <a:p>
            <a:pPr lvl="1"/>
            <a:r>
              <a:rPr lang="pt-BR" dirty="0" smtClean="0"/>
              <a:t>Coordenação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Externa</a:t>
            </a:r>
          </a:p>
          <a:p>
            <a:pPr lvl="1"/>
            <a:r>
              <a:rPr lang="pt-BR" smtClean="0"/>
              <a:t>SINAES</a:t>
            </a:r>
            <a:endParaRPr lang="pt-BR" dirty="0" smtClean="0"/>
          </a:p>
          <a:p>
            <a:pPr lvl="1"/>
            <a:endParaRPr lang="pt-BR" dirty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78582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7" y="2276872"/>
            <a:ext cx="7651184" cy="21337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“Se melhorarmos nossa tecnologia ganharemos muito, mas se melhorarmos o Ser Humano ganharemos </a:t>
            </a:r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 action="ppaction://hlinkfile"/>
              </a:rPr>
              <a:t>tudo</a:t>
            </a:r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.”</a:t>
            </a:r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23928" y="4797152"/>
            <a:ext cx="3848472" cy="841648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 smtClean="0"/>
              <a:t>A Arca Sagrada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73572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7" y="2276872"/>
            <a:ext cx="7651184" cy="21337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lilianlessa@hotmail.com</a:t>
            </a:r>
            <a:b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44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312658" cy="889168"/>
          </a:xfrm>
        </p:spPr>
        <p:txBody>
          <a:bodyPr>
            <a:normAutofit/>
          </a:bodyPr>
          <a:lstStyle/>
          <a:p>
            <a:r>
              <a:rPr lang="pt-BR" b="1" dirty="0" smtClean="0"/>
              <a:t>Objetivos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844824"/>
            <a:ext cx="7137241" cy="3987805"/>
          </a:xfrm>
        </p:spPr>
        <p:txBody>
          <a:bodyPr>
            <a:normAutofit/>
          </a:bodyPr>
          <a:lstStyle/>
          <a:p>
            <a:r>
              <a:rPr lang="pt-BR" dirty="0"/>
              <a:t>Discutir os objetivos do Projeto Político Pedagógico </a:t>
            </a:r>
            <a:r>
              <a:rPr lang="pt-BR" dirty="0" smtClean="0"/>
              <a:t>do Curso (PPC) baseado </a:t>
            </a:r>
            <a:r>
              <a:rPr lang="pt-BR" dirty="0"/>
              <a:t>nas Diretrizes Curriculares do Curso de Graduação em Nutrição e no </a:t>
            </a:r>
            <a:r>
              <a:rPr lang="pt-BR" dirty="0" smtClean="0"/>
              <a:t>Instrumento </a:t>
            </a:r>
            <a:r>
              <a:rPr lang="pt-BR" dirty="0"/>
              <a:t>de Avaliação de Cursos do INEP-MEC;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Construir </a:t>
            </a:r>
            <a:r>
              <a:rPr lang="pt-BR" dirty="0"/>
              <a:t>coletivamente estrutura de Projeto Político Pedagógico a partir das experiências do grupo.</a:t>
            </a:r>
          </a:p>
        </p:txBody>
      </p:sp>
    </p:spTree>
    <p:extLst>
      <p:ext uri="{BB962C8B-B14F-4D97-AF65-F5344CB8AC3E}">
        <p14:creationId xmlns:p14="http://schemas.microsoft.com/office/powerpoint/2010/main" val="374354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648" y="836712"/>
            <a:ext cx="7024744" cy="1143000"/>
          </a:xfrm>
        </p:spPr>
        <p:txBody>
          <a:bodyPr/>
          <a:lstStyle/>
          <a:p>
            <a:r>
              <a:rPr lang="pt-BR" b="1" dirty="0" smtClean="0"/>
              <a:t>Para que o PPC?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Demonstrar a </a:t>
            </a:r>
            <a:r>
              <a:rPr lang="pt-BR" dirty="0"/>
              <a:t>P</a:t>
            </a:r>
            <a:r>
              <a:rPr lang="pt-BR" dirty="0" smtClean="0"/>
              <a:t>olítica Pedagógica da IES implantada no Curso;</a:t>
            </a:r>
          </a:p>
          <a:p>
            <a:endParaRPr lang="pt-BR" dirty="0"/>
          </a:p>
          <a:p>
            <a:r>
              <a:rPr lang="pt-BR" dirty="0" smtClean="0"/>
              <a:t>Apresentar e Historiar o Curso;</a:t>
            </a:r>
          </a:p>
          <a:p>
            <a:endParaRPr lang="pt-BR" dirty="0" smtClean="0"/>
          </a:p>
          <a:p>
            <a:r>
              <a:rPr lang="pt-BR" dirty="0" smtClean="0"/>
              <a:t>Fornecer informações para Avaliação Externa</a:t>
            </a:r>
          </a:p>
        </p:txBody>
      </p:sp>
    </p:spTree>
    <p:extLst>
      <p:ext uri="{BB962C8B-B14F-4D97-AF65-F5344CB8AC3E}">
        <p14:creationId xmlns:p14="http://schemas.microsoft.com/office/powerpoint/2010/main" val="171760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Documentos norteadores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492" y="2564905"/>
            <a:ext cx="6777317" cy="3456384"/>
          </a:xfrm>
        </p:spPr>
        <p:txBody>
          <a:bodyPr/>
          <a:lstStyle/>
          <a:p>
            <a:r>
              <a:rPr lang="pt-BR" dirty="0" smtClean="0"/>
              <a:t>Diretrizes Curriculares</a:t>
            </a:r>
          </a:p>
          <a:p>
            <a:endParaRPr lang="pt-BR" dirty="0" smtClean="0"/>
          </a:p>
          <a:p>
            <a:r>
              <a:rPr lang="pt-BR" dirty="0" smtClean="0"/>
              <a:t>PDI</a:t>
            </a:r>
          </a:p>
          <a:p>
            <a:endParaRPr lang="pt-BR" dirty="0" smtClean="0"/>
          </a:p>
          <a:p>
            <a:r>
              <a:rPr lang="pt-BR" dirty="0" smtClean="0"/>
              <a:t>Instrumento de Avaliação do INEP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9946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Contextualização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Apresentação do Curso e a IES, seu histórico e importância;</a:t>
            </a:r>
          </a:p>
          <a:p>
            <a:endParaRPr lang="pt-BR" dirty="0" smtClean="0"/>
          </a:p>
          <a:p>
            <a:r>
              <a:rPr lang="pt-BR" dirty="0" smtClean="0"/>
              <a:t>Demonstrar que o curso é válido e enriquecedor.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5826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Integração PDI - PPC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Relacionar o vínculo do Curso com a IES, seu organograma e fluxos</a:t>
            </a:r>
          </a:p>
          <a:p>
            <a:endParaRPr lang="pt-BR" dirty="0" smtClean="0"/>
          </a:p>
          <a:p>
            <a:r>
              <a:rPr lang="pt-BR" dirty="0" smtClean="0"/>
              <a:t>Descrever as políticas institucionais implantadas no Curso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5826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Objetivos e Perfil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t-BR" dirty="0" smtClean="0"/>
              <a:t>Diretrizes Curriculares.... Só? Será que não são parâmetros mínimos ou máximos???</a:t>
            </a:r>
          </a:p>
          <a:p>
            <a:pPr algn="ctr"/>
            <a:endParaRPr lang="pt-BR" dirty="0"/>
          </a:p>
          <a:p>
            <a:pPr algn="ctr"/>
            <a:r>
              <a:rPr lang="pt-BR" dirty="0" smtClean="0"/>
              <a:t>Estão justificados ao longo do PPC como aqueles objetivos e perfil serão alcançados?</a:t>
            </a:r>
          </a:p>
          <a:p>
            <a:pPr algn="ctr"/>
            <a:endParaRPr lang="pt-BR" dirty="0"/>
          </a:p>
          <a:p>
            <a:pPr algn="ctr"/>
            <a:r>
              <a:rPr lang="pt-BR" dirty="0" smtClean="0"/>
              <a:t>Representação gráfica de um perfil de formação?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5826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143000"/>
          </a:xfrm>
        </p:spPr>
        <p:txBody>
          <a:bodyPr/>
          <a:lstStyle/>
          <a:p>
            <a:r>
              <a:rPr lang="pt-BR" b="1" dirty="0" smtClean="0"/>
              <a:t>Organização curricular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Componentes curriculares: que tal </a:t>
            </a:r>
            <a:r>
              <a:rPr lang="pt-BR" dirty="0" err="1" smtClean="0"/>
              <a:t>conscienciologia</a:t>
            </a:r>
            <a:r>
              <a:rPr lang="pt-BR" smtClean="0"/>
              <a:t>???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Cargas horárias: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Teóricas:  % do total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Práticas: % do total excluídos os estágios</a:t>
            </a:r>
          </a:p>
          <a:p>
            <a:pPr lvl="1"/>
            <a:endParaRPr lang="pt-BR" dirty="0"/>
          </a:p>
          <a:p>
            <a:pPr lvl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7858265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406</TotalTime>
  <Words>804</Words>
  <Application>Microsoft Office PowerPoint</Application>
  <PresentationFormat>Apresentação na tela (4:3)</PresentationFormat>
  <Paragraphs>155</Paragraphs>
  <Slides>26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9" baseType="lpstr">
      <vt:lpstr>Century Gothic</vt:lpstr>
      <vt:lpstr>Wingdings 2</vt:lpstr>
      <vt:lpstr>Austin</vt:lpstr>
      <vt:lpstr>Orientações para Construção do Projeto Político Pedagógico</vt:lpstr>
      <vt:lpstr>Apresentação do PowerPoint</vt:lpstr>
      <vt:lpstr>Objetivos</vt:lpstr>
      <vt:lpstr>Para que o PPC?</vt:lpstr>
      <vt:lpstr>Documentos norteadores</vt:lpstr>
      <vt:lpstr>Contextualização</vt:lpstr>
      <vt:lpstr>Integração PDI - PPC</vt:lpstr>
      <vt:lpstr>Objetivos e Perfil</vt:lpstr>
      <vt:lpstr>Organização curricular</vt:lpstr>
      <vt:lpstr>Práticas: quais são essenciais? </vt:lpstr>
      <vt:lpstr>TCC</vt:lpstr>
      <vt:lpstr>Atividades Complementares</vt:lpstr>
      <vt:lpstr>Estágios</vt:lpstr>
      <vt:lpstr>Normas - EXEMPLO</vt:lpstr>
      <vt:lpstr>Normas - EXEMPLO</vt:lpstr>
      <vt:lpstr>ORIENTAÇÃO/SUPERVISÃO DE ESTÁGIO</vt:lpstr>
      <vt:lpstr>Coordenação</vt:lpstr>
      <vt:lpstr>Docentes</vt:lpstr>
      <vt:lpstr>NDE/ COLEGIADO</vt:lpstr>
      <vt:lpstr>Estrutura física</vt:lpstr>
      <vt:lpstr>Acessibilidade</vt:lpstr>
      <vt:lpstr>Biblioteca</vt:lpstr>
      <vt:lpstr>EAD</vt:lpstr>
      <vt:lpstr>Avaliação</vt:lpstr>
      <vt:lpstr>“Se melhorarmos nossa tecnologia ganharemos muito, mas se melhorarmos o Ser Humano ganharemos tudo.”</vt:lpstr>
      <vt:lpstr>lilianlessa@hotmail.com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Oficina sobre Projeto Político Pedagógico</dc:title>
  <dc:creator>Lílian</dc:creator>
  <cp:lastModifiedBy>Socorro Aquino</cp:lastModifiedBy>
  <cp:revision>30</cp:revision>
  <dcterms:created xsi:type="dcterms:W3CDTF">2013-09-18T13:40:30Z</dcterms:created>
  <dcterms:modified xsi:type="dcterms:W3CDTF">2013-10-21T14:24:26Z</dcterms:modified>
</cp:coreProperties>
</file>