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94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7" r:id="rId29"/>
    <p:sldId id="289" r:id="rId30"/>
    <p:sldId id="290" r:id="rId31"/>
    <p:sldId id="298" r:id="rId32"/>
    <p:sldId id="293" r:id="rId33"/>
    <p:sldId id="291" r:id="rId34"/>
    <p:sldId id="292" r:id="rId35"/>
    <p:sldId id="295" r:id="rId36"/>
    <p:sldId id="296" r:id="rId3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515C6F"/>
    <a:srgbClr val="84878D"/>
    <a:srgbClr val="85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19487-A124-4D08-A58E-1A88C6F4FFC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E1A6E2D4-5F17-4AEF-9727-20EBE10219FA}">
      <dgm:prSet phldrT="[Texto]" custT="1"/>
      <dgm:spPr/>
      <dgm:t>
        <a:bodyPr/>
        <a:lstStyle/>
        <a:p>
          <a:r>
            <a:rPr lang="pt-BR" sz="2000" dirty="0" smtClean="0">
              <a:latin typeface="+mn-lt"/>
            </a:rPr>
            <a:t>Relatório GT Especialidades;</a:t>
          </a:r>
          <a:endParaRPr lang="pt-BR" sz="2000" dirty="0">
            <a:latin typeface="+mn-lt"/>
          </a:endParaRPr>
        </a:p>
      </dgm:t>
    </dgm:pt>
    <dgm:pt modelId="{5D3F96EB-E7EB-44D9-80CE-DFA6D684F7C7}" type="parTrans" cxnId="{DC79F28B-E552-422A-8379-97922368A4E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92BD090-C060-40DA-9860-C9A409A86795}" type="sibTrans" cxnId="{DC79F28B-E552-422A-8379-97922368A4EF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2E254926-82D9-4154-ADE0-E7E0A1EF0EDF}">
      <dgm:prSet custT="1"/>
      <dgm:spPr/>
      <dgm:t>
        <a:bodyPr/>
        <a:lstStyle/>
        <a:p>
          <a:r>
            <a:rPr lang="pt-BR" sz="2000" dirty="0" smtClean="0">
              <a:latin typeface="+mn-lt"/>
            </a:rPr>
            <a:t>Relatório Comissão de Avaliadores (Docência);</a:t>
          </a:r>
        </a:p>
        <a:p>
          <a:r>
            <a:rPr lang="pt-BR" sz="2000" dirty="0" smtClean="0">
              <a:latin typeface="+mn-lt"/>
            </a:rPr>
            <a:t>Consulta a Comissão de Avaliadores (Docência)</a:t>
          </a:r>
        </a:p>
      </dgm:t>
    </dgm:pt>
    <dgm:pt modelId="{2186C5D7-A29E-4595-8C11-828182AE33C1}" type="parTrans" cxnId="{E2DDD70C-6914-418A-A580-43770BAB596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9DA72AD-7CF9-4172-8EF4-B88038E8960B}" type="sibTrans" cxnId="{E2DDD70C-6914-418A-A580-43770BAB596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3AB026AC-F64D-443F-9A82-9D09A9F3D9E4}">
      <dgm:prSet custT="1"/>
      <dgm:spPr/>
      <dgm:t>
        <a:bodyPr/>
        <a:lstStyle/>
        <a:p>
          <a:r>
            <a:rPr lang="pt-BR" sz="2000" b="1" dirty="0" smtClean="0">
              <a:latin typeface="+mn-lt"/>
            </a:rPr>
            <a:t>Consulta jurídica do GT ao CFN: </a:t>
          </a:r>
        </a:p>
        <a:p>
          <a:r>
            <a:rPr lang="pt-BR" sz="2000" dirty="0" smtClean="0">
              <a:latin typeface="+mn-lt"/>
            </a:rPr>
            <a:t>Manter estrutura atual (atividades x parâmetros numéricos);</a:t>
          </a:r>
        </a:p>
      </dgm:t>
    </dgm:pt>
    <dgm:pt modelId="{EE30AA8C-ED04-4E21-8C21-79804043415D}" type="parTrans" cxnId="{1317DEFB-64D3-4BC6-83C0-C4A4FC76E01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CE7ADF4C-F2F7-4BFF-971D-B746A50A6B0F}" type="sibTrans" cxnId="{1317DEFB-64D3-4BC6-83C0-C4A4FC76E01C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38C16D07-8EC8-4BFE-BC90-1D5001B8AE50}">
      <dgm:prSet custT="1"/>
      <dgm:spPr/>
      <dgm:t>
        <a:bodyPr/>
        <a:lstStyle/>
        <a:p>
          <a:r>
            <a:rPr lang="pt-BR" sz="2000" b="1" dirty="0" smtClean="0">
              <a:latin typeface="+mn-lt"/>
            </a:rPr>
            <a:t>Membros GT: </a:t>
          </a:r>
        </a:p>
        <a:p>
          <a:r>
            <a:rPr lang="pt-BR" sz="2000" dirty="0" smtClean="0">
              <a:latin typeface="+mn-lt"/>
            </a:rPr>
            <a:t>Reuniões nos CRN com profissionais atuantes nas diferentes áreas.	</a:t>
          </a:r>
          <a:endParaRPr lang="pt-BR" sz="2000" dirty="0">
            <a:latin typeface="+mn-lt"/>
          </a:endParaRPr>
        </a:p>
      </dgm:t>
    </dgm:pt>
    <dgm:pt modelId="{1010061B-87E0-4A92-B1DF-34F3E736D53E}" type="parTrans" cxnId="{EFB6F602-EA98-4FE6-8658-6D0AE8991D85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32FC59DE-87E1-4019-AAD6-B9D6E11F8D85}" type="sibTrans" cxnId="{EFB6F602-EA98-4FE6-8658-6D0AE8991D85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6FA9A3EC-09C7-4F55-8ED8-64EFD9EC0908}" type="pres">
      <dgm:prSet presAssocID="{E6E19487-A124-4D08-A58E-1A88C6F4FF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942F08-CDFF-43E2-AF60-D220B582D1F0}" type="pres">
      <dgm:prSet presAssocID="{E6E19487-A124-4D08-A58E-1A88C6F4FFCB}" presName="dummyMaxCanvas" presStyleCnt="0">
        <dgm:presLayoutVars/>
      </dgm:prSet>
      <dgm:spPr/>
    </dgm:pt>
    <dgm:pt modelId="{5A97BE34-424D-46DE-857B-385A55F787F7}" type="pres">
      <dgm:prSet presAssocID="{E6E19487-A124-4D08-A58E-1A88C6F4FFC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2C14AD-D713-476E-B55E-ED4890DC68EC}" type="pres">
      <dgm:prSet presAssocID="{E6E19487-A124-4D08-A58E-1A88C6F4FFC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DDB639-1BD7-4313-82A5-40E2B597126A}" type="pres">
      <dgm:prSet presAssocID="{E6E19487-A124-4D08-A58E-1A88C6F4FFC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DC0D0-66AF-4771-922E-51FAAB99F224}" type="pres">
      <dgm:prSet presAssocID="{E6E19487-A124-4D08-A58E-1A88C6F4FFC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68136-341F-4162-A9D9-180772FF8D1E}" type="pres">
      <dgm:prSet presAssocID="{E6E19487-A124-4D08-A58E-1A88C6F4FFC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B946F2-9FF0-4311-9F5F-9F24CE9C4B82}" type="pres">
      <dgm:prSet presAssocID="{E6E19487-A124-4D08-A58E-1A88C6F4FFC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5BD77-3067-46D1-9D1F-EB66D41F372F}" type="pres">
      <dgm:prSet presAssocID="{E6E19487-A124-4D08-A58E-1A88C6F4FFC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AF5387-2FC8-487D-9341-DC0B56EDCDA0}" type="pres">
      <dgm:prSet presAssocID="{E6E19487-A124-4D08-A58E-1A88C6F4FFC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4A92CC-7369-4E55-B0B9-1F27A79B37F2}" type="pres">
      <dgm:prSet presAssocID="{E6E19487-A124-4D08-A58E-1A88C6F4FFC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5451B2-3BDD-40F6-9788-9C95B53FBD8A}" type="pres">
      <dgm:prSet presAssocID="{E6E19487-A124-4D08-A58E-1A88C6F4FFC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1A7DE4-7702-47DA-AFAF-A15E9F200944}" type="pres">
      <dgm:prSet presAssocID="{E6E19487-A124-4D08-A58E-1A88C6F4FFC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B6F602-EA98-4FE6-8658-6D0AE8991D85}" srcId="{E6E19487-A124-4D08-A58E-1A88C6F4FFCB}" destId="{38C16D07-8EC8-4BFE-BC90-1D5001B8AE50}" srcOrd="3" destOrd="0" parTransId="{1010061B-87E0-4A92-B1DF-34F3E736D53E}" sibTransId="{32FC59DE-87E1-4019-AAD6-B9D6E11F8D85}"/>
    <dgm:cxn modelId="{525B6072-A7C1-4F72-B0C1-03010B9AA7CD}" type="presOf" srcId="{38C16D07-8EC8-4BFE-BC90-1D5001B8AE50}" destId="{B91A7DE4-7702-47DA-AFAF-A15E9F200944}" srcOrd="1" destOrd="0" presId="urn:microsoft.com/office/officeart/2005/8/layout/vProcess5"/>
    <dgm:cxn modelId="{A5AB5069-2C9D-4861-823A-F40AA404BFF1}" type="presOf" srcId="{38C16D07-8EC8-4BFE-BC90-1D5001B8AE50}" destId="{BD2DC0D0-66AF-4771-922E-51FAAB99F224}" srcOrd="0" destOrd="0" presId="urn:microsoft.com/office/officeart/2005/8/layout/vProcess5"/>
    <dgm:cxn modelId="{5DAC160E-2447-49FF-92EB-91E99836A25D}" type="presOf" srcId="{CE7ADF4C-F2F7-4BFF-971D-B746A50A6B0F}" destId="{9255BD77-3067-46D1-9D1F-EB66D41F372F}" srcOrd="0" destOrd="0" presId="urn:microsoft.com/office/officeart/2005/8/layout/vProcess5"/>
    <dgm:cxn modelId="{932CEF86-FAF9-4090-A9C9-7F53CD60F1D1}" type="presOf" srcId="{E1A6E2D4-5F17-4AEF-9727-20EBE10219FA}" destId="{B8AF5387-2FC8-487D-9341-DC0B56EDCDA0}" srcOrd="1" destOrd="0" presId="urn:microsoft.com/office/officeart/2005/8/layout/vProcess5"/>
    <dgm:cxn modelId="{BE0CEA3C-F85D-44C1-958C-1FD06D110C30}" type="presOf" srcId="{69DA72AD-7CF9-4172-8EF4-B88038E8960B}" destId="{35B946F2-9FF0-4311-9F5F-9F24CE9C4B82}" srcOrd="0" destOrd="0" presId="urn:microsoft.com/office/officeart/2005/8/layout/vProcess5"/>
    <dgm:cxn modelId="{DC79F28B-E552-422A-8379-97922368A4EF}" srcId="{E6E19487-A124-4D08-A58E-1A88C6F4FFCB}" destId="{E1A6E2D4-5F17-4AEF-9727-20EBE10219FA}" srcOrd="0" destOrd="0" parTransId="{5D3F96EB-E7EB-44D9-80CE-DFA6D684F7C7}" sibTransId="{A92BD090-C060-40DA-9860-C9A409A86795}"/>
    <dgm:cxn modelId="{E9EADE7D-1C0B-43BA-9AFC-A9FEBD2E3300}" type="presOf" srcId="{2E254926-82D9-4154-ADE0-E7E0A1EF0EDF}" destId="{C32C14AD-D713-476E-B55E-ED4890DC68EC}" srcOrd="0" destOrd="0" presId="urn:microsoft.com/office/officeart/2005/8/layout/vProcess5"/>
    <dgm:cxn modelId="{DC9B6E15-C1E3-45A8-8DDC-C1B037937A1C}" type="presOf" srcId="{3AB026AC-F64D-443F-9A82-9D09A9F3D9E4}" destId="{D55451B2-3BDD-40F6-9788-9C95B53FBD8A}" srcOrd="1" destOrd="0" presId="urn:microsoft.com/office/officeart/2005/8/layout/vProcess5"/>
    <dgm:cxn modelId="{5DD88081-AA04-49C4-AC6F-973E08247F1C}" type="presOf" srcId="{2E254926-82D9-4154-ADE0-E7E0A1EF0EDF}" destId="{9E4A92CC-7369-4E55-B0B9-1F27A79B37F2}" srcOrd="1" destOrd="0" presId="urn:microsoft.com/office/officeart/2005/8/layout/vProcess5"/>
    <dgm:cxn modelId="{435869F4-EAC1-4B46-82B5-6683388B3348}" type="presOf" srcId="{E1A6E2D4-5F17-4AEF-9727-20EBE10219FA}" destId="{5A97BE34-424D-46DE-857B-385A55F787F7}" srcOrd="0" destOrd="0" presId="urn:microsoft.com/office/officeart/2005/8/layout/vProcess5"/>
    <dgm:cxn modelId="{07235282-02B8-4C9B-BFC8-1CA46A4624FD}" type="presOf" srcId="{E6E19487-A124-4D08-A58E-1A88C6F4FFCB}" destId="{6FA9A3EC-09C7-4F55-8ED8-64EFD9EC0908}" srcOrd="0" destOrd="0" presId="urn:microsoft.com/office/officeart/2005/8/layout/vProcess5"/>
    <dgm:cxn modelId="{BC74F355-62F0-47FD-82F9-BD21628E313F}" type="presOf" srcId="{A92BD090-C060-40DA-9860-C9A409A86795}" destId="{01B68136-341F-4162-A9D9-180772FF8D1E}" srcOrd="0" destOrd="0" presId="urn:microsoft.com/office/officeart/2005/8/layout/vProcess5"/>
    <dgm:cxn modelId="{1317DEFB-64D3-4BC6-83C0-C4A4FC76E01C}" srcId="{E6E19487-A124-4D08-A58E-1A88C6F4FFCB}" destId="{3AB026AC-F64D-443F-9A82-9D09A9F3D9E4}" srcOrd="2" destOrd="0" parTransId="{EE30AA8C-ED04-4E21-8C21-79804043415D}" sibTransId="{CE7ADF4C-F2F7-4BFF-971D-B746A50A6B0F}"/>
    <dgm:cxn modelId="{E2DDD70C-6914-418A-A580-43770BAB5963}" srcId="{E6E19487-A124-4D08-A58E-1A88C6F4FFCB}" destId="{2E254926-82D9-4154-ADE0-E7E0A1EF0EDF}" srcOrd="1" destOrd="0" parTransId="{2186C5D7-A29E-4595-8C11-828182AE33C1}" sibTransId="{69DA72AD-7CF9-4172-8EF4-B88038E8960B}"/>
    <dgm:cxn modelId="{46AD569D-049F-4917-B2B5-6BBCA25F1C16}" type="presOf" srcId="{3AB026AC-F64D-443F-9A82-9D09A9F3D9E4}" destId="{16DDB639-1BD7-4313-82A5-40E2B597126A}" srcOrd="0" destOrd="0" presId="urn:microsoft.com/office/officeart/2005/8/layout/vProcess5"/>
    <dgm:cxn modelId="{34706EBF-6D17-429E-82DD-803C65A92D27}" type="presParOf" srcId="{6FA9A3EC-09C7-4F55-8ED8-64EFD9EC0908}" destId="{AD942F08-CDFF-43E2-AF60-D220B582D1F0}" srcOrd="0" destOrd="0" presId="urn:microsoft.com/office/officeart/2005/8/layout/vProcess5"/>
    <dgm:cxn modelId="{24EDC414-3FD9-456F-B5D6-3D7D2EBD9069}" type="presParOf" srcId="{6FA9A3EC-09C7-4F55-8ED8-64EFD9EC0908}" destId="{5A97BE34-424D-46DE-857B-385A55F787F7}" srcOrd="1" destOrd="0" presId="urn:microsoft.com/office/officeart/2005/8/layout/vProcess5"/>
    <dgm:cxn modelId="{5F04D070-47FF-4598-BE71-A1E5931D2E0E}" type="presParOf" srcId="{6FA9A3EC-09C7-4F55-8ED8-64EFD9EC0908}" destId="{C32C14AD-D713-476E-B55E-ED4890DC68EC}" srcOrd="2" destOrd="0" presId="urn:microsoft.com/office/officeart/2005/8/layout/vProcess5"/>
    <dgm:cxn modelId="{92F732C8-5DC8-45E6-B39A-7167B58CC47F}" type="presParOf" srcId="{6FA9A3EC-09C7-4F55-8ED8-64EFD9EC0908}" destId="{16DDB639-1BD7-4313-82A5-40E2B597126A}" srcOrd="3" destOrd="0" presId="urn:microsoft.com/office/officeart/2005/8/layout/vProcess5"/>
    <dgm:cxn modelId="{7ABBEF7D-82DA-472A-8787-6C82DAFDC68B}" type="presParOf" srcId="{6FA9A3EC-09C7-4F55-8ED8-64EFD9EC0908}" destId="{BD2DC0D0-66AF-4771-922E-51FAAB99F224}" srcOrd="4" destOrd="0" presId="urn:microsoft.com/office/officeart/2005/8/layout/vProcess5"/>
    <dgm:cxn modelId="{CE1E9478-BCA5-4869-AE75-780B9EA08629}" type="presParOf" srcId="{6FA9A3EC-09C7-4F55-8ED8-64EFD9EC0908}" destId="{01B68136-341F-4162-A9D9-180772FF8D1E}" srcOrd="5" destOrd="0" presId="urn:microsoft.com/office/officeart/2005/8/layout/vProcess5"/>
    <dgm:cxn modelId="{E143531F-D49B-40EC-8A75-F61AF8258B7E}" type="presParOf" srcId="{6FA9A3EC-09C7-4F55-8ED8-64EFD9EC0908}" destId="{35B946F2-9FF0-4311-9F5F-9F24CE9C4B82}" srcOrd="6" destOrd="0" presId="urn:microsoft.com/office/officeart/2005/8/layout/vProcess5"/>
    <dgm:cxn modelId="{AA596EE5-1F30-406C-9557-618240FD79CC}" type="presParOf" srcId="{6FA9A3EC-09C7-4F55-8ED8-64EFD9EC0908}" destId="{9255BD77-3067-46D1-9D1F-EB66D41F372F}" srcOrd="7" destOrd="0" presId="urn:microsoft.com/office/officeart/2005/8/layout/vProcess5"/>
    <dgm:cxn modelId="{A0B47B72-A205-4EBC-8C18-F4327C01B814}" type="presParOf" srcId="{6FA9A3EC-09C7-4F55-8ED8-64EFD9EC0908}" destId="{B8AF5387-2FC8-487D-9341-DC0B56EDCDA0}" srcOrd="8" destOrd="0" presId="urn:microsoft.com/office/officeart/2005/8/layout/vProcess5"/>
    <dgm:cxn modelId="{60623BCE-87CC-4D67-8C06-6AD1E9A6C22B}" type="presParOf" srcId="{6FA9A3EC-09C7-4F55-8ED8-64EFD9EC0908}" destId="{9E4A92CC-7369-4E55-B0B9-1F27A79B37F2}" srcOrd="9" destOrd="0" presId="urn:microsoft.com/office/officeart/2005/8/layout/vProcess5"/>
    <dgm:cxn modelId="{901DD71B-A2F2-46E1-908E-E1D23BC60911}" type="presParOf" srcId="{6FA9A3EC-09C7-4F55-8ED8-64EFD9EC0908}" destId="{D55451B2-3BDD-40F6-9788-9C95B53FBD8A}" srcOrd="10" destOrd="0" presId="urn:microsoft.com/office/officeart/2005/8/layout/vProcess5"/>
    <dgm:cxn modelId="{D030C494-F3BA-4410-85CF-C22AE1778015}" type="presParOf" srcId="{6FA9A3EC-09C7-4F55-8ED8-64EFD9EC0908}" destId="{B91A7DE4-7702-47DA-AFAF-A15E9F20094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F3FB07-9B22-4471-A5A2-4BBFE0A2B85F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81679C2-339E-4CA8-B4C6-55A140E96ED5}">
      <dgm:prSet phldrT="[Texto]" custT="1"/>
      <dgm:spPr/>
      <dgm:t>
        <a:bodyPr/>
        <a:lstStyle/>
        <a:p>
          <a:pPr marL="0" indent="0">
            <a:tabLst>
              <a:tab pos="5649913" algn="l"/>
            </a:tabLst>
          </a:pPr>
          <a:r>
            <a:rPr lang="pt-BR" sz="1600" b="1" dirty="0" smtClean="0">
              <a:latin typeface="+mn-lt"/>
            </a:rPr>
            <a:t>Membros GT: </a:t>
          </a:r>
          <a:r>
            <a:rPr lang="pt-BR" sz="1600" b="0" dirty="0" smtClean="0">
              <a:latin typeface="+mn-lt"/>
            </a:rPr>
            <a:t>E-</a:t>
          </a:r>
          <a:r>
            <a:rPr lang="pt-BR" sz="1600" dirty="0" smtClean="0">
              <a:latin typeface="+mn-lt"/>
            </a:rPr>
            <a:t>mails aos profissionais solicitando contribuições</a:t>
          </a:r>
        </a:p>
        <a:p>
          <a:pPr marL="0" indent="0">
            <a:tabLst>
              <a:tab pos="5649913" algn="l"/>
            </a:tabLst>
          </a:pPr>
          <a:r>
            <a:rPr lang="pt-BR" sz="1600" b="1" dirty="0" smtClean="0">
              <a:latin typeface="+mn-lt"/>
            </a:rPr>
            <a:t>Outros Regionais: </a:t>
          </a:r>
          <a:r>
            <a:rPr lang="pt-BR" sz="1600" b="0" dirty="0" smtClean="0">
              <a:latin typeface="+mn-lt"/>
            </a:rPr>
            <a:t>CFN enviou ofícios </a:t>
          </a:r>
          <a:r>
            <a:rPr lang="pt-BR" sz="1600" dirty="0" smtClean="0">
              <a:latin typeface="+mn-lt"/>
            </a:rPr>
            <a:t>aos CRN solicitando contribuições;</a:t>
          </a:r>
          <a:endParaRPr lang="pt-BR" sz="1600" dirty="0">
            <a:latin typeface="+mn-lt"/>
          </a:endParaRPr>
        </a:p>
      </dgm:t>
    </dgm:pt>
    <dgm:pt modelId="{21747697-A1CA-4D84-901F-169A1A4C5F0A}" type="parTrans" cxnId="{5274513F-7B43-42BD-8A16-7A9ABB389CB2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1828F3E3-3A8F-40DD-91C2-F0DFB800925D}" type="sibTrans" cxnId="{5274513F-7B43-42BD-8A16-7A9ABB389CB2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DE04545-3F8B-4184-800F-D0780BFE081F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Análise das contribuições/compilação dos dados</a:t>
          </a:r>
        </a:p>
        <a:p>
          <a:r>
            <a:rPr lang="pt-BR" sz="1600" dirty="0" smtClean="0">
              <a:latin typeface="+mn-lt"/>
            </a:rPr>
            <a:t>Todas as sugestões foram analisadas e contempladas na medida do possível;</a:t>
          </a:r>
          <a:endParaRPr lang="pt-BR" sz="1600" dirty="0">
            <a:latin typeface="+mn-lt"/>
          </a:endParaRPr>
        </a:p>
      </dgm:t>
    </dgm:pt>
    <dgm:pt modelId="{775FE8BD-1FD8-47AF-A088-8DD68C154D1A}" type="parTrans" cxnId="{488B5616-64B1-4277-B08B-DD3A80BA961A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7FB96AD-62BE-40A2-B73A-DA8CBAC3650F}" type="sibTrans" cxnId="{488B5616-64B1-4277-B08B-DD3A80BA961A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BA8CF32-F87A-4833-9B60-B04C6BE2A300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Melhora na redação/redução de verbos: </a:t>
          </a:r>
        </a:p>
        <a:p>
          <a:r>
            <a:rPr lang="pt-BR" sz="1600" dirty="0" smtClean="0">
              <a:latin typeface="+mn-lt"/>
            </a:rPr>
            <a:t>melhor atendimento aos RVT;</a:t>
          </a:r>
          <a:endParaRPr lang="pt-BR" sz="1600" dirty="0">
            <a:latin typeface="+mn-lt"/>
          </a:endParaRPr>
        </a:p>
      </dgm:t>
    </dgm:pt>
    <dgm:pt modelId="{EDAD3EA9-6F4B-4EE4-8CB7-910D368B9FD1}" type="parTrans" cxnId="{864EEAAB-242D-4D3F-9DA5-FC47A8FA621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51E1509-37F0-44C3-BF63-C26B439EDDF7}" type="sibTrans" cxnId="{864EEAAB-242D-4D3F-9DA5-FC47A8FA621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59B0EDB8-78D3-4EE4-BD26-31F02036B77F}">
      <dgm:prSet custT="1"/>
      <dgm:spPr/>
      <dgm:t>
        <a:bodyPr/>
        <a:lstStyle/>
        <a:p>
          <a:r>
            <a:rPr lang="pt-BR" sz="1600" dirty="0" smtClean="0">
              <a:latin typeface="+mn-lt"/>
            </a:rPr>
            <a:t>Retorno aos Regionais para ciência.</a:t>
          </a:r>
          <a:endParaRPr lang="pt-BR" sz="1600" dirty="0">
            <a:latin typeface="+mn-lt"/>
          </a:endParaRPr>
        </a:p>
      </dgm:t>
    </dgm:pt>
    <dgm:pt modelId="{5A60286C-74A3-41BA-AA3C-D2410AE3317F}" type="parTrans" cxnId="{82D4254E-D481-48F9-864D-C4BBECE0798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45449F4-D59C-49DF-8E96-DBE891302E43}" type="sibTrans" cxnId="{82D4254E-D481-48F9-864D-C4BBECE0798F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D6F6522-DCD4-46B1-8EF0-8B029F53792D}" type="pres">
      <dgm:prSet presAssocID="{2DF3FB07-9B22-4471-A5A2-4BBFE0A2B8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21875E-AA3D-4850-B367-168381909CA4}" type="pres">
      <dgm:prSet presAssocID="{2DF3FB07-9B22-4471-A5A2-4BBFE0A2B85F}" presName="dummyMaxCanvas" presStyleCnt="0">
        <dgm:presLayoutVars/>
      </dgm:prSet>
      <dgm:spPr/>
    </dgm:pt>
    <dgm:pt modelId="{B8134287-E39B-4E24-8263-B505A8778CB9}" type="pres">
      <dgm:prSet presAssocID="{2DF3FB07-9B22-4471-A5A2-4BBFE0A2B85F}" presName="FourNodes_1" presStyleLbl="node1" presStyleIdx="0" presStyleCnt="4" custLinFactNeighborX="157" custLinFactNeighborY="75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624D6-EF8F-4404-87DD-738CB2A33A38}" type="pres">
      <dgm:prSet presAssocID="{2DF3FB07-9B22-4471-A5A2-4BBFE0A2B85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B7F3E5-CC5D-4233-B9EB-895EC13B7CCC}" type="pres">
      <dgm:prSet presAssocID="{2DF3FB07-9B22-4471-A5A2-4BBFE0A2B85F}" presName="FourNodes_3" presStyleLbl="node1" presStyleIdx="2" presStyleCnt="4" custLinFactNeighborX="-62" custLinFactNeighborY="-1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FAA2F3-2646-4359-BC1F-6349A99A2F4D}" type="pres">
      <dgm:prSet presAssocID="{2DF3FB07-9B22-4471-A5A2-4BBFE0A2B85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9B7C8D-4233-4181-986E-B64A014FA9A2}" type="pres">
      <dgm:prSet presAssocID="{2DF3FB07-9B22-4471-A5A2-4BBFE0A2B85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B46509-70BD-4818-B601-BCEB81DA6A96}" type="pres">
      <dgm:prSet presAssocID="{2DF3FB07-9B22-4471-A5A2-4BBFE0A2B85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1B5060-9AF9-4F83-99FA-086FFF83055C}" type="pres">
      <dgm:prSet presAssocID="{2DF3FB07-9B22-4471-A5A2-4BBFE0A2B85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842897-73FE-429F-A6BF-42073BB15AE2}" type="pres">
      <dgm:prSet presAssocID="{2DF3FB07-9B22-4471-A5A2-4BBFE0A2B85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F92C2-E804-491D-AD5B-F464CE653886}" type="pres">
      <dgm:prSet presAssocID="{2DF3FB07-9B22-4471-A5A2-4BBFE0A2B85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86159D-90D7-4D29-A95B-CF8FC7557B18}" type="pres">
      <dgm:prSet presAssocID="{2DF3FB07-9B22-4471-A5A2-4BBFE0A2B85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A02A88-680B-4E2B-8A91-28D4975930E3}" type="pres">
      <dgm:prSet presAssocID="{2DF3FB07-9B22-4471-A5A2-4BBFE0A2B85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EA893B-2782-4D92-968D-5AE814590E79}" type="presOf" srcId="{B51E1509-37F0-44C3-BF63-C26B439EDDF7}" destId="{661B5060-9AF9-4F83-99FA-086FFF83055C}" srcOrd="0" destOrd="0" presId="urn:microsoft.com/office/officeart/2005/8/layout/vProcess5"/>
    <dgm:cxn modelId="{99876E99-3DCD-4EA8-8E35-E062EAA0EFD5}" type="presOf" srcId="{77FB96AD-62BE-40A2-B73A-DA8CBAC3650F}" destId="{5DB46509-70BD-4818-B601-BCEB81DA6A96}" srcOrd="0" destOrd="0" presId="urn:microsoft.com/office/officeart/2005/8/layout/vProcess5"/>
    <dgm:cxn modelId="{864EEAAB-242D-4D3F-9DA5-FC47A8FA6210}" srcId="{2DF3FB07-9B22-4471-A5A2-4BBFE0A2B85F}" destId="{ABA8CF32-F87A-4833-9B60-B04C6BE2A300}" srcOrd="2" destOrd="0" parTransId="{EDAD3EA9-6F4B-4EE4-8CB7-910D368B9FD1}" sibTransId="{B51E1509-37F0-44C3-BF63-C26B439EDDF7}"/>
    <dgm:cxn modelId="{997F29D6-92DE-4774-8B09-13E26F8C8881}" type="presOf" srcId="{C81679C2-339E-4CA8-B4C6-55A140E96ED5}" destId="{DC842897-73FE-429F-A6BF-42073BB15AE2}" srcOrd="1" destOrd="0" presId="urn:microsoft.com/office/officeart/2005/8/layout/vProcess5"/>
    <dgm:cxn modelId="{161E4749-3EEF-4462-8E4B-0D21A3AF982C}" type="presOf" srcId="{59B0EDB8-78D3-4EE4-BD26-31F02036B77F}" destId="{01FAA2F3-2646-4359-BC1F-6349A99A2F4D}" srcOrd="0" destOrd="0" presId="urn:microsoft.com/office/officeart/2005/8/layout/vProcess5"/>
    <dgm:cxn modelId="{488B5616-64B1-4277-B08B-DD3A80BA961A}" srcId="{2DF3FB07-9B22-4471-A5A2-4BBFE0A2B85F}" destId="{BDE04545-3F8B-4184-800F-D0780BFE081F}" srcOrd="1" destOrd="0" parTransId="{775FE8BD-1FD8-47AF-A088-8DD68C154D1A}" sibTransId="{77FB96AD-62BE-40A2-B73A-DA8CBAC3650F}"/>
    <dgm:cxn modelId="{66C89E91-D4D5-47AE-8C9F-15D453CE1C69}" type="presOf" srcId="{2DF3FB07-9B22-4471-A5A2-4BBFE0A2B85F}" destId="{7D6F6522-DCD4-46B1-8EF0-8B029F53792D}" srcOrd="0" destOrd="0" presId="urn:microsoft.com/office/officeart/2005/8/layout/vProcess5"/>
    <dgm:cxn modelId="{641E3CEC-0655-4C64-950E-3D8011DCE38B}" type="presOf" srcId="{BDE04545-3F8B-4184-800F-D0780BFE081F}" destId="{676624D6-EF8F-4404-87DD-738CB2A33A38}" srcOrd="0" destOrd="0" presId="urn:microsoft.com/office/officeart/2005/8/layout/vProcess5"/>
    <dgm:cxn modelId="{211ADB60-FB17-40E8-A335-CAC776774952}" type="presOf" srcId="{59B0EDB8-78D3-4EE4-BD26-31F02036B77F}" destId="{DBA02A88-680B-4E2B-8A91-28D4975930E3}" srcOrd="1" destOrd="0" presId="urn:microsoft.com/office/officeart/2005/8/layout/vProcess5"/>
    <dgm:cxn modelId="{82D4254E-D481-48F9-864D-C4BBECE0798F}" srcId="{2DF3FB07-9B22-4471-A5A2-4BBFE0A2B85F}" destId="{59B0EDB8-78D3-4EE4-BD26-31F02036B77F}" srcOrd="3" destOrd="0" parTransId="{5A60286C-74A3-41BA-AA3C-D2410AE3317F}" sibTransId="{A45449F4-D59C-49DF-8E96-DBE891302E43}"/>
    <dgm:cxn modelId="{5274513F-7B43-42BD-8A16-7A9ABB389CB2}" srcId="{2DF3FB07-9B22-4471-A5A2-4BBFE0A2B85F}" destId="{C81679C2-339E-4CA8-B4C6-55A140E96ED5}" srcOrd="0" destOrd="0" parTransId="{21747697-A1CA-4D84-901F-169A1A4C5F0A}" sibTransId="{1828F3E3-3A8F-40DD-91C2-F0DFB800925D}"/>
    <dgm:cxn modelId="{73D91285-FDE8-4A76-98A5-2657CFAE25A0}" type="presOf" srcId="{BDE04545-3F8B-4184-800F-D0780BFE081F}" destId="{EF9F92C2-E804-491D-AD5B-F464CE653886}" srcOrd="1" destOrd="0" presId="urn:microsoft.com/office/officeart/2005/8/layout/vProcess5"/>
    <dgm:cxn modelId="{0C01DECB-DCEF-46C2-A6CF-2BF1ADAA1B80}" type="presOf" srcId="{C81679C2-339E-4CA8-B4C6-55A140E96ED5}" destId="{B8134287-E39B-4E24-8263-B505A8778CB9}" srcOrd="0" destOrd="0" presId="urn:microsoft.com/office/officeart/2005/8/layout/vProcess5"/>
    <dgm:cxn modelId="{E410FFE3-AC02-4A15-8623-6E37285CB2D5}" type="presOf" srcId="{ABA8CF32-F87A-4833-9B60-B04C6BE2A300}" destId="{60B7F3E5-CC5D-4233-B9EB-895EC13B7CCC}" srcOrd="0" destOrd="0" presId="urn:microsoft.com/office/officeart/2005/8/layout/vProcess5"/>
    <dgm:cxn modelId="{5E35DF35-D5CB-435F-80A2-3AB4578490AB}" type="presOf" srcId="{1828F3E3-3A8F-40DD-91C2-F0DFB800925D}" destId="{3A9B7C8D-4233-4181-986E-B64A014FA9A2}" srcOrd="0" destOrd="0" presId="urn:microsoft.com/office/officeart/2005/8/layout/vProcess5"/>
    <dgm:cxn modelId="{C7A89C33-DA28-4F83-9D74-87F317FC898D}" type="presOf" srcId="{ABA8CF32-F87A-4833-9B60-B04C6BE2A300}" destId="{9786159D-90D7-4D29-A95B-CF8FC7557B18}" srcOrd="1" destOrd="0" presId="urn:microsoft.com/office/officeart/2005/8/layout/vProcess5"/>
    <dgm:cxn modelId="{46AECC53-EADD-42F5-8EA4-F73A8E125FA4}" type="presParOf" srcId="{7D6F6522-DCD4-46B1-8EF0-8B029F53792D}" destId="{A121875E-AA3D-4850-B367-168381909CA4}" srcOrd="0" destOrd="0" presId="urn:microsoft.com/office/officeart/2005/8/layout/vProcess5"/>
    <dgm:cxn modelId="{9CC3ED10-D93F-4759-906B-11D627CFEBD2}" type="presParOf" srcId="{7D6F6522-DCD4-46B1-8EF0-8B029F53792D}" destId="{B8134287-E39B-4E24-8263-B505A8778CB9}" srcOrd="1" destOrd="0" presId="urn:microsoft.com/office/officeart/2005/8/layout/vProcess5"/>
    <dgm:cxn modelId="{185AFD3F-B7CE-453E-8F67-BB3449914133}" type="presParOf" srcId="{7D6F6522-DCD4-46B1-8EF0-8B029F53792D}" destId="{676624D6-EF8F-4404-87DD-738CB2A33A38}" srcOrd="2" destOrd="0" presId="urn:microsoft.com/office/officeart/2005/8/layout/vProcess5"/>
    <dgm:cxn modelId="{EDAC4C4B-C623-4E0E-BE1D-5DECCD1A3389}" type="presParOf" srcId="{7D6F6522-DCD4-46B1-8EF0-8B029F53792D}" destId="{60B7F3E5-CC5D-4233-B9EB-895EC13B7CCC}" srcOrd="3" destOrd="0" presId="urn:microsoft.com/office/officeart/2005/8/layout/vProcess5"/>
    <dgm:cxn modelId="{CA8B489C-BC34-4223-933B-3104E8B1904F}" type="presParOf" srcId="{7D6F6522-DCD4-46B1-8EF0-8B029F53792D}" destId="{01FAA2F3-2646-4359-BC1F-6349A99A2F4D}" srcOrd="4" destOrd="0" presId="urn:microsoft.com/office/officeart/2005/8/layout/vProcess5"/>
    <dgm:cxn modelId="{BBBF3D2B-8049-431D-81A0-9B099A82303C}" type="presParOf" srcId="{7D6F6522-DCD4-46B1-8EF0-8B029F53792D}" destId="{3A9B7C8D-4233-4181-986E-B64A014FA9A2}" srcOrd="5" destOrd="0" presId="urn:microsoft.com/office/officeart/2005/8/layout/vProcess5"/>
    <dgm:cxn modelId="{2C01CA99-0C7A-4E48-8434-C91C6303531E}" type="presParOf" srcId="{7D6F6522-DCD4-46B1-8EF0-8B029F53792D}" destId="{5DB46509-70BD-4818-B601-BCEB81DA6A96}" srcOrd="6" destOrd="0" presId="urn:microsoft.com/office/officeart/2005/8/layout/vProcess5"/>
    <dgm:cxn modelId="{39545F6F-8219-4ED4-83D8-E8442BA16492}" type="presParOf" srcId="{7D6F6522-DCD4-46B1-8EF0-8B029F53792D}" destId="{661B5060-9AF9-4F83-99FA-086FFF83055C}" srcOrd="7" destOrd="0" presId="urn:microsoft.com/office/officeart/2005/8/layout/vProcess5"/>
    <dgm:cxn modelId="{A6938451-E496-45DD-9F57-83373B4E698D}" type="presParOf" srcId="{7D6F6522-DCD4-46B1-8EF0-8B029F53792D}" destId="{DC842897-73FE-429F-A6BF-42073BB15AE2}" srcOrd="8" destOrd="0" presId="urn:microsoft.com/office/officeart/2005/8/layout/vProcess5"/>
    <dgm:cxn modelId="{395599A2-685B-4488-BE2C-B4B2AB65D08A}" type="presParOf" srcId="{7D6F6522-DCD4-46B1-8EF0-8B029F53792D}" destId="{EF9F92C2-E804-491D-AD5B-F464CE653886}" srcOrd="9" destOrd="0" presId="urn:microsoft.com/office/officeart/2005/8/layout/vProcess5"/>
    <dgm:cxn modelId="{6B93DDE4-9A1D-4B69-9FEB-834915670D77}" type="presParOf" srcId="{7D6F6522-DCD4-46B1-8EF0-8B029F53792D}" destId="{9786159D-90D7-4D29-A95B-CF8FC7557B18}" srcOrd="10" destOrd="0" presId="urn:microsoft.com/office/officeart/2005/8/layout/vProcess5"/>
    <dgm:cxn modelId="{27EA5B48-7297-42D9-8FCE-73331C978157}" type="presParOf" srcId="{7D6F6522-DCD4-46B1-8EF0-8B029F53792D}" destId="{DBA02A88-680B-4E2B-8A91-28D4975930E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3FB07-9B22-4471-A5A2-4BBFE0A2B85F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81679C2-339E-4CA8-B4C6-55A140E96ED5}">
      <dgm:prSet phldrT="[Texto]" custT="1"/>
      <dgm:spPr/>
      <dgm:t>
        <a:bodyPr/>
        <a:lstStyle/>
        <a:p>
          <a:pPr marL="0" indent="0">
            <a:tabLst>
              <a:tab pos="5649913" algn="l"/>
            </a:tabLst>
          </a:pPr>
          <a:r>
            <a:rPr lang="pt-BR" sz="1600" b="1" dirty="0" smtClean="0">
              <a:latin typeface="+mn-lt"/>
            </a:rPr>
            <a:t>Reunião com o GT sobre áreas de atuação</a:t>
          </a:r>
          <a:endParaRPr lang="pt-BR" sz="1600" dirty="0">
            <a:latin typeface="+mn-lt"/>
          </a:endParaRPr>
        </a:p>
      </dgm:t>
    </dgm:pt>
    <dgm:pt modelId="{21747697-A1CA-4D84-901F-169A1A4C5F0A}" type="parTrans" cxnId="{5274513F-7B43-42BD-8A16-7A9ABB389CB2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1828F3E3-3A8F-40DD-91C2-F0DFB800925D}" type="sibTrans" cxnId="{5274513F-7B43-42BD-8A16-7A9ABB389CB2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DE04545-3F8B-4184-800F-D0780BFE081F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Envio da proposta do GT para contribuições dos Regionais</a:t>
          </a:r>
          <a:endParaRPr lang="pt-BR" sz="1600" dirty="0">
            <a:latin typeface="+mn-lt"/>
          </a:endParaRPr>
        </a:p>
      </dgm:t>
    </dgm:pt>
    <dgm:pt modelId="{775FE8BD-1FD8-47AF-A088-8DD68C154D1A}" type="parTrans" cxnId="{488B5616-64B1-4277-B08B-DD3A80BA961A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7FB96AD-62BE-40A2-B73A-DA8CBAC3650F}" type="sibTrans" cxnId="{488B5616-64B1-4277-B08B-DD3A80BA961A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ABA8CF32-F87A-4833-9B60-B04C6BE2A300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Análise das contribuições dos Regionais</a:t>
          </a:r>
        </a:p>
        <a:p>
          <a:r>
            <a:rPr lang="pt-BR" sz="1600" dirty="0" smtClean="0">
              <a:latin typeface="+mn-lt"/>
            </a:rPr>
            <a:t>Todas as sugestões foram analisadas e justificadas quando não acatadas.</a:t>
          </a:r>
          <a:endParaRPr lang="pt-BR" sz="1600" dirty="0">
            <a:latin typeface="+mn-lt"/>
          </a:endParaRPr>
        </a:p>
      </dgm:t>
    </dgm:pt>
    <dgm:pt modelId="{EDAD3EA9-6F4B-4EE4-8CB7-910D368B9FD1}" type="parTrans" cxnId="{864EEAAB-242D-4D3F-9DA5-FC47A8FA621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51E1509-37F0-44C3-BF63-C26B439EDDF7}" type="sibTrans" cxnId="{864EEAAB-242D-4D3F-9DA5-FC47A8FA6210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2046F9B-E1DB-44F5-B525-324C92B5153A}">
      <dgm:prSet phldrT="[Texto]" custT="1"/>
      <dgm:spPr/>
      <dgm:t>
        <a:bodyPr/>
        <a:lstStyle/>
        <a:p>
          <a:r>
            <a:rPr lang="pt-BR" sz="1600" b="1" dirty="0" smtClean="0">
              <a:latin typeface="+mn-lt"/>
            </a:rPr>
            <a:t>Proposta Final: </a:t>
          </a:r>
          <a:r>
            <a:rPr lang="pt-BR" sz="1600" dirty="0" smtClean="0">
              <a:latin typeface="+mn-lt"/>
            </a:rPr>
            <a:t>Apresentação para Plenário/CFN</a:t>
          </a:r>
          <a:endParaRPr lang="pt-BR" sz="1600" dirty="0">
            <a:latin typeface="+mn-lt"/>
          </a:endParaRPr>
        </a:p>
      </dgm:t>
    </dgm:pt>
    <dgm:pt modelId="{A2476BF2-37F1-4A62-AC88-A3438763C6E8}" type="parTrans" cxnId="{98055619-8D90-4319-9CC8-84EE6F17E4B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FDAFE0BC-71C6-490F-8F62-8EF0394EBD95}" type="sibTrans" cxnId="{98055619-8D90-4319-9CC8-84EE6F17E4B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7D6F6522-DCD4-46B1-8EF0-8B029F53792D}" type="pres">
      <dgm:prSet presAssocID="{2DF3FB07-9B22-4471-A5A2-4BBFE0A2B8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21875E-AA3D-4850-B367-168381909CA4}" type="pres">
      <dgm:prSet presAssocID="{2DF3FB07-9B22-4471-A5A2-4BBFE0A2B85F}" presName="dummyMaxCanvas" presStyleCnt="0">
        <dgm:presLayoutVars/>
      </dgm:prSet>
      <dgm:spPr/>
    </dgm:pt>
    <dgm:pt modelId="{E28AB19A-B0AB-4FFC-9F39-0D4D94F1C3A3}" type="pres">
      <dgm:prSet presAssocID="{2DF3FB07-9B22-4471-A5A2-4BBFE0A2B85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6A9143-C94A-4AE0-9E4F-8F0A005CE8E2}" type="pres">
      <dgm:prSet presAssocID="{2DF3FB07-9B22-4471-A5A2-4BBFE0A2B85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642FE3-47F8-4EBD-9FA8-6F3DF3209865}" type="pres">
      <dgm:prSet presAssocID="{2DF3FB07-9B22-4471-A5A2-4BBFE0A2B85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9D7A53-DA61-4312-81E8-E8B9679D4C6D}" type="pres">
      <dgm:prSet presAssocID="{2DF3FB07-9B22-4471-A5A2-4BBFE0A2B85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FD348-8CF6-4129-BF03-2DA55DAAE45F}" type="pres">
      <dgm:prSet presAssocID="{2DF3FB07-9B22-4471-A5A2-4BBFE0A2B85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2D4D5E-A678-4F5A-A9A7-FE67B82BD532}" type="pres">
      <dgm:prSet presAssocID="{2DF3FB07-9B22-4471-A5A2-4BBFE0A2B85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8C4B23-3033-45C7-8134-58CF8C44C403}" type="pres">
      <dgm:prSet presAssocID="{2DF3FB07-9B22-4471-A5A2-4BBFE0A2B85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CDE0AE-C3C0-4FBF-9AC3-B4D471A736E4}" type="pres">
      <dgm:prSet presAssocID="{2DF3FB07-9B22-4471-A5A2-4BBFE0A2B85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A62E1C-0A55-4DE8-A8A7-9BE2656C91DE}" type="pres">
      <dgm:prSet presAssocID="{2DF3FB07-9B22-4471-A5A2-4BBFE0A2B85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8AE862-DDDC-4231-86B8-1AAFD828C04E}" type="pres">
      <dgm:prSet presAssocID="{2DF3FB07-9B22-4471-A5A2-4BBFE0A2B85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741B47-82BA-4FED-9070-A0EDCF44849A}" type="pres">
      <dgm:prSet presAssocID="{2DF3FB07-9B22-4471-A5A2-4BBFE0A2B85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9D42B5-43DB-4E17-BF8A-A600ACD826CE}" type="presOf" srcId="{1828F3E3-3A8F-40DD-91C2-F0DFB800925D}" destId="{886FD348-8CF6-4129-BF03-2DA55DAAE45F}" srcOrd="0" destOrd="0" presId="urn:microsoft.com/office/officeart/2005/8/layout/vProcess5"/>
    <dgm:cxn modelId="{488B5616-64B1-4277-B08B-DD3A80BA961A}" srcId="{2DF3FB07-9B22-4471-A5A2-4BBFE0A2B85F}" destId="{BDE04545-3F8B-4184-800F-D0780BFE081F}" srcOrd="1" destOrd="0" parTransId="{775FE8BD-1FD8-47AF-A088-8DD68C154D1A}" sibTransId="{77FB96AD-62BE-40A2-B73A-DA8CBAC3650F}"/>
    <dgm:cxn modelId="{F22E1CB0-5DAF-4C63-AACC-7FEBBBAB5AD8}" type="presOf" srcId="{C81679C2-339E-4CA8-B4C6-55A140E96ED5}" destId="{B4CDE0AE-C3C0-4FBF-9AC3-B4D471A736E4}" srcOrd="1" destOrd="0" presId="urn:microsoft.com/office/officeart/2005/8/layout/vProcess5"/>
    <dgm:cxn modelId="{66C34E1A-C3FE-43D4-A1FB-0E443B0C82EE}" type="presOf" srcId="{C81679C2-339E-4CA8-B4C6-55A140E96ED5}" destId="{E28AB19A-B0AB-4FFC-9F39-0D4D94F1C3A3}" srcOrd="0" destOrd="0" presId="urn:microsoft.com/office/officeart/2005/8/layout/vProcess5"/>
    <dgm:cxn modelId="{602B21C6-19D5-4F0F-B2E6-D1FC839802F0}" type="presOf" srcId="{72046F9B-E1DB-44F5-B525-324C92B5153A}" destId="{85741B47-82BA-4FED-9070-A0EDCF44849A}" srcOrd="1" destOrd="0" presId="urn:microsoft.com/office/officeart/2005/8/layout/vProcess5"/>
    <dgm:cxn modelId="{5274513F-7B43-42BD-8A16-7A9ABB389CB2}" srcId="{2DF3FB07-9B22-4471-A5A2-4BBFE0A2B85F}" destId="{C81679C2-339E-4CA8-B4C6-55A140E96ED5}" srcOrd="0" destOrd="0" parTransId="{21747697-A1CA-4D84-901F-169A1A4C5F0A}" sibTransId="{1828F3E3-3A8F-40DD-91C2-F0DFB800925D}"/>
    <dgm:cxn modelId="{B518BB6C-82F6-43B7-887C-887F4D9DA9D7}" type="presOf" srcId="{2DF3FB07-9B22-4471-A5A2-4BBFE0A2B85F}" destId="{7D6F6522-DCD4-46B1-8EF0-8B029F53792D}" srcOrd="0" destOrd="0" presId="urn:microsoft.com/office/officeart/2005/8/layout/vProcess5"/>
    <dgm:cxn modelId="{5BBD41F8-9D40-4F71-85E0-89E26F4604D0}" type="presOf" srcId="{BDE04545-3F8B-4184-800F-D0780BFE081F}" destId="{90A62E1C-0A55-4DE8-A8A7-9BE2656C91DE}" srcOrd="1" destOrd="0" presId="urn:microsoft.com/office/officeart/2005/8/layout/vProcess5"/>
    <dgm:cxn modelId="{95B64511-9EA4-4E5E-8BA4-F1EE89460A2B}" type="presOf" srcId="{BDE04545-3F8B-4184-800F-D0780BFE081F}" destId="{0D6A9143-C94A-4AE0-9E4F-8F0A005CE8E2}" srcOrd="0" destOrd="0" presId="urn:microsoft.com/office/officeart/2005/8/layout/vProcess5"/>
    <dgm:cxn modelId="{864EEAAB-242D-4D3F-9DA5-FC47A8FA6210}" srcId="{2DF3FB07-9B22-4471-A5A2-4BBFE0A2B85F}" destId="{ABA8CF32-F87A-4833-9B60-B04C6BE2A300}" srcOrd="2" destOrd="0" parTransId="{EDAD3EA9-6F4B-4EE4-8CB7-910D368B9FD1}" sibTransId="{B51E1509-37F0-44C3-BF63-C26B439EDDF7}"/>
    <dgm:cxn modelId="{5BB9DA37-C79A-44A0-A1B1-CCD7D88234A4}" type="presOf" srcId="{ABA8CF32-F87A-4833-9B60-B04C6BE2A300}" destId="{FC8AE862-DDDC-4231-86B8-1AAFD828C04E}" srcOrd="1" destOrd="0" presId="urn:microsoft.com/office/officeart/2005/8/layout/vProcess5"/>
    <dgm:cxn modelId="{C2F71014-613E-4BC3-80D5-084BED0344AA}" type="presOf" srcId="{77FB96AD-62BE-40A2-B73A-DA8CBAC3650F}" destId="{922D4D5E-A678-4F5A-A9A7-FE67B82BD532}" srcOrd="0" destOrd="0" presId="urn:microsoft.com/office/officeart/2005/8/layout/vProcess5"/>
    <dgm:cxn modelId="{39DEB75F-28A9-43D0-A010-5A882048C107}" type="presOf" srcId="{ABA8CF32-F87A-4833-9B60-B04C6BE2A300}" destId="{18642FE3-47F8-4EBD-9FA8-6F3DF3209865}" srcOrd="0" destOrd="0" presId="urn:microsoft.com/office/officeart/2005/8/layout/vProcess5"/>
    <dgm:cxn modelId="{98055619-8D90-4319-9CC8-84EE6F17E4B4}" srcId="{2DF3FB07-9B22-4471-A5A2-4BBFE0A2B85F}" destId="{72046F9B-E1DB-44F5-B525-324C92B5153A}" srcOrd="3" destOrd="0" parTransId="{A2476BF2-37F1-4A62-AC88-A3438763C6E8}" sibTransId="{FDAFE0BC-71C6-490F-8F62-8EF0394EBD95}"/>
    <dgm:cxn modelId="{82E78372-3891-4EF6-B993-3A346F1E0044}" type="presOf" srcId="{72046F9B-E1DB-44F5-B525-324C92B5153A}" destId="{6A9D7A53-DA61-4312-81E8-E8B9679D4C6D}" srcOrd="0" destOrd="0" presId="urn:microsoft.com/office/officeart/2005/8/layout/vProcess5"/>
    <dgm:cxn modelId="{C91C44CF-4C40-449C-8D36-5ECA392C2167}" type="presOf" srcId="{B51E1509-37F0-44C3-BF63-C26B439EDDF7}" destId="{F28C4B23-3033-45C7-8134-58CF8C44C403}" srcOrd="0" destOrd="0" presId="urn:microsoft.com/office/officeart/2005/8/layout/vProcess5"/>
    <dgm:cxn modelId="{CA4C1E88-45EF-4F1F-8B84-EEA00A66E1CC}" type="presParOf" srcId="{7D6F6522-DCD4-46B1-8EF0-8B029F53792D}" destId="{A121875E-AA3D-4850-B367-168381909CA4}" srcOrd="0" destOrd="0" presId="urn:microsoft.com/office/officeart/2005/8/layout/vProcess5"/>
    <dgm:cxn modelId="{FA7FAD3D-A023-41D4-B2F9-BE5812C8EC7C}" type="presParOf" srcId="{7D6F6522-DCD4-46B1-8EF0-8B029F53792D}" destId="{E28AB19A-B0AB-4FFC-9F39-0D4D94F1C3A3}" srcOrd="1" destOrd="0" presId="urn:microsoft.com/office/officeart/2005/8/layout/vProcess5"/>
    <dgm:cxn modelId="{76EAE0B1-684D-4A55-A18F-60AB66E9257B}" type="presParOf" srcId="{7D6F6522-DCD4-46B1-8EF0-8B029F53792D}" destId="{0D6A9143-C94A-4AE0-9E4F-8F0A005CE8E2}" srcOrd="2" destOrd="0" presId="urn:microsoft.com/office/officeart/2005/8/layout/vProcess5"/>
    <dgm:cxn modelId="{186397FC-851D-496A-BBE4-5960724EB7D9}" type="presParOf" srcId="{7D6F6522-DCD4-46B1-8EF0-8B029F53792D}" destId="{18642FE3-47F8-4EBD-9FA8-6F3DF3209865}" srcOrd="3" destOrd="0" presId="urn:microsoft.com/office/officeart/2005/8/layout/vProcess5"/>
    <dgm:cxn modelId="{6BC88EB7-6042-42C6-8882-C44C012D4EA5}" type="presParOf" srcId="{7D6F6522-DCD4-46B1-8EF0-8B029F53792D}" destId="{6A9D7A53-DA61-4312-81E8-E8B9679D4C6D}" srcOrd="4" destOrd="0" presId="urn:microsoft.com/office/officeart/2005/8/layout/vProcess5"/>
    <dgm:cxn modelId="{EDC53EE1-DF63-4B50-BDA3-3F73876F6211}" type="presParOf" srcId="{7D6F6522-DCD4-46B1-8EF0-8B029F53792D}" destId="{886FD348-8CF6-4129-BF03-2DA55DAAE45F}" srcOrd="5" destOrd="0" presId="urn:microsoft.com/office/officeart/2005/8/layout/vProcess5"/>
    <dgm:cxn modelId="{14816643-9BB2-498C-A635-75C92E69ECA7}" type="presParOf" srcId="{7D6F6522-DCD4-46B1-8EF0-8B029F53792D}" destId="{922D4D5E-A678-4F5A-A9A7-FE67B82BD532}" srcOrd="6" destOrd="0" presId="urn:microsoft.com/office/officeart/2005/8/layout/vProcess5"/>
    <dgm:cxn modelId="{F420C652-B60B-4D3C-8FCE-797AF5568D54}" type="presParOf" srcId="{7D6F6522-DCD4-46B1-8EF0-8B029F53792D}" destId="{F28C4B23-3033-45C7-8134-58CF8C44C403}" srcOrd="7" destOrd="0" presId="urn:microsoft.com/office/officeart/2005/8/layout/vProcess5"/>
    <dgm:cxn modelId="{DD4EB5B6-D3FA-4E06-B4E1-ACB57E690CE2}" type="presParOf" srcId="{7D6F6522-DCD4-46B1-8EF0-8B029F53792D}" destId="{B4CDE0AE-C3C0-4FBF-9AC3-B4D471A736E4}" srcOrd="8" destOrd="0" presId="urn:microsoft.com/office/officeart/2005/8/layout/vProcess5"/>
    <dgm:cxn modelId="{B5E04D57-5514-4A56-B751-B364D12342B6}" type="presParOf" srcId="{7D6F6522-DCD4-46B1-8EF0-8B029F53792D}" destId="{90A62E1C-0A55-4DE8-A8A7-9BE2656C91DE}" srcOrd="9" destOrd="0" presId="urn:microsoft.com/office/officeart/2005/8/layout/vProcess5"/>
    <dgm:cxn modelId="{299EE814-BE6A-4608-A554-3966B3BB8784}" type="presParOf" srcId="{7D6F6522-DCD4-46B1-8EF0-8B029F53792D}" destId="{FC8AE862-DDDC-4231-86B8-1AAFD828C04E}" srcOrd="10" destOrd="0" presId="urn:microsoft.com/office/officeart/2005/8/layout/vProcess5"/>
    <dgm:cxn modelId="{6BFE39F5-E386-4A20-BF03-B9D77E495D68}" type="presParOf" srcId="{7D6F6522-DCD4-46B1-8EF0-8B029F53792D}" destId="{85741B47-82BA-4FED-9070-A0EDCF4484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BE34-424D-46DE-857B-385A55F787F7}">
      <dsp:nvSpPr>
        <dsp:cNvPr id="0" name=""/>
        <dsp:cNvSpPr/>
      </dsp:nvSpPr>
      <dsp:spPr>
        <a:xfrm>
          <a:off x="0" y="0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+mn-lt"/>
            </a:rPr>
            <a:t>Relatório GT Especialidades;</a:t>
          </a:r>
          <a:endParaRPr lang="pt-BR" sz="2000" kern="1200" dirty="0">
            <a:latin typeface="+mn-lt"/>
          </a:endParaRPr>
        </a:p>
      </dsp:txBody>
      <dsp:txXfrm>
        <a:off x="27864" y="27864"/>
        <a:ext cx="5476702" cy="895629"/>
      </dsp:txXfrm>
    </dsp:sp>
    <dsp:sp modelId="{C32C14AD-D713-476E-B55E-ED4890DC68EC}">
      <dsp:nvSpPr>
        <dsp:cNvPr id="0" name=""/>
        <dsp:cNvSpPr/>
      </dsp:nvSpPr>
      <dsp:spPr>
        <a:xfrm>
          <a:off x="551383" y="1124331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+mn-lt"/>
            </a:rPr>
            <a:t>Relatório Comissão de Avaliadores (Docência);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+mn-lt"/>
            </a:rPr>
            <a:t>Consulta a Comissão de Avaliadores (Docência)</a:t>
          </a:r>
        </a:p>
      </dsp:txBody>
      <dsp:txXfrm>
        <a:off x="579247" y="1152195"/>
        <a:ext cx="5358186" cy="895629"/>
      </dsp:txXfrm>
    </dsp:sp>
    <dsp:sp modelId="{16DDB639-1BD7-4313-82A5-40E2B597126A}">
      <dsp:nvSpPr>
        <dsp:cNvPr id="0" name=""/>
        <dsp:cNvSpPr/>
      </dsp:nvSpPr>
      <dsp:spPr>
        <a:xfrm>
          <a:off x="1094536" y="2248662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Consulta jurídica do GT ao CFN: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+mn-lt"/>
            </a:rPr>
            <a:t>Manter estrutura atual (atividades x parâmetros numéricos);</a:t>
          </a:r>
        </a:p>
      </dsp:txBody>
      <dsp:txXfrm>
        <a:off x="1122400" y="2276526"/>
        <a:ext cx="5366416" cy="895629"/>
      </dsp:txXfrm>
    </dsp:sp>
    <dsp:sp modelId="{BD2DC0D0-66AF-4771-922E-51FAAB99F224}">
      <dsp:nvSpPr>
        <dsp:cNvPr id="0" name=""/>
        <dsp:cNvSpPr/>
      </dsp:nvSpPr>
      <dsp:spPr>
        <a:xfrm>
          <a:off x="1645920" y="3372993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n-lt"/>
            </a:rPr>
            <a:t>Membros GT: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+mn-lt"/>
            </a:rPr>
            <a:t>Reuniões nos CRN com profissionais atuantes nas diferentes áreas.	</a:t>
          </a:r>
          <a:endParaRPr lang="pt-BR" sz="2000" kern="1200" dirty="0">
            <a:latin typeface="+mn-lt"/>
          </a:endParaRPr>
        </a:p>
      </dsp:txBody>
      <dsp:txXfrm>
        <a:off x="1673784" y="3400857"/>
        <a:ext cx="5358186" cy="895629"/>
      </dsp:txXfrm>
    </dsp:sp>
    <dsp:sp modelId="{01B68136-341F-4162-A9D9-180772FF8D1E}">
      <dsp:nvSpPr>
        <dsp:cNvPr id="0" name=""/>
        <dsp:cNvSpPr/>
      </dsp:nvSpPr>
      <dsp:spPr>
        <a:xfrm>
          <a:off x="5965297" y="728652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b="1" kern="1200">
            <a:latin typeface="+mn-lt"/>
          </a:endParaRPr>
        </a:p>
      </dsp:txBody>
      <dsp:txXfrm>
        <a:off x="6104433" y="728652"/>
        <a:ext cx="340110" cy="465332"/>
      </dsp:txXfrm>
    </dsp:sp>
    <dsp:sp modelId="{35B946F2-9FF0-4311-9F5F-9F24CE9C4B82}">
      <dsp:nvSpPr>
        <dsp:cNvPr id="0" name=""/>
        <dsp:cNvSpPr/>
      </dsp:nvSpPr>
      <dsp:spPr>
        <a:xfrm>
          <a:off x="6516681" y="1852983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6655817" y="1852983"/>
        <a:ext cx="340110" cy="465332"/>
      </dsp:txXfrm>
    </dsp:sp>
    <dsp:sp modelId="{9255BD77-3067-46D1-9D1F-EB66D41F372F}">
      <dsp:nvSpPr>
        <dsp:cNvPr id="0" name=""/>
        <dsp:cNvSpPr/>
      </dsp:nvSpPr>
      <dsp:spPr>
        <a:xfrm>
          <a:off x="7059834" y="2977314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7198970" y="2977314"/>
        <a:ext cx="340110" cy="46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34287-E39B-4E24-8263-B505A8778CB9}">
      <dsp:nvSpPr>
        <dsp:cNvPr id="0" name=""/>
        <dsp:cNvSpPr/>
      </dsp:nvSpPr>
      <dsp:spPr>
        <a:xfrm>
          <a:off x="10336" y="72008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649913" algn="l"/>
            </a:tabLst>
          </a:pPr>
          <a:r>
            <a:rPr lang="pt-BR" sz="1600" b="1" kern="1200" dirty="0" smtClean="0">
              <a:latin typeface="+mn-lt"/>
            </a:rPr>
            <a:t>Membros GT: </a:t>
          </a:r>
          <a:r>
            <a:rPr lang="pt-BR" sz="1600" b="0" kern="1200" dirty="0" smtClean="0">
              <a:latin typeface="+mn-lt"/>
            </a:rPr>
            <a:t>E-</a:t>
          </a:r>
          <a:r>
            <a:rPr lang="pt-BR" sz="1600" kern="1200" dirty="0" smtClean="0">
              <a:latin typeface="+mn-lt"/>
            </a:rPr>
            <a:t>mails aos profissionais solicitando contribuições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649913" algn="l"/>
            </a:tabLst>
          </a:pPr>
          <a:r>
            <a:rPr lang="pt-BR" sz="1600" b="1" kern="1200" dirty="0" smtClean="0">
              <a:latin typeface="+mn-lt"/>
            </a:rPr>
            <a:t>Outros Regionais: </a:t>
          </a:r>
          <a:r>
            <a:rPr lang="pt-BR" sz="1600" b="0" kern="1200" dirty="0" smtClean="0">
              <a:latin typeface="+mn-lt"/>
            </a:rPr>
            <a:t>CFN enviou ofícios </a:t>
          </a:r>
          <a:r>
            <a:rPr lang="pt-BR" sz="1600" kern="1200" dirty="0" smtClean="0">
              <a:latin typeface="+mn-lt"/>
            </a:rPr>
            <a:t>aos CRN solicitando contribuições;</a:t>
          </a:r>
          <a:endParaRPr lang="pt-BR" sz="1600" kern="1200" dirty="0">
            <a:latin typeface="+mn-lt"/>
          </a:endParaRPr>
        </a:p>
      </dsp:txBody>
      <dsp:txXfrm>
        <a:off x="38200" y="99872"/>
        <a:ext cx="5476702" cy="895629"/>
      </dsp:txXfrm>
    </dsp:sp>
    <dsp:sp modelId="{676624D6-EF8F-4404-87DD-738CB2A33A38}">
      <dsp:nvSpPr>
        <dsp:cNvPr id="0" name=""/>
        <dsp:cNvSpPr/>
      </dsp:nvSpPr>
      <dsp:spPr>
        <a:xfrm>
          <a:off x="551383" y="1124331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</a:rPr>
            <a:t>Análise das contribuições/compilação dos dados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Todas as sugestões foram analisadas e contempladas na medida do possível;</a:t>
          </a:r>
          <a:endParaRPr lang="pt-BR" sz="1600" kern="1200" dirty="0">
            <a:latin typeface="+mn-lt"/>
          </a:endParaRPr>
        </a:p>
      </dsp:txBody>
      <dsp:txXfrm>
        <a:off x="579247" y="1152195"/>
        <a:ext cx="5358186" cy="895629"/>
      </dsp:txXfrm>
    </dsp:sp>
    <dsp:sp modelId="{60B7F3E5-CC5D-4233-B9EB-895EC13B7CCC}">
      <dsp:nvSpPr>
        <dsp:cNvPr id="0" name=""/>
        <dsp:cNvSpPr/>
      </dsp:nvSpPr>
      <dsp:spPr>
        <a:xfrm>
          <a:off x="1090454" y="2231699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</a:rPr>
            <a:t>Melhora na redação/redução de verbos: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melhor atendimento aos RVT;</a:t>
          </a:r>
          <a:endParaRPr lang="pt-BR" sz="1600" kern="1200" dirty="0">
            <a:latin typeface="+mn-lt"/>
          </a:endParaRPr>
        </a:p>
      </dsp:txBody>
      <dsp:txXfrm>
        <a:off x="1118318" y="2259563"/>
        <a:ext cx="5366416" cy="895629"/>
      </dsp:txXfrm>
    </dsp:sp>
    <dsp:sp modelId="{01FAA2F3-2646-4359-BC1F-6349A99A2F4D}">
      <dsp:nvSpPr>
        <dsp:cNvPr id="0" name=""/>
        <dsp:cNvSpPr/>
      </dsp:nvSpPr>
      <dsp:spPr>
        <a:xfrm>
          <a:off x="1645920" y="3372993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Retorno aos Regionais para ciência.</a:t>
          </a:r>
          <a:endParaRPr lang="pt-BR" sz="1600" kern="1200" dirty="0">
            <a:latin typeface="+mn-lt"/>
          </a:endParaRPr>
        </a:p>
      </dsp:txBody>
      <dsp:txXfrm>
        <a:off x="1673784" y="3400857"/>
        <a:ext cx="5358186" cy="895629"/>
      </dsp:txXfrm>
    </dsp:sp>
    <dsp:sp modelId="{3A9B7C8D-4233-4181-986E-B64A014FA9A2}">
      <dsp:nvSpPr>
        <dsp:cNvPr id="0" name=""/>
        <dsp:cNvSpPr/>
      </dsp:nvSpPr>
      <dsp:spPr>
        <a:xfrm>
          <a:off x="5965297" y="728652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6104433" y="728652"/>
        <a:ext cx="340110" cy="465332"/>
      </dsp:txXfrm>
    </dsp:sp>
    <dsp:sp modelId="{5DB46509-70BD-4818-B601-BCEB81DA6A96}">
      <dsp:nvSpPr>
        <dsp:cNvPr id="0" name=""/>
        <dsp:cNvSpPr/>
      </dsp:nvSpPr>
      <dsp:spPr>
        <a:xfrm>
          <a:off x="6516681" y="1852983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6655817" y="1852983"/>
        <a:ext cx="340110" cy="465332"/>
      </dsp:txXfrm>
    </dsp:sp>
    <dsp:sp modelId="{661B5060-9AF9-4F83-99FA-086FFF83055C}">
      <dsp:nvSpPr>
        <dsp:cNvPr id="0" name=""/>
        <dsp:cNvSpPr/>
      </dsp:nvSpPr>
      <dsp:spPr>
        <a:xfrm>
          <a:off x="7059834" y="2977314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7198970" y="2977314"/>
        <a:ext cx="340110" cy="465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B19A-B0AB-4FFC-9F39-0D4D94F1C3A3}">
      <dsp:nvSpPr>
        <dsp:cNvPr id="0" name=""/>
        <dsp:cNvSpPr/>
      </dsp:nvSpPr>
      <dsp:spPr>
        <a:xfrm>
          <a:off x="0" y="0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649913" algn="l"/>
            </a:tabLst>
          </a:pPr>
          <a:r>
            <a:rPr lang="pt-BR" sz="1600" b="1" kern="1200" dirty="0" smtClean="0">
              <a:latin typeface="+mn-lt"/>
            </a:rPr>
            <a:t>Reunião com o GT sobre áreas de atuação</a:t>
          </a:r>
          <a:endParaRPr lang="pt-BR" sz="1600" kern="1200" dirty="0">
            <a:latin typeface="+mn-lt"/>
          </a:endParaRPr>
        </a:p>
      </dsp:txBody>
      <dsp:txXfrm>
        <a:off x="27864" y="27864"/>
        <a:ext cx="5476702" cy="895629"/>
      </dsp:txXfrm>
    </dsp:sp>
    <dsp:sp modelId="{0D6A9143-C94A-4AE0-9E4F-8F0A005CE8E2}">
      <dsp:nvSpPr>
        <dsp:cNvPr id="0" name=""/>
        <dsp:cNvSpPr/>
      </dsp:nvSpPr>
      <dsp:spPr>
        <a:xfrm>
          <a:off x="551383" y="1124331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</a:rPr>
            <a:t>Envio da proposta do GT para contribuições dos Regionais</a:t>
          </a:r>
          <a:endParaRPr lang="pt-BR" sz="1600" kern="1200" dirty="0">
            <a:latin typeface="+mn-lt"/>
          </a:endParaRPr>
        </a:p>
      </dsp:txBody>
      <dsp:txXfrm>
        <a:off x="579247" y="1152195"/>
        <a:ext cx="5358186" cy="895629"/>
      </dsp:txXfrm>
    </dsp:sp>
    <dsp:sp modelId="{18642FE3-47F8-4EBD-9FA8-6F3DF3209865}">
      <dsp:nvSpPr>
        <dsp:cNvPr id="0" name=""/>
        <dsp:cNvSpPr/>
      </dsp:nvSpPr>
      <dsp:spPr>
        <a:xfrm>
          <a:off x="1094536" y="2248662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</a:rPr>
            <a:t>Análise das contribuições dos Regionais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+mn-lt"/>
            </a:rPr>
            <a:t>Todas as sugestões foram analisadas e justificadas quando não acatadas.</a:t>
          </a:r>
          <a:endParaRPr lang="pt-BR" sz="1600" kern="1200" dirty="0">
            <a:latin typeface="+mn-lt"/>
          </a:endParaRPr>
        </a:p>
      </dsp:txBody>
      <dsp:txXfrm>
        <a:off x="1122400" y="2276526"/>
        <a:ext cx="5366416" cy="895629"/>
      </dsp:txXfrm>
    </dsp:sp>
    <dsp:sp modelId="{6A9D7A53-DA61-4312-81E8-E8B9679D4C6D}">
      <dsp:nvSpPr>
        <dsp:cNvPr id="0" name=""/>
        <dsp:cNvSpPr/>
      </dsp:nvSpPr>
      <dsp:spPr>
        <a:xfrm>
          <a:off x="1645920" y="3372993"/>
          <a:ext cx="6583680" cy="9513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n-lt"/>
            </a:rPr>
            <a:t>Proposta Final: </a:t>
          </a:r>
          <a:r>
            <a:rPr lang="pt-BR" sz="1600" kern="1200" dirty="0" smtClean="0">
              <a:latin typeface="+mn-lt"/>
            </a:rPr>
            <a:t>Apresentação para Plenário/CFN</a:t>
          </a:r>
          <a:endParaRPr lang="pt-BR" sz="1600" kern="1200" dirty="0">
            <a:latin typeface="+mn-lt"/>
          </a:endParaRPr>
        </a:p>
      </dsp:txBody>
      <dsp:txXfrm>
        <a:off x="1673784" y="3400857"/>
        <a:ext cx="5358186" cy="895629"/>
      </dsp:txXfrm>
    </dsp:sp>
    <dsp:sp modelId="{886FD348-8CF6-4129-BF03-2DA55DAAE45F}">
      <dsp:nvSpPr>
        <dsp:cNvPr id="0" name=""/>
        <dsp:cNvSpPr/>
      </dsp:nvSpPr>
      <dsp:spPr>
        <a:xfrm>
          <a:off x="5965297" y="728652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6104433" y="728652"/>
        <a:ext cx="340110" cy="465332"/>
      </dsp:txXfrm>
    </dsp:sp>
    <dsp:sp modelId="{922D4D5E-A678-4F5A-A9A7-FE67B82BD532}">
      <dsp:nvSpPr>
        <dsp:cNvPr id="0" name=""/>
        <dsp:cNvSpPr/>
      </dsp:nvSpPr>
      <dsp:spPr>
        <a:xfrm>
          <a:off x="6516681" y="1852983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6655817" y="1852983"/>
        <a:ext cx="340110" cy="465332"/>
      </dsp:txXfrm>
    </dsp:sp>
    <dsp:sp modelId="{F28C4B23-3033-45C7-8134-58CF8C44C403}">
      <dsp:nvSpPr>
        <dsp:cNvPr id="0" name=""/>
        <dsp:cNvSpPr/>
      </dsp:nvSpPr>
      <dsp:spPr>
        <a:xfrm>
          <a:off x="7059834" y="2977314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+mn-lt"/>
          </a:endParaRPr>
        </a:p>
      </dsp:txBody>
      <dsp:txXfrm>
        <a:off x="7198970" y="2977314"/>
        <a:ext cx="340110" cy="46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549EF-B257-4C3A-9511-ABA93F5A60DA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5BBB-9DD4-4584-A3E7-86A111335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5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4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8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9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0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500-532D-4E9C-9045-7265E54644A1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18587" y="1228531"/>
            <a:ext cx="7952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RESOLUÇÃO CFN Nº 600/2018</a:t>
            </a:r>
          </a:p>
          <a:p>
            <a:pPr algn="ctr"/>
            <a:r>
              <a:rPr lang="en-US" sz="4000" b="1" dirty="0" err="1" smtClean="0">
                <a:solidFill>
                  <a:srgbClr val="000000"/>
                </a:solidFill>
                <a:cs typeface="Calibri"/>
              </a:rPr>
              <a:t>Principais</a:t>
            </a:r>
            <a:r>
              <a:rPr lang="en-US" sz="4000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cs typeface="Calibri"/>
              </a:rPr>
              <a:t>desafios</a:t>
            </a:r>
            <a:r>
              <a:rPr lang="en-US" sz="4000" b="1" dirty="0" smtClean="0">
                <a:solidFill>
                  <a:srgbClr val="000000"/>
                </a:solidFill>
                <a:cs typeface="Calibri"/>
              </a:rPr>
              <a:t> na </a:t>
            </a:r>
            <a:r>
              <a:rPr lang="en-US" sz="4000" b="1" dirty="0" err="1" smtClean="0">
                <a:solidFill>
                  <a:srgbClr val="000000"/>
                </a:solidFill>
                <a:cs typeface="Calibri"/>
              </a:rPr>
              <a:t>ação</a:t>
            </a:r>
            <a:r>
              <a:rPr lang="en-US" sz="4000" b="1" dirty="0" smtClean="0">
                <a:solidFill>
                  <a:srgbClr val="000000"/>
                </a:solidFill>
                <a:cs typeface="Calibri"/>
              </a:rPr>
              <a:t> fiscal</a:t>
            </a:r>
            <a:endParaRPr lang="en-US" sz="40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08952" y="6011438"/>
            <a:ext cx="138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2018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84141" y="4690334"/>
            <a:ext cx="4325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 Lúcia Helena Lista Bertonha</a:t>
            </a:r>
          </a:p>
          <a:p>
            <a:pPr algn="ctr"/>
            <a:r>
              <a:rPr lang="pt-BR" sz="2000" dirty="0" smtClean="0"/>
              <a:t>Gerente Técnica do CRN-3</a:t>
            </a:r>
          </a:p>
          <a:p>
            <a:pPr algn="ctr"/>
            <a:r>
              <a:rPr lang="pt-BR" sz="2000" dirty="0" smtClean="0"/>
              <a:t>CRN-3 2675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2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74750" y="2637736"/>
            <a:ext cx="7341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Anexo I </a:t>
            </a:r>
            <a:r>
              <a:rPr lang="pt-BR" sz="2400" dirty="0"/>
              <a:t>- </a:t>
            </a:r>
            <a:r>
              <a:rPr lang="pt-BR" sz="2400" dirty="0" smtClean="0"/>
              <a:t>Glossário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Anexo II </a:t>
            </a:r>
            <a:r>
              <a:rPr lang="pt-BR" sz="2400" dirty="0"/>
              <a:t>- </a:t>
            </a:r>
            <a:r>
              <a:rPr lang="pt-BR" sz="2400" dirty="0" smtClean="0"/>
              <a:t>Atribuições do nutricionista por </a:t>
            </a:r>
            <a:r>
              <a:rPr lang="pt-BR" sz="2400" dirty="0"/>
              <a:t>á</a:t>
            </a:r>
            <a:r>
              <a:rPr lang="pt-BR" sz="2400" dirty="0" smtClean="0"/>
              <a:t>rea de atuação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Anexo III </a:t>
            </a:r>
            <a:r>
              <a:rPr lang="pt-BR" sz="2400" dirty="0"/>
              <a:t>- </a:t>
            </a:r>
            <a:r>
              <a:rPr lang="pt-BR" sz="2400" dirty="0" smtClean="0"/>
              <a:t>Parâmetros numéricos mínimos </a:t>
            </a:r>
            <a:r>
              <a:rPr lang="pt-BR" sz="2400" dirty="0"/>
              <a:t>d</a:t>
            </a:r>
            <a:r>
              <a:rPr lang="pt-BR" sz="2400" dirty="0" smtClean="0"/>
              <a:t>e referência para atuação do </a:t>
            </a:r>
            <a:r>
              <a:rPr lang="pt-BR" sz="2400" dirty="0"/>
              <a:t>n</a:t>
            </a:r>
            <a:r>
              <a:rPr lang="pt-BR" sz="2400" dirty="0" smtClean="0"/>
              <a:t>utricionista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2437812" y="997415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74750" y="1695188"/>
            <a:ext cx="2188164" cy="546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2400" dirty="0" smtClean="0"/>
              <a:t>Constituída por: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941" y="1004012"/>
            <a:ext cx="73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Anexo I </a:t>
            </a:r>
            <a:r>
              <a:rPr lang="pt-BR" sz="2400" b="1" dirty="0"/>
              <a:t>- </a:t>
            </a:r>
            <a:r>
              <a:rPr lang="pt-BR" sz="2400" b="1" dirty="0" smtClean="0"/>
              <a:t>Glossário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57941" y="305872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18989" y="1465677"/>
            <a:ext cx="78192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CC0000"/>
                </a:solidFill>
              </a:rPr>
              <a:t>● Área</a:t>
            </a:r>
            <a:r>
              <a:rPr lang="pt-BR" sz="2000" dirty="0">
                <a:solidFill>
                  <a:srgbClr val="CC0000"/>
                </a:solidFill>
              </a:rPr>
              <a:t> </a:t>
            </a:r>
            <a:r>
              <a:rPr lang="pt-BR" sz="2000" b="1" dirty="0">
                <a:solidFill>
                  <a:srgbClr val="CC0000"/>
                </a:solidFill>
              </a:rPr>
              <a:t>de Atuação </a:t>
            </a:r>
            <a:r>
              <a:rPr lang="pt-BR" sz="2000" b="1" dirty="0">
                <a:solidFill>
                  <a:srgbClr val="000000"/>
                </a:solidFill>
              </a:rPr>
              <a:t>– </a:t>
            </a:r>
            <a:r>
              <a:rPr lang="pt-BR" sz="2000" dirty="0">
                <a:solidFill>
                  <a:srgbClr val="000000"/>
                </a:solidFill>
              </a:rPr>
              <a:t>âmbito de aplicação do conhecimento da ciência da nutrição e da prática das atividades profissionais do nutricionista definidas pela lei que regulamenta a profissão ou decorrente da expansão ou aprofundamento de conhecimentos e dos procedimentos técnicos, ou ainda por demanda epidemiológica, social ou legal</a:t>
            </a:r>
            <a:r>
              <a:rPr lang="pt-BR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pt-BR" sz="2000" b="1" dirty="0" err="1" smtClean="0">
                <a:solidFill>
                  <a:srgbClr val="000000"/>
                </a:solidFill>
              </a:rPr>
              <a:t>Ex</a:t>
            </a:r>
            <a:r>
              <a:rPr lang="pt-BR" sz="2000" b="1" dirty="0" smtClean="0">
                <a:solidFill>
                  <a:srgbClr val="000000"/>
                </a:solidFill>
              </a:rPr>
              <a:t>: Nutrição em Saúde Coletiva</a:t>
            </a:r>
            <a:endParaRPr lang="pt-BR" sz="2000" b="1" dirty="0">
              <a:solidFill>
                <a:srgbClr val="000000"/>
              </a:solidFill>
            </a:endParaRPr>
          </a:p>
          <a:p>
            <a:pPr algn="just"/>
            <a:endParaRPr lang="pt-BR" sz="2000" dirty="0">
              <a:solidFill>
                <a:srgbClr val="000000"/>
              </a:solidFill>
            </a:endParaRPr>
          </a:p>
          <a:p>
            <a:pPr algn="just"/>
            <a:r>
              <a:rPr lang="pt-BR" sz="2000" b="1" dirty="0">
                <a:solidFill>
                  <a:srgbClr val="CC0000"/>
                </a:solidFill>
              </a:rPr>
              <a:t>● </a:t>
            </a:r>
            <a:r>
              <a:rPr lang="pt-BR" sz="2000" b="1" dirty="0" smtClean="0">
                <a:solidFill>
                  <a:srgbClr val="CC0000"/>
                </a:solidFill>
              </a:rPr>
              <a:t> Subárea </a:t>
            </a:r>
            <a:r>
              <a:rPr lang="pt-BR" sz="2000" b="1" dirty="0">
                <a:solidFill>
                  <a:srgbClr val="CC0000"/>
                </a:solidFill>
              </a:rPr>
              <a:t>de Atuação </a:t>
            </a:r>
            <a:r>
              <a:rPr lang="pt-BR" sz="2000" b="1" dirty="0"/>
              <a:t>–</a:t>
            </a:r>
            <a:r>
              <a:rPr lang="pt-BR" sz="2000" dirty="0"/>
              <a:t> âmbito de aplicação do conhecimento da ciência da Nutrição e da prática das atividades profissionais do nutricionista, regulada ou não por legislação própria caracterizada pelo aprofundamento de conhecimentos ou pela ampliação do nível de complexidade ou especificidade de procedimentos técnicos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err="1">
                <a:solidFill>
                  <a:srgbClr val="000000"/>
                </a:solidFill>
              </a:rPr>
              <a:t>Ex</a:t>
            </a:r>
            <a:r>
              <a:rPr lang="pt-BR" sz="2000" b="1" dirty="0" smtClean="0">
                <a:solidFill>
                  <a:srgbClr val="000000"/>
                </a:solidFill>
              </a:rPr>
              <a:t>: Políticas e Programas Institucionais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90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35520" y="1324852"/>
            <a:ext cx="73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Anexo I </a:t>
            </a:r>
            <a:r>
              <a:rPr lang="pt-BR" sz="2400" b="1" dirty="0"/>
              <a:t>- </a:t>
            </a:r>
            <a:r>
              <a:rPr lang="pt-BR" sz="2400" b="1" dirty="0" smtClean="0"/>
              <a:t>Glossário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35520" y="626712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44079" y="2358575"/>
            <a:ext cx="7968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CC0000"/>
                </a:solidFill>
              </a:rPr>
              <a:t>● </a:t>
            </a:r>
            <a:r>
              <a:rPr lang="pt-BR" sz="2000" b="1" dirty="0" smtClean="0">
                <a:solidFill>
                  <a:srgbClr val="CC0000"/>
                </a:solidFill>
              </a:rPr>
              <a:t>Segmento </a:t>
            </a:r>
            <a:r>
              <a:rPr lang="pt-BR" sz="2000" b="1" dirty="0">
                <a:solidFill>
                  <a:srgbClr val="CC0000"/>
                </a:solidFill>
              </a:rPr>
              <a:t>de Atuação </a:t>
            </a:r>
            <a:r>
              <a:rPr lang="pt-BR" sz="2000" b="1" dirty="0"/>
              <a:t>–</a:t>
            </a:r>
            <a:r>
              <a:rPr lang="pt-BR" sz="2000" dirty="0"/>
              <a:t> cada local ou setor de uma subárea de atuação no qual se verificam atividades distintas ou ainda divisão de ações diferenciadas do nutricionista, dentro de uma mesma subárea de atuação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err="1" smtClean="0"/>
              <a:t>Ex</a:t>
            </a:r>
            <a:r>
              <a:rPr lang="pt-BR" sz="2000" b="1" dirty="0" smtClean="0"/>
              <a:t>: Gestão das Políticas e Programas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b="1" dirty="0">
                <a:solidFill>
                  <a:srgbClr val="CC0000"/>
                </a:solidFill>
              </a:rPr>
              <a:t>● </a:t>
            </a:r>
            <a:r>
              <a:rPr lang="pt-BR" sz="2000" b="1" dirty="0" smtClean="0">
                <a:solidFill>
                  <a:srgbClr val="CC0000"/>
                </a:solidFill>
              </a:rPr>
              <a:t>Subsegmento </a:t>
            </a:r>
            <a:r>
              <a:rPr lang="pt-BR" sz="2000" b="1" dirty="0">
                <a:solidFill>
                  <a:srgbClr val="CC0000"/>
                </a:solidFill>
              </a:rPr>
              <a:t>de Atuação</a:t>
            </a:r>
            <a:r>
              <a:rPr lang="pt-BR" sz="2000" dirty="0">
                <a:solidFill>
                  <a:srgbClr val="CC0000"/>
                </a:solidFill>
              </a:rPr>
              <a:t> </a:t>
            </a:r>
            <a:r>
              <a:rPr lang="pt-BR" sz="2000" b="1" dirty="0"/>
              <a:t>–</a:t>
            </a:r>
            <a:r>
              <a:rPr lang="pt-BR" sz="2000" dirty="0"/>
              <a:t> divisão de um segmento de atuação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err="1" smtClean="0"/>
              <a:t>Ex</a:t>
            </a:r>
            <a:r>
              <a:rPr lang="pt-BR" sz="2000" b="1" dirty="0" smtClean="0"/>
              <a:t>: Bancos de Alimentos/ PAA – Programa de Aquisição de Alimentos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8849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34373" y="689346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8808"/>
              </p:ext>
            </p:extLst>
          </p:nvPr>
        </p:nvGraphicFramePr>
        <p:xfrm>
          <a:off x="2799688" y="2023425"/>
          <a:ext cx="7667897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I. ÁREA DE NUTRIÇÃO EM ALIMENTAÇÃO COLETIVA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A. Subárea – Gestão em Unidades de Alimentação e Nutrição (UAN):</a:t>
                      </a:r>
                    </a:p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A.1. Segmento – Unidade de Alimentação e Nutrição (UAN) Institucional (pública e privada):</a:t>
                      </a:r>
                    </a:p>
                    <a:p>
                      <a:pPr algn="just"/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A.1.1. </a:t>
                      </a:r>
                      <a:r>
                        <a:rPr lang="pt-BR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Subsegmento </a:t>
                      </a:r>
                      <a:r>
                        <a:rPr lang="pt-BR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Serviços de alimentação coletiva (autogestão e concessão) em: empresas e instituições, hotéis, hotelaria marítima, </a:t>
                      </a:r>
                      <a:r>
                        <a:rPr lang="pt-BR" sz="2000" dirty="0" err="1" smtClean="0">
                          <a:solidFill>
                            <a:schemeClr val="tx1"/>
                          </a:solidFill>
                        </a:rPr>
                        <a:t>comissarias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, unidades prisionais, hospitais, clínicas em geral, hospital-dia, Unidades de Pronto Atendimento (UPA), </a:t>
                      </a:r>
                      <a:r>
                        <a:rPr lang="pt-BR" sz="2000" dirty="0" err="1" smtClean="0">
                          <a:solidFill>
                            <a:schemeClr val="tx1"/>
                          </a:solidFill>
                        </a:rPr>
                        <a:t>spa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clínicos, serviços de terapia renal substitutiva, Instituições de Longa Permanência para Idosos (ILPI) e similares.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13 atividades / C: 13 atividades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734372" y="1349460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</p:spTree>
    <p:extLst>
      <p:ext uri="{BB962C8B-B14F-4D97-AF65-F5344CB8AC3E}">
        <p14:creationId xmlns:p14="http://schemas.microsoft.com/office/powerpoint/2010/main" val="40476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413230" y="1491685"/>
            <a:ext cx="3794758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Alimentação Coletiva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10496"/>
              </p:ext>
            </p:extLst>
          </p:nvPr>
        </p:nvGraphicFramePr>
        <p:xfrm>
          <a:off x="3305124" y="2595517"/>
          <a:ext cx="6744789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1314"/>
                <a:gridCol w="2145212"/>
                <a:gridCol w="22482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Atividades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Resolução</a:t>
                      </a:r>
                      <a:r>
                        <a:rPr lang="pt-BR" sz="2400" baseline="0" dirty="0" smtClean="0"/>
                        <a:t> CFN 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nº 380/2005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Resolução</a:t>
                      </a:r>
                      <a:r>
                        <a:rPr lang="pt-BR" sz="2400" baseline="0" dirty="0" smtClean="0"/>
                        <a:t> CFN 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nº 600/2018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/>
                        <a:t>Obrigatórias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21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13</a:t>
                      </a:r>
                      <a:endParaRPr lang="pt-B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/>
                        <a:t>Complementares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13</a:t>
                      </a:r>
                      <a:endParaRPr lang="pt-B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08514" y="1040582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20235"/>
              </p:ext>
            </p:extLst>
          </p:nvPr>
        </p:nvGraphicFramePr>
        <p:xfrm>
          <a:off x="2808513" y="2377695"/>
          <a:ext cx="7667897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286668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I. ÁREA DE NUTRIÇÃO EM ALIMENTAÇÃO COLETIVA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9330">
                <a:tc>
                  <a:txBody>
                    <a:bodyPr/>
                    <a:lstStyle/>
                    <a:p>
                      <a:r>
                        <a:rPr lang="pt-BR" sz="2000" b="1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A.2. Segmento – Alimentação e Nutrição no Ambiente Escolar:</a:t>
                      </a:r>
                    </a:p>
                    <a:p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A.2.1. Subsegmento – Programa Nacional de Alimentação Escolar (PNAE). </a:t>
                      </a:r>
                      <a:r>
                        <a:rPr lang="pt-BR" sz="20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Resolução CFN específica vigente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A.2.2. Subsegmento – Alimentação e Nutrição no Ambiente Escolar – Rede Privada de Ensino.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12 atividades / C: 09 atividades</a:t>
                      </a:r>
                      <a:endParaRPr lang="pt-BR" sz="20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808513" y="1700696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93352" y="4935411"/>
            <a:ext cx="628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 alterado conforme retificação 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15089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82705" y="403741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9752"/>
              </p:ext>
            </p:extLst>
          </p:nvPr>
        </p:nvGraphicFramePr>
        <p:xfrm>
          <a:off x="3148020" y="1623315"/>
          <a:ext cx="7667897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I. ÁREA DE NUTRIÇÃO EM ALIMENTAÇÃO COLETIVA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9396">
                <a:tc>
                  <a:txBody>
                    <a:bodyPr/>
                    <a:lstStyle/>
                    <a:p>
                      <a:r>
                        <a:rPr lang="pt-BR" sz="2000" b="1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A.3. Segmento - Programa de Alimentação do Trabalhador (PAT).</a:t>
                      </a:r>
                    </a:p>
                    <a:p>
                      <a:r>
                        <a:rPr lang="pt-BR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A.3.1. Subsegmento – Empresas Fornecedoras de Alimentação Coletiva: Produção de Refeições (autogestão e concessão).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13 atividades / C: 13 atividades</a:t>
                      </a:r>
                    </a:p>
                    <a:p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A.3.2. Subsegmento – Empresas Prestadoras de Serviços de Alimentação Coletiva: Refeição-Convênio.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03 atividades / C: 05 atividades</a:t>
                      </a:r>
                      <a:endParaRPr lang="pt-BR" sz="2000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A.3.3. Subsegmento – Empresas Fornecedoras de Alimentação Coletiva: Cestas de Alimentos.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 / C: 06 atividades</a:t>
                      </a:r>
                      <a:endParaRPr lang="pt-BR" sz="2000" dirty="0" smtClean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082704" y="1063855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82705" y="5158995"/>
            <a:ext cx="628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 alterado conforme retificação 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6381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60233" y="422964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03017"/>
              </p:ext>
            </p:extLst>
          </p:nvPr>
        </p:nvGraphicFramePr>
        <p:xfrm>
          <a:off x="2725548" y="1892801"/>
          <a:ext cx="7667897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285075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I. ÁREA DE NUTRIÇÃO EM ALIMENTAÇÃO COLETIVA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79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A.4. Segmento – Serviço Comercial de Alimentação.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A.4.1. Subsegmento – </a:t>
                      </a:r>
                      <a:r>
                        <a:rPr lang="pt-BR" sz="2000" b="0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Restaurantes Comerciais e similares</a:t>
                      </a: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 / C: 14 atividades</a:t>
                      </a:r>
                      <a:endParaRPr lang="pt-BR" sz="2000" dirty="0" smtClean="0">
                        <a:solidFill>
                          <a:srgbClr val="FF6600"/>
                        </a:solidFill>
                      </a:endParaRPr>
                    </a:p>
                    <a:p>
                      <a:endParaRPr lang="pt-BR" sz="2000" b="0" i="0" kern="1200" dirty="0" smtClean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A.4.2.  Subsegmento – </a:t>
                      </a:r>
                      <a:r>
                        <a:rPr lang="pt-BR" sz="2000" b="0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Bufê de Eventos</a:t>
                      </a: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 / C: 10 atividades</a:t>
                      </a:r>
                      <a:endParaRPr lang="pt-BR" sz="2000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A.4.3. Subsegmento – </a:t>
                      </a:r>
                      <a:r>
                        <a:rPr lang="pt-BR" sz="2000" b="0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 Ambulante de Alimentação.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 atividades</a:t>
                      </a:r>
                      <a:endParaRPr lang="pt-BR" sz="2000" dirty="0" smtClean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660232" y="1083078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60232" y="5158995"/>
            <a:ext cx="628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 alterado conforme retificação 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9896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941" y="292046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87619"/>
              </p:ext>
            </p:extLst>
          </p:nvPr>
        </p:nvGraphicFramePr>
        <p:xfrm>
          <a:off x="2857941" y="1413825"/>
          <a:ext cx="7667897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II. ÁREA DE NUTRIÇÃO CLÍNICA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Assistência Nutricional e Dietoterápica em Hospitais, Clínicas em geral,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Hospital-dia, Unidades de Pronto Atendimento (UPA)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 </a:t>
                      </a:r>
                      <a:r>
                        <a:rPr kumimoji="0" lang="pt-B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Spa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clínicos.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08 atividades/ C: 08 atividades</a:t>
                      </a:r>
                      <a:endParaRPr lang="pt-BR" sz="200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Assistência Nutricional e Dietoterápica em Serviços e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Terapia Renal Substitutiva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10 atividades/ C: 04 atividades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Assistência Nutricional e Dietoterápica em Instituições de Longa Permanência para Idosos (ILPI).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atividades/ C: 05 atividades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D.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Assistência Nutricional e Dietoterápica em Ambulatórios e Consultórios.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06 atividades / C: 05 atividades</a:t>
                      </a:r>
                      <a:endParaRPr lang="pt-BR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857940" y="952160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</p:spTree>
    <p:extLst>
      <p:ext uri="{BB962C8B-B14F-4D97-AF65-F5344CB8AC3E}">
        <p14:creationId xmlns:p14="http://schemas.microsoft.com/office/powerpoint/2010/main" val="1445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61379" y="0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42798"/>
              </p:ext>
            </p:extLst>
          </p:nvPr>
        </p:nvGraphicFramePr>
        <p:xfrm>
          <a:off x="2561379" y="1121779"/>
          <a:ext cx="7667897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II. ÁREA DE NUTRIÇÃO CLÍNICA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E.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Assistência Nutricional e Dietoterápica em Bancos de Leite Humano (BLH) e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Postos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de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Coleta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 / C: 06 atividades</a:t>
                      </a:r>
                      <a:endParaRPr lang="pt-BR" sz="2000" dirty="0" smtClean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pt-BR" sz="2000" dirty="0" smtClean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F.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Assistência Nutricional e Dietoterápica em Lactários.</a:t>
                      </a: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 / C: 04 atividades</a:t>
                      </a:r>
                      <a:endParaRPr lang="pt-BR" sz="2000" dirty="0" smtClean="0"/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pt-BR" sz="2000" dirty="0" smtClean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G.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Assistência Nutricional e Dietoterápica em Centrais de Terapia Nutricional.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15 atividades / C: 03 atividades</a:t>
                      </a:r>
                      <a:endParaRPr lang="pt-BR" sz="2000" dirty="0" smtClean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pt-BR" sz="2000" dirty="0" smtClean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H.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Assistência Nutricional Domiciliar (pública e privada).</a:t>
                      </a:r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09 atividades / C: 04 atividades</a:t>
                      </a:r>
                      <a:endParaRPr lang="pt-BR" sz="2000" dirty="0" smtClean="0"/>
                    </a:p>
                    <a:p>
                      <a:pPr lvl="0" algn="just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I. </a:t>
                      </a:r>
                      <a:r>
                        <a:rPr lang="pt-BR" sz="2000" dirty="0" smtClean="0"/>
                        <a:t>Subárea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Assistência Nutricional e Dietoterápica Personalizada (</a:t>
                      </a:r>
                      <a:r>
                        <a:rPr lang="pt-BR" sz="2000" i="1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Personal Diet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  <a:cs typeface="Arial" panose="020B0604020202020204" pitchFamily="34" charset="0"/>
                        </a:rPr>
                        <a:t>).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08 atividades / C: 07 atividades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561378" y="660114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</p:spTree>
    <p:extLst>
      <p:ext uri="{BB962C8B-B14F-4D97-AF65-F5344CB8AC3E}">
        <p14:creationId xmlns:p14="http://schemas.microsoft.com/office/powerpoint/2010/main" val="14599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7020477" y="3111114"/>
            <a:ext cx="5639959" cy="2232248"/>
          </a:xfrm>
        </p:spPr>
        <p:txBody>
          <a:bodyPr>
            <a:noAutofit/>
          </a:bodyPr>
          <a:lstStyle/>
          <a:p>
            <a:pPr marL="109728" indent="0">
              <a:lnSpc>
                <a:spcPct val="100000"/>
              </a:lnSpc>
              <a:buNone/>
            </a:pPr>
            <a:r>
              <a:rPr lang="pt-BR" sz="1800" b="1" dirty="0" smtClean="0">
                <a:cs typeface="Arial" panose="020B0604020202020204" pitchFamily="34" charset="0"/>
              </a:rPr>
              <a:t>Período: 2016 a 2018</a:t>
            </a:r>
          </a:p>
          <a:p>
            <a:pPr>
              <a:lnSpc>
                <a:spcPct val="100000"/>
              </a:lnSpc>
            </a:pPr>
            <a:r>
              <a:rPr lang="pt-BR" sz="1800" dirty="0" err="1" smtClean="0">
                <a:cs typeface="Arial" panose="020B0604020202020204" pitchFamily="34" charset="0"/>
              </a:rPr>
              <a:t>Juracema</a:t>
            </a:r>
            <a:r>
              <a:rPr lang="pt-BR" sz="1800" dirty="0" smtClean="0">
                <a:cs typeface="Arial" panose="020B0604020202020204" pitchFamily="34" charset="0"/>
              </a:rPr>
              <a:t> </a:t>
            </a:r>
            <a:r>
              <a:rPr lang="pt-BR" sz="1800" dirty="0" err="1" smtClean="0">
                <a:cs typeface="Arial" panose="020B0604020202020204" pitchFamily="34" charset="0"/>
              </a:rPr>
              <a:t>Daltoé</a:t>
            </a:r>
            <a:r>
              <a:rPr lang="pt-BR" sz="1800" dirty="0" smtClean="0">
                <a:cs typeface="Arial" panose="020B0604020202020204" pitchFamily="34" charset="0"/>
              </a:rPr>
              <a:t> (Coordenadora do </a:t>
            </a:r>
            <a:r>
              <a:rPr lang="pt-BR" sz="1800" dirty="0">
                <a:cs typeface="Arial" panose="020B0604020202020204" pitchFamily="34" charset="0"/>
              </a:rPr>
              <a:t>GT </a:t>
            </a:r>
            <a:r>
              <a:rPr lang="pt-BR" sz="1800" dirty="0" smtClean="0">
                <a:cs typeface="Arial" panose="020B0604020202020204" pitchFamily="34" charset="0"/>
              </a:rPr>
              <a:t>–</a:t>
            </a:r>
            <a:r>
              <a:rPr lang="pt-BR" sz="1800" dirty="0">
                <a:cs typeface="Arial" panose="020B0604020202020204" pitchFamily="34" charset="0"/>
              </a:rPr>
              <a:t>CFN</a:t>
            </a:r>
            <a:r>
              <a:rPr lang="pt-BR" sz="1800" dirty="0" smtClean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cs typeface="Arial" panose="020B0604020202020204" pitchFamily="34" charset="0"/>
              </a:rPr>
              <a:t>Ana </a:t>
            </a:r>
            <a:r>
              <a:rPr lang="pt-BR" sz="1800" dirty="0" err="1" smtClean="0">
                <a:cs typeface="Arial" panose="020B0604020202020204" pitchFamily="34" charset="0"/>
              </a:rPr>
              <a:t>Jeanette</a:t>
            </a:r>
            <a:r>
              <a:rPr lang="pt-BR" sz="1800" dirty="0" smtClean="0">
                <a:cs typeface="Arial" panose="020B0604020202020204" pitchFamily="34" charset="0"/>
              </a:rPr>
              <a:t> </a:t>
            </a:r>
            <a:r>
              <a:rPr lang="pt-BR" sz="1800" dirty="0" err="1" smtClean="0">
                <a:cs typeface="Arial" panose="020B0604020202020204" pitchFamily="34" charset="0"/>
              </a:rPr>
              <a:t>Haro</a:t>
            </a:r>
            <a:r>
              <a:rPr lang="pt-BR" sz="1800" dirty="0" smtClean="0">
                <a:cs typeface="Arial" panose="020B0604020202020204" pitchFamily="34" charset="0"/>
              </a:rPr>
              <a:t> (CFN)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cs typeface="Arial" panose="020B0604020202020204" pitchFamily="34" charset="0"/>
              </a:rPr>
              <a:t>Lúcia Helena Lista </a:t>
            </a:r>
            <a:r>
              <a:rPr lang="pt-BR" sz="1800" dirty="0" err="1" smtClean="0">
                <a:cs typeface="Arial" panose="020B0604020202020204" pitchFamily="34" charset="0"/>
              </a:rPr>
              <a:t>Bertonha</a:t>
            </a:r>
            <a:r>
              <a:rPr lang="pt-BR" sz="1800" dirty="0" smtClean="0">
                <a:cs typeface="Arial" panose="020B0604020202020204" pitchFamily="34" charset="0"/>
              </a:rPr>
              <a:t> (CRN-3)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cs typeface="Arial" panose="020B0604020202020204" pitchFamily="34" charset="0"/>
              </a:rPr>
              <a:t>Roberta Pereira (CRN-6)</a:t>
            </a:r>
          </a:p>
          <a:p>
            <a:pPr>
              <a:lnSpc>
                <a:spcPct val="100000"/>
              </a:lnSpc>
            </a:pPr>
            <a:r>
              <a:rPr lang="pt-BR" sz="1800" dirty="0" smtClean="0">
                <a:cs typeface="Arial" panose="020B0604020202020204" pitchFamily="34" charset="0"/>
              </a:rPr>
              <a:t>Maria Augusta Vilela (Colaboradora)</a:t>
            </a:r>
            <a:endParaRPr lang="pt-BR" sz="1800" dirty="0"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65647" y="1103171"/>
            <a:ext cx="6277624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cs typeface="Arial" panose="020B0604020202020204" pitchFamily="34" charset="0"/>
              </a:rPr>
              <a:t>COMPONENTES DO GRUPO DE TRABALHO (GT)</a:t>
            </a:r>
          </a:p>
          <a:p>
            <a:endParaRPr lang="pt-BR" sz="2000" b="1" dirty="0" smtClean="0">
              <a:cs typeface="Arial" panose="020B0604020202020204" pitchFamily="34" charset="0"/>
            </a:endParaRPr>
          </a:p>
          <a:p>
            <a:r>
              <a:rPr lang="pt-BR" b="1" dirty="0" smtClean="0">
                <a:cs typeface="Arial" panose="020B0604020202020204" pitchFamily="34" charset="0"/>
              </a:rPr>
              <a:t>Período: 2011 a 2015</a:t>
            </a:r>
            <a:endParaRPr lang="pt-BR" b="1" dirty="0"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cs typeface="Arial" panose="020B0604020202020204" pitchFamily="34" charset="0"/>
              </a:rPr>
              <a:t>Maria Ruth Lemos (Coordenadora GT </a:t>
            </a:r>
            <a:r>
              <a:rPr lang="pt-BR" dirty="0">
                <a:cs typeface="Arial" panose="020B0604020202020204" pitchFamily="34" charset="0"/>
              </a:rPr>
              <a:t>–</a:t>
            </a:r>
            <a:r>
              <a:rPr lang="pt-BR" dirty="0" smtClean="0">
                <a:cs typeface="Arial" panose="020B0604020202020204" pitchFamily="34" charset="0"/>
              </a:rPr>
              <a:t> CFN)</a:t>
            </a:r>
          </a:p>
          <a:p>
            <a:pPr marL="285750" indent="-2857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cs typeface="Arial" panose="020B0604020202020204" pitchFamily="34" charset="0"/>
              </a:rPr>
              <a:t>Carlos </a:t>
            </a:r>
            <a:r>
              <a:rPr lang="pt-BR" dirty="0">
                <a:cs typeface="Arial" panose="020B0604020202020204" pitchFamily="34" charset="0"/>
              </a:rPr>
              <a:t>Antonio da Silva (</a:t>
            </a:r>
            <a:r>
              <a:rPr lang="pt-BR" dirty="0" smtClean="0">
                <a:cs typeface="Arial" panose="020B0604020202020204" pitchFamily="34" charset="0"/>
              </a:rPr>
              <a:t>CFN)</a:t>
            </a:r>
            <a:endParaRPr lang="pt-BR" dirty="0"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Lúcia Helena </a:t>
            </a:r>
            <a:r>
              <a:rPr lang="pt-BR" dirty="0" smtClean="0">
                <a:cs typeface="Arial" panose="020B0604020202020204" pitchFamily="34" charset="0"/>
              </a:rPr>
              <a:t>Lista </a:t>
            </a:r>
            <a:r>
              <a:rPr lang="pt-BR" dirty="0" err="1">
                <a:cs typeface="Arial" panose="020B0604020202020204" pitchFamily="34" charset="0"/>
              </a:rPr>
              <a:t>Bertonha</a:t>
            </a:r>
            <a:r>
              <a:rPr lang="pt-BR" dirty="0">
                <a:cs typeface="Arial" panose="020B0604020202020204" pitchFamily="34" charset="0"/>
              </a:rPr>
              <a:t> (CRN-3)</a:t>
            </a:r>
          </a:p>
          <a:p>
            <a:pPr marL="285750" indent="-2857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Roberta Pereira (CRN-6)</a:t>
            </a:r>
          </a:p>
          <a:p>
            <a:pPr marL="285750" indent="-28575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Maria Augusta Vilela (CRN-10)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60232" y="443489"/>
            <a:ext cx="785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REVISÃO DA RESOLUÇÃO CFN Nº 380/2005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7729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09660" y="1219836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61639"/>
              </p:ext>
            </p:extLst>
          </p:nvPr>
        </p:nvGraphicFramePr>
        <p:xfrm>
          <a:off x="2709660" y="3079850"/>
          <a:ext cx="7667897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III. ÁREA DE NUTRIÇÃO EM ESPORTES E EXERCÍCIO FÍSICO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08 atividades / C: 08 atividades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709659" y="1879950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</p:spTree>
    <p:extLst>
      <p:ext uri="{BB962C8B-B14F-4D97-AF65-F5344CB8AC3E}">
        <p14:creationId xmlns:p14="http://schemas.microsoft.com/office/powerpoint/2010/main" val="22537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02081" y="-91850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52466"/>
              </p:ext>
            </p:extLst>
          </p:nvPr>
        </p:nvGraphicFramePr>
        <p:xfrm>
          <a:off x="3002081" y="1180089"/>
          <a:ext cx="7667897" cy="445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IV. ÁREA DE NUTRIÇÃO EM SAÚDE COLETIVA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A. Subárea – Políticas e Programas Institucionais: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A.1. Segmento – Gestão das Políticas e Programas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 atividades</a:t>
                      </a:r>
                      <a:endParaRPr kumimoji="0" lang="pt-BR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A.2. Segmento – </a:t>
                      </a: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Política Nacional de Segurança Alimentar e Nutricional (PNSAN)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13 atividades / C: 13 atividades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A.3.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Rede </a:t>
                      </a:r>
                      <a:r>
                        <a:rPr lang="pt-BR" sz="2000" dirty="0" err="1" smtClean="0">
                          <a:solidFill>
                            <a:srgbClr val="7030A0"/>
                          </a:solidFill>
                        </a:rPr>
                        <a:t>Socioassistencial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05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just" defTabSz="914400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r>
                        <a:rPr lang="pt-BR" sz="2000" dirty="0" smtClean="0">
                          <a:solidFill>
                            <a:srgbClr val="FF6600"/>
                          </a:solidFill>
                        </a:rPr>
                        <a:t>A.4. Segmento – </a:t>
                      </a:r>
                      <a:r>
                        <a:rPr lang="pt-BR" sz="2000" b="0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Alimentação e Nutrição no Ambiente Escolar</a:t>
                      </a:r>
                    </a:p>
                    <a:p>
                      <a:pPr lvl="0" algn="just" defTabSz="914400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lvl="0" algn="just" defTabSz="914400"/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just" defTabSz="914400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A.5.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Programa de Alimentação do Trabalhador (PAT)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13 atividades / C: 13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002080" y="568264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02080" y="4312683"/>
            <a:ext cx="8440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 alterado conforme retificação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Resolução CFN específica vigente</a:t>
            </a:r>
          </a:p>
          <a:p>
            <a:r>
              <a:rPr lang="pt-BR" sz="2000" i="1" dirty="0" smtClean="0"/>
              <a:t> 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5193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82705" y="253279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87898"/>
              </p:ext>
            </p:extLst>
          </p:nvPr>
        </p:nvGraphicFramePr>
        <p:xfrm>
          <a:off x="3148020" y="1413825"/>
          <a:ext cx="7667897" cy="4145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IV. ÁREA DE NUTRIÇÃO EM SAÚDE COLETIVA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B. Subárea – Atenção Básica em Saúde:</a:t>
                      </a:r>
                    </a:p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B.1.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Gestão das Ações de Alimentação e Nutrição.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12 atividades / C: 20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B.2.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Cuidado Nutricional.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O: 10 atividades / C: 18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C. Subárea – Vigilância em Saúde: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C.1.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Gestão da Vigilância em Saúde.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03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C.2.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Vigilância Sanitária.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C.3.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Vigilância Epidemiológica.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C.4.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Fiscalização do Exercício Profissional. </a:t>
                      </a:r>
                      <a:r>
                        <a:rPr lang="pt-B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Resolução CFN específica vigente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082704" y="913393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</p:spTree>
    <p:extLst>
      <p:ext uri="{BB962C8B-B14F-4D97-AF65-F5344CB8AC3E}">
        <p14:creationId xmlns:p14="http://schemas.microsoft.com/office/powerpoint/2010/main" val="8036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82705" y="262248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27949"/>
              </p:ext>
            </p:extLst>
          </p:nvPr>
        </p:nvGraphicFramePr>
        <p:xfrm>
          <a:off x="3148022" y="1413825"/>
          <a:ext cx="7840179" cy="414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40179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V. ÁREA DE NUTRIÇÃO NA CADEIA DE PRODUÇÃO, NA INDÚSTRIA E NO COMÉRCIO DE ALIMENTOS 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 algn="just">
                        <a:buAutoNum type="alphaUcPeriod"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Subárea – </a:t>
                      </a:r>
                      <a:r>
                        <a:rPr lang="pt-BR" sz="2000" b="1" dirty="0" smtClean="0">
                          <a:solidFill>
                            <a:srgbClr val="7030A0"/>
                          </a:solidFill>
                        </a:rPr>
                        <a:t>Cadeia de Produção de Alimentos</a:t>
                      </a:r>
                    </a:p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A.1. Segmento – Extensão Rural e Produção de Alimentos.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06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B. Subárea – Indústria de Alimentos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B.1. Segmento – Pesquisa e Desenvolvimento de Produtos.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B.2.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Cozinha Experimental.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B.3.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Produção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B.4.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Controle da Qualidade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B.5.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Promoção de Produtos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07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B.6.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Serviços de Atendimento ao Consumidor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02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B.7. Segmento – </a:t>
                      </a:r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Assuntos Regulatórios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082706" y="960388"/>
            <a:ext cx="7387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atuação</a:t>
            </a:r>
          </a:p>
        </p:txBody>
      </p:sp>
    </p:spTree>
    <p:extLst>
      <p:ext uri="{BB962C8B-B14F-4D97-AF65-F5344CB8AC3E}">
        <p14:creationId xmlns:p14="http://schemas.microsoft.com/office/powerpoint/2010/main" val="3724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0802" y="920672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74492" y="1305861"/>
            <a:ext cx="68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72327"/>
              </p:ext>
            </p:extLst>
          </p:nvPr>
        </p:nvGraphicFramePr>
        <p:xfrm>
          <a:off x="3230802" y="2176396"/>
          <a:ext cx="7667897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rgbClr val="7030A0"/>
                          </a:solidFill>
                        </a:rPr>
                        <a:t>V. ÁREA DE NUTRIÇÃO NA CADEIA DE PRODUÇÃO, NA INDÚSTRIA E NO COMÉRCIO DE ALIMENTOS</a:t>
                      </a:r>
                      <a:endParaRPr lang="pt-BR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b="1" dirty="0" smtClean="0">
                          <a:solidFill>
                            <a:srgbClr val="7030A0"/>
                          </a:solidFill>
                        </a:rPr>
                        <a:t>C. Subárea – Comércio de Alimentos (atacadista e varejista)</a:t>
                      </a:r>
                      <a:endParaRPr lang="pt-BR" sz="20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C.1. Segmento – Controle da Qualidade.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atividades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C.2. Segmento – Representação.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07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atividades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C.3. Segmento – Serviços de Atendimento ao Consumidor.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02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4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0802" y="701156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74492" y="1058726"/>
            <a:ext cx="688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93451"/>
              </p:ext>
            </p:extLst>
          </p:nvPr>
        </p:nvGraphicFramePr>
        <p:xfrm>
          <a:off x="3230802" y="2092784"/>
          <a:ext cx="7667897" cy="201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67897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ysClr val="windowText" lastClr="000000"/>
                          </a:solidFill>
                        </a:rPr>
                        <a:t>VI. ÁREA DE NUTRIÇÃO NO ENSINO, NA PESQUISA E NA EXTENSÃO</a:t>
                      </a:r>
                      <a:endParaRPr lang="pt-BR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pt-BR" sz="2000" dirty="0" smtClean="0"/>
                        <a:t>Subárea </a:t>
                      </a:r>
                      <a:r>
                        <a:rPr lang="pt-BR" sz="2000" dirty="0" smtClean="0"/>
                        <a:t>– Coordenação/</a:t>
                      </a:r>
                      <a:r>
                        <a:rPr lang="pt-BR" sz="2000" b="1" dirty="0" smtClean="0">
                          <a:solidFill>
                            <a:srgbClr val="7030A0"/>
                          </a:solidFill>
                        </a:rPr>
                        <a:t>Direção</a:t>
                      </a:r>
                      <a:r>
                        <a:rPr lang="pt-BR" sz="2000" dirty="0" smtClean="0"/>
                        <a:t>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atividades</a:t>
                      </a:r>
                    </a:p>
                    <a:p>
                      <a:pPr marL="457200" marR="0" lvl="0" indent="-4572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 B. Subárea – Docência (Graduação).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atividades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 C. Subárea – Pesquisa. </a:t>
                      </a:r>
                      <a:r>
                        <a:rPr lang="pt-B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 atividades</a:t>
                      </a:r>
                      <a:endParaRPr lang="pt-B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3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82705" y="462225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82705" y="1102192"/>
            <a:ext cx="7387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Anexo II </a:t>
            </a:r>
            <a:r>
              <a:rPr lang="pt-BR" sz="2400" dirty="0"/>
              <a:t>- Atribuições do nutricionista por área de </a:t>
            </a:r>
            <a:r>
              <a:rPr lang="pt-BR" sz="2400" dirty="0" smtClean="0"/>
              <a:t>atuação</a:t>
            </a:r>
          </a:p>
          <a:p>
            <a:pPr algn="just"/>
            <a:r>
              <a:rPr lang="pt-BR" sz="2200" i="1" dirty="0"/>
              <a:t>contempladas atividades </a:t>
            </a:r>
            <a:r>
              <a:rPr lang="pt-BR" sz="2200" b="1" i="1" dirty="0"/>
              <a:t>obrigatórias</a:t>
            </a:r>
            <a:r>
              <a:rPr lang="pt-BR" sz="2200" i="1" dirty="0"/>
              <a:t> e </a:t>
            </a:r>
            <a:r>
              <a:rPr lang="pt-BR" sz="2200" b="1" i="1" dirty="0"/>
              <a:t>complementares</a:t>
            </a:r>
            <a:r>
              <a:rPr lang="pt-BR" sz="2200" i="1" dirty="0"/>
              <a:t> para as áreas:</a:t>
            </a:r>
          </a:p>
          <a:p>
            <a:pPr algn="just"/>
            <a:endParaRPr lang="pt-BR" sz="2200" dirty="0"/>
          </a:p>
        </p:txBody>
      </p:sp>
      <p:sp>
        <p:nvSpPr>
          <p:cNvPr id="8" name="Retângulo 7"/>
          <p:cNvSpPr/>
          <p:nvPr/>
        </p:nvSpPr>
        <p:spPr>
          <a:xfrm>
            <a:off x="3082705" y="1429834"/>
            <a:ext cx="7387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34730"/>
              </p:ext>
            </p:extLst>
          </p:nvPr>
        </p:nvGraphicFramePr>
        <p:xfrm>
          <a:off x="3082705" y="2183887"/>
          <a:ext cx="799298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989"/>
              </a:tblGrid>
              <a:tr h="3041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2000" b="0" smtClean="0">
                          <a:solidFill>
                            <a:schemeClr val="tx1"/>
                          </a:solidFill>
                        </a:rPr>
                        <a:t>. Área</a:t>
                      </a:r>
                      <a:r>
                        <a:rPr lang="pt-BR" sz="2000" b="0" baseline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pt-BR" sz="2000" b="0" smtClean="0">
                          <a:solidFill>
                            <a:schemeClr val="tx1"/>
                          </a:solidFill>
                        </a:rPr>
                        <a:t>Nutrição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em Alimentação Coletiva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pt-BR" sz="2000" b="0" smtClean="0">
                          <a:solidFill>
                            <a:schemeClr val="tx1"/>
                          </a:solidFill>
                        </a:rPr>
                        <a:t>. Área de Nutrição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Clínica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pt-BR" sz="2000" b="0" smtClean="0">
                          <a:solidFill>
                            <a:schemeClr val="tx1"/>
                          </a:solidFill>
                        </a:rPr>
                        <a:t>. Área de Nutrição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em Esportes e Exercício Físico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r>
                        <a:rPr lang="pt-BR" sz="2000" b="0" smtClean="0">
                          <a:solidFill>
                            <a:schemeClr val="tx1"/>
                          </a:solidFill>
                        </a:rPr>
                        <a:t>. Área de Nutrição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em Saúde Coletiva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 b="0" smtClean="0">
                          <a:solidFill>
                            <a:schemeClr val="tx1"/>
                          </a:solidFill>
                        </a:rPr>
                        <a:t>VI. Área de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Nutrição no Ensino, na Pesquisa e na Extensão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Exceto: </a:t>
                      </a:r>
                      <a:r>
                        <a:rPr lang="pt-BR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pt-BR" sz="2000" b="1" smtClean="0">
                          <a:solidFill>
                            <a:srgbClr val="FF0000"/>
                          </a:solidFill>
                        </a:rPr>
                        <a:t>. Área de Nutrição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na Cadeia de Produção, na Indústria e no Comércio de Alimentos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82381" y="1160866"/>
            <a:ext cx="627716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82381" y="2481317"/>
            <a:ext cx="935972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dirty="0" smtClean="0"/>
              <a:t>Anexo </a:t>
            </a:r>
            <a:r>
              <a:rPr lang="pt-BR" sz="2400" b="1" dirty="0" smtClean="0">
                <a:solidFill>
                  <a:prstClr val="black"/>
                </a:solidFill>
              </a:rPr>
              <a:t>III </a:t>
            </a:r>
            <a:r>
              <a:rPr lang="pt-BR" sz="2400" dirty="0">
                <a:solidFill>
                  <a:prstClr val="black"/>
                </a:solidFill>
              </a:rPr>
              <a:t>- Parâmetros numéricos mínimos de referência para atuação do </a:t>
            </a:r>
            <a:r>
              <a:rPr lang="pt-BR" sz="2400" dirty="0" smtClean="0">
                <a:solidFill>
                  <a:prstClr val="black"/>
                </a:solidFill>
              </a:rPr>
              <a:t>nutricionista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Quantifica </a:t>
            </a:r>
            <a:r>
              <a:rPr lang="pt-BR" sz="2400" u="sng" dirty="0" smtClean="0">
                <a:solidFill>
                  <a:prstClr val="black"/>
                </a:solidFill>
              </a:rPr>
              <a:t>Nº de Nutricionista </a:t>
            </a:r>
            <a:r>
              <a:rPr lang="pt-BR" sz="2400" dirty="0" smtClean="0">
                <a:solidFill>
                  <a:prstClr val="black"/>
                </a:solidFill>
              </a:rPr>
              <a:t>x </a:t>
            </a:r>
            <a:r>
              <a:rPr lang="pt-BR" sz="2400" u="sng" dirty="0" smtClean="0">
                <a:solidFill>
                  <a:prstClr val="black"/>
                </a:solidFill>
              </a:rPr>
              <a:t>Carga Horária técnica mínima</a:t>
            </a:r>
            <a:r>
              <a:rPr lang="pt-BR" sz="2400" dirty="0" smtClean="0">
                <a:solidFill>
                  <a:prstClr val="black"/>
                </a:solidFill>
              </a:rPr>
              <a:t> a ser realizada</a:t>
            </a:r>
            <a:endParaRPr lang="pt-BR" sz="2400" dirty="0">
              <a:solidFill>
                <a:prstClr val="black"/>
              </a:solidFill>
            </a:endParaRP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523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11411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39350" y="49746"/>
            <a:ext cx="627716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86982" y="1197831"/>
            <a:ext cx="9655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Art. 6º </a:t>
            </a:r>
            <a:r>
              <a:rPr lang="pt-BR" dirty="0"/>
              <a:t>Os parâmetros numéricos mínimos de referência, por área de atuação do nutricionista, estão definidos no </a:t>
            </a:r>
            <a:r>
              <a:rPr lang="pt-BR" b="1" dirty="0"/>
              <a:t>Anexo III </a:t>
            </a:r>
            <a:r>
              <a:rPr lang="pt-BR" dirty="0"/>
              <a:t>desta Resolução. </a:t>
            </a:r>
          </a:p>
          <a:p>
            <a:r>
              <a:rPr lang="pt-BR" dirty="0"/>
              <a:t> </a:t>
            </a:r>
          </a:p>
          <a:p>
            <a:r>
              <a:rPr lang="pt-BR" b="1" dirty="0"/>
              <a:t>§ 1º </a:t>
            </a:r>
            <a:r>
              <a:rPr lang="pt-BR" dirty="0"/>
              <a:t>Os parâmetros numéricos mínimos de referência de que trata o Anexo III foram estabelecidos visando à prática profissional ética e com autonomia técnica, conforme especificidades consagradas na literatura científica para cada área de atuação do nutricionista. </a:t>
            </a:r>
          </a:p>
          <a:p>
            <a:r>
              <a:rPr lang="pt-BR" dirty="0"/>
              <a:t> </a:t>
            </a:r>
          </a:p>
          <a:p>
            <a:r>
              <a:rPr lang="pt-BR" b="1" dirty="0"/>
              <a:t>§ 2º </a:t>
            </a:r>
            <a:r>
              <a:rPr lang="pt-BR" b="1" dirty="0">
                <a:solidFill>
                  <a:srgbClr val="FF0000"/>
                </a:solidFill>
              </a:rPr>
              <a:t>Os Conselhos Regionais de Nutricionistas, considerando suas características regionais, poderão, mediante estudo e avaliação prévios, adequar os parâmetros numéricos mínimos de referência, podendo ser em nível estadual ou municipal.</a:t>
            </a:r>
          </a:p>
          <a:p>
            <a:r>
              <a:rPr lang="pt-BR" dirty="0"/>
              <a:t> </a:t>
            </a:r>
          </a:p>
          <a:p>
            <a:r>
              <a:rPr lang="pt-BR" b="1" dirty="0"/>
              <a:t>§ 3º </a:t>
            </a:r>
            <a:r>
              <a:rPr lang="pt-BR" dirty="0"/>
              <a:t>Os parâmetros numéricos mínimos de referência que sofrerem adequações regionais, na forma do parágrafo anterior, deverão ser devidamente justificados e aprovados pelos Conselhos Regionais de Nutricionistas e, posteriormente, submetidos a referendo do Conselho Federal de Nutricionistas. </a:t>
            </a:r>
          </a:p>
        </p:txBody>
      </p:sp>
    </p:spTree>
    <p:extLst>
      <p:ext uri="{BB962C8B-B14F-4D97-AF65-F5344CB8AC3E}">
        <p14:creationId xmlns:p14="http://schemas.microsoft.com/office/powerpoint/2010/main" val="11622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82099" y="288531"/>
            <a:ext cx="705124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Instituição de Longa Permanência para Idosos (ILPI)</a:t>
            </a:r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11669"/>
              </p:ext>
            </p:extLst>
          </p:nvPr>
        </p:nvGraphicFramePr>
        <p:xfrm>
          <a:off x="4300743" y="2925584"/>
          <a:ext cx="4728754" cy="2438400"/>
        </p:xfrm>
        <a:graphic>
          <a:graphicData uri="http://schemas.openxmlformats.org/drawingml/2006/table">
            <a:tbl>
              <a:tblPr/>
              <a:tblGrid>
                <a:gridCol w="1397725"/>
                <a:gridCol w="1606731"/>
                <a:gridCol w="1724298"/>
              </a:tblGrid>
              <a:tr h="215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de grandes refeições/dia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de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nutricionistas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Carga horária técnica</a:t>
                      </a:r>
                      <a:endParaRPr lang="pt-BR" sz="160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semanal</a:t>
                      </a:r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Até 100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20h</a:t>
                      </a:r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a 300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 a 500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 a 2.000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2.001 a 3.000</a:t>
                      </a:r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Acima de 3.000</a:t>
                      </a:r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+ 1 a cada 1.000 refeições/dia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84129" y="1792753"/>
            <a:ext cx="718418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Tabela 2.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Serviços de Alimentação Coletiva (autogestão e concessão) em: hospitais, clínicas em geral, hospital-dia, Unidades de Pronto Atendimento (UPA),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pt-BR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spa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clínicos, serviços de terapia renal substitutiva, Instituições de Longa Permanência para Idosos (ILPI) e similares.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44435" y="684757"/>
            <a:ext cx="917206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I. ÁREA DE NUTRIÇÃO EM ALIMENTAÇÃO COLETIVA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A. SUBÁREA – GESTÃO EM UNIDADES DE ALIMENTAÇÃO E NUTRIÇÃO (UAN)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A.1. SEGMENTO – UNIDADE DE ALIMENTAÇÃO E NUTRIÇÃO (UAN) INSTITUCIONAL (Pública e Privada)</a:t>
            </a:r>
          </a:p>
          <a:p>
            <a:pPr lvl="0" algn="just" defTabSz="914400"/>
            <a:r>
              <a:rPr lang="pt-BR" sz="1600" b="1" dirty="0" smtClean="0">
                <a:latin typeface="+mn-lt"/>
              </a:rPr>
              <a:t>A.1.1. SUBSEGMENTO – SERVIÇOS DE ALIMENTAÇÃO COLETIVA (AUTOGESTÃO E CONCESSÃO) EM: (...) ILPI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6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57929" y="482233"/>
            <a:ext cx="749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REVISÃO DA RESOLUÇÃO CFN Nº 380/2005</a:t>
            </a:r>
            <a:endParaRPr lang="pt-BR" sz="3200" b="1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2561378" y="1493962"/>
            <a:ext cx="8229600" cy="4325112"/>
          </a:xfrm>
        </p:spPr>
        <p:txBody>
          <a:bodyPr>
            <a:normAutofit/>
          </a:bodyPr>
          <a:lstStyle/>
          <a:p>
            <a:pPr marL="452628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31 </a:t>
            </a:r>
            <a:r>
              <a:rPr lang="pt-BR" sz="2400" dirty="0"/>
              <a:t>reuniões (Dez./2011 a 2018</a:t>
            </a:r>
            <a:r>
              <a:rPr lang="pt-BR" sz="2400" dirty="0" smtClean="0"/>
              <a:t>)</a:t>
            </a:r>
          </a:p>
          <a:p>
            <a:pPr marL="452628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109728" indent="0" algn="just">
              <a:buNone/>
            </a:pPr>
            <a:r>
              <a:rPr lang="pt-BR" sz="2400" b="1" dirty="0" smtClean="0"/>
              <a:t>Objetivos</a:t>
            </a:r>
            <a:endParaRPr lang="pt-BR" sz="2400" b="1" dirty="0"/>
          </a:p>
          <a:p>
            <a:pPr algn="just"/>
            <a:r>
              <a:rPr lang="pt-BR" sz="2400" dirty="0"/>
              <a:t>Propor a redefinição das áreas de atuação do nutricionista;</a:t>
            </a:r>
          </a:p>
          <a:p>
            <a:pPr algn="just"/>
            <a:r>
              <a:rPr lang="pt-BR" sz="2400" dirty="0" smtClean="0"/>
              <a:t>Reformular as </a:t>
            </a:r>
            <a:r>
              <a:rPr lang="pt-BR" sz="2400" dirty="0"/>
              <a:t>atribuições e parâmetros numéricos mínimos de referência, por área de atuação;</a:t>
            </a:r>
          </a:p>
          <a:p>
            <a:pPr algn="just"/>
            <a:r>
              <a:rPr lang="pt-BR" sz="2400" dirty="0"/>
              <a:t>Adequar os critérios técnicos para definição de parâmetros</a:t>
            </a:r>
            <a:r>
              <a:rPr lang="pt-BR" sz="24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80500" y="448030"/>
            <a:ext cx="705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Instituição de Longa Permanência para Idosos (ILPI)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53045"/>
              </p:ext>
            </p:extLst>
          </p:nvPr>
        </p:nvGraphicFramePr>
        <p:xfrm>
          <a:off x="3392361" y="2642811"/>
          <a:ext cx="4805916" cy="1706880"/>
        </p:xfrm>
        <a:graphic>
          <a:graphicData uri="http://schemas.openxmlformats.org/drawingml/2006/table">
            <a:tbl>
              <a:tblPr/>
              <a:tblGrid>
                <a:gridCol w="1339702"/>
                <a:gridCol w="1658679"/>
                <a:gridCol w="1807535"/>
              </a:tblGrid>
              <a:tr h="10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de idosos atendidos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de nutricionistas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Carga horária técnica semanal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Até 20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21 a 50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51 a 100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Acima de 100</a:t>
                      </a:r>
                      <a:endParaRPr lang="pt-BR" sz="160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+ 1 a cada </a:t>
                      </a:r>
                      <a:endParaRPr lang="pt-BR" sz="16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residentes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30h</a:t>
                      </a:r>
                      <a:endParaRPr lang="pt-BR" sz="1600" dirty="0">
                        <a:effectLst/>
                        <a:latin typeface="+mn-lt"/>
                      </a:endParaRPr>
                    </a:p>
                  </a:txBody>
                  <a:tcPr marL="48532" marR="48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330462" y="2243231"/>
            <a:ext cx="885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</a:rPr>
              <a:t>Tabela 4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2785558" y="1372191"/>
            <a:ext cx="7401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C. SUBÁREA – ASSISTÊNCIA NUTRICIONAL E DIETOTERÁPICA EM INSTITUIÇÃO DE LONGA PERMANÊNCIA PARA IDOSOS (ILPI)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85558" y="1002859"/>
            <a:ext cx="313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II. ÁREA DE NUTRIÇÃO CLÍNICA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338375" y="4358776"/>
            <a:ext cx="8295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</a:rPr>
              <a:t>Observação: </a:t>
            </a:r>
            <a:r>
              <a:rPr lang="pt-BR" dirty="0">
                <a:solidFill>
                  <a:srgbClr val="000000"/>
                </a:solidFill>
              </a:rPr>
              <a:t>Na instituição onde o mesmo nutricionista assuma também as atribuições da produção de refeições, a carga horária técnica semanal será acrescida ao quantitativo da Tabela 2 da área de Nutrição em Alimentação Coletiva e Tabela 4 da área de Nutrição Clínica (ILPI).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1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137816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78066" y="0"/>
            <a:ext cx="70512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Exemplo de ILPI inscrita no CRN-3</a:t>
            </a:r>
          </a:p>
          <a:p>
            <a:endParaRPr lang="pt-BR" sz="2400" b="1" dirty="0"/>
          </a:p>
          <a:p>
            <a:r>
              <a:rPr lang="pt-BR" sz="2400" b="1" dirty="0" smtClean="0"/>
              <a:t>15 leitos </a:t>
            </a:r>
          </a:p>
          <a:p>
            <a:r>
              <a:rPr lang="pt-BR" sz="2400" b="1" dirty="0" smtClean="0"/>
              <a:t>41 refeições</a:t>
            </a:r>
            <a:endParaRPr lang="pt-BR" sz="2400" b="1" dirty="0"/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39685"/>
              </p:ext>
            </p:extLst>
          </p:nvPr>
        </p:nvGraphicFramePr>
        <p:xfrm>
          <a:off x="2506532" y="2228727"/>
          <a:ext cx="8035960" cy="334342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08518"/>
                <a:gridCol w="1673702"/>
                <a:gridCol w="2344278"/>
                <a:gridCol w="2009462"/>
              </a:tblGrid>
              <a:tr h="445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r>
                        <a:rPr lang="pt-BR" sz="1800" dirty="0" smtClean="0">
                          <a:effectLst/>
                        </a:rPr>
                        <a:t>Conforme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Produção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Clínica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8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Res. CFN nº 380/05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(níveis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assistência I,II e III)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(até 100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residentes)</a:t>
                      </a:r>
                      <a:endParaRPr lang="pt-BR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(até 30 residentes)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(até 30 residentes)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(30h)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pt-BR" sz="18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(30h)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pt-BR" sz="18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(40h)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8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Res. CFN nº 600/18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(Nº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(Nº idosos atendidos)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(20h)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(15h)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(35h)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3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</a:t>
                      </a:r>
                      <a:r>
                        <a:rPr lang="pt-BR" sz="18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Portaria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CRN-3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(Nº  de idosos atendidos)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(15h)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42855"/>
              </p:ext>
            </p:extLst>
          </p:nvPr>
        </p:nvGraphicFramePr>
        <p:xfrm>
          <a:off x="2660077" y="2528410"/>
          <a:ext cx="8292146" cy="190420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72549"/>
                <a:gridCol w="2072549"/>
                <a:gridCol w="2073524"/>
                <a:gridCol w="2073524"/>
              </a:tblGrid>
              <a:tr h="422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r>
                        <a:rPr lang="pt-BR" sz="1800" dirty="0" smtClean="0">
                          <a:effectLst/>
                        </a:rPr>
                        <a:t>Conforme 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Produção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Clínica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Res. CFN nº 380/05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40h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30h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230h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Res. CFN nº 600/18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30h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30h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240h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</a:t>
                      </a:r>
                      <a:r>
                        <a:rPr lang="pt-BR" sz="18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Portaria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CRN-3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30h + 1 TND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.; 30h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180h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+1 TND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2222361" y="372196"/>
            <a:ext cx="8567559" cy="135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Exemplo de Hospital inscrito no CRN-3</a:t>
            </a:r>
          </a:p>
          <a:p>
            <a:pPr marL="265176" indent="-265176" algn="ctr">
              <a:lnSpc>
                <a:spcPct val="135000"/>
              </a:lnSpc>
              <a:defRPr/>
            </a:pP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60077" y="1310241"/>
            <a:ext cx="1849224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162 leitos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935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refeições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05333" y="213899"/>
            <a:ext cx="364952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 smtClean="0"/>
              <a:t>Principais mudanças</a:t>
            </a:r>
            <a:endParaRPr lang="pt-BR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76953" y="762281"/>
            <a:ext cx="7876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Inclusão do termo “Nutrição”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Exclusão da área VII. Marketing na Área de alimentação e nutrição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Inclusão da área “Nutrição na Cadeia de Produção, na Indústria e no Comércio de Alimentos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Ampliação das subáreas, segmentos e subsegmentos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Ampliação dos termos constantes no Glossário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Ampliação e atualização das atividades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Linguagem mais simples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Atualização dos parâmetros numéricos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093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30459" y="265828"/>
            <a:ext cx="6088270" cy="202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 smtClean="0"/>
              <a:t>Alguns desafios da nova Resolução</a:t>
            </a:r>
          </a:p>
          <a:p>
            <a:pPr marL="265176" indent="-265176" algn="ctr">
              <a:lnSpc>
                <a:spcPct val="135000"/>
              </a:lnSpc>
              <a:defRPr/>
            </a:pPr>
            <a:endParaRPr lang="pt-BR" sz="3200" b="1" dirty="0" smtClean="0"/>
          </a:p>
          <a:p>
            <a:pPr marL="265176" indent="-265176" algn="ctr">
              <a:lnSpc>
                <a:spcPct val="135000"/>
              </a:lnSpc>
              <a:defRPr/>
            </a:pPr>
            <a:endParaRPr lang="pt-BR" sz="32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80621" y="858656"/>
            <a:ext cx="867882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Ajustar RVT com a Resolução CFN nº 600/2018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Aplicar os  parâmetros numéricos com as diferentes realidades (PJ x </a:t>
            </a:r>
            <a:r>
              <a:rPr lang="pt-BR" sz="2200" dirty="0" err="1" smtClean="0"/>
              <a:t>Nut</a:t>
            </a:r>
            <a:r>
              <a:rPr lang="pt-BR" sz="2200" dirty="0" smtClean="0"/>
              <a:t>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Divulgar a Resolução (Fóruns/Eventos Técnicos/Mídias/ e outros) para Nutricionistas e Gestores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Cumprimento na íntegra das atribuições pelo Nutricionista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605" y="4098663"/>
            <a:ext cx="4464423" cy="164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6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38" y="817581"/>
            <a:ext cx="6476103" cy="40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3957" y="1452283"/>
            <a:ext cx="8578327" cy="518104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/>
              <a:t/>
            </a:r>
            <a:br>
              <a:rPr lang="pt-BR" sz="5400" dirty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>Obrigada!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397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891295"/>
              </p:ext>
            </p:extLst>
          </p:nvPr>
        </p:nvGraphicFramePr>
        <p:xfrm>
          <a:off x="2508731" y="1234755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63011" y="135128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3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329167"/>
              </p:ext>
            </p:extLst>
          </p:nvPr>
        </p:nvGraphicFramePr>
        <p:xfrm>
          <a:off x="2941840" y="1125937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17341" y="135128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8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35623"/>
              </p:ext>
            </p:extLst>
          </p:nvPr>
        </p:nvGraphicFramePr>
        <p:xfrm>
          <a:off x="2579169" y="1234755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543021" y="135128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6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3856080" y="596650"/>
            <a:ext cx="7489825" cy="4608512"/>
          </a:xfrm>
        </p:spPr>
        <p:txBody>
          <a:bodyPr rtlCol="0">
            <a:normAutofit/>
          </a:bodyPr>
          <a:lstStyle/>
          <a:p>
            <a:pPr marL="265176" indent="-265176" algn="ctr" eaLnBrk="1" fontAlgn="auto" hangingPunct="1">
              <a:lnSpc>
                <a:spcPct val="135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b="1" dirty="0" smtClean="0"/>
              <a:t>ATIVIDADES POR ÁREA </a:t>
            </a:r>
          </a:p>
          <a:p>
            <a:pPr marL="265176" indent="-265176" algn="ctr" eaLnBrk="1" fontAlgn="auto" hangingPunct="1">
              <a:lnSpc>
                <a:spcPct val="135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b="1" dirty="0" smtClean="0"/>
              <a:t>DE </a:t>
            </a:r>
          </a:p>
          <a:p>
            <a:pPr marL="265176" indent="-265176" algn="ctr" eaLnBrk="1" fontAlgn="auto" hangingPunct="1">
              <a:lnSpc>
                <a:spcPct val="135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b="1" dirty="0" smtClean="0"/>
              <a:t>ATUAÇÃO DO NUTRICIONISTA</a:t>
            </a:r>
          </a:p>
          <a:p>
            <a:pPr marL="265176" indent="-265176" algn="ctr" eaLnBrk="1" fontAlgn="auto" hangingPunct="1">
              <a:lnSpc>
                <a:spcPct val="135000"/>
              </a:lnSpc>
              <a:spcAft>
                <a:spcPts val="0"/>
              </a:spcAft>
              <a:buFontTx/>
              <a:buNone/>
              <a:defRPr/>
            </a:pPr>
            <a:endParaRPr lang="pt-BR" sz="2400" b="1" dirty="0" smtClean="0"/>
          </a:p>
          <a:p>
            <a:pPr marL="265176" indent="-265176" algn="ctr" eaLnBrk="1" fontAlgn="auto" hangingPunct="1">
              <a:lnSpc>
                <a:spcPct val="135000"/>
              </a:lnSpc>
              <a:spcAft>
                <a:spcPts val="0"/>
              </a:spcAft>
              <a:buFontTx/>
              <a:buNone/>
              <a:defRPr/>
            </a:pPr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Resolução CFN Nº 380/2005</a:t>
            </a:r>
            <a:endParaRPr lang="pt-BR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65176" indent="-265176" algn="r" eaLnBrk="1" fontAlgn="auto" hangingPunct="1">
              <a:spcAft>
                <a:spcPts val="0"/>
              </a:spcAft>
              <a:buFontTx/>
              <a:buNone/>
              <a:defRPr/>
            </a:pPr>
            <a:endParaRPr lang="pt-BR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364104" y="2539035"/>
            <a:ext cx="588690" cy="532998"/>
          </a:xfrm>
          <a:prstGeom prst="downArrow">
            <a:avLst>
              <a:gd name="adj1" fmla="val 50000"/>
              <a:gd name="adj2" fmla="val 349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pic>
        <p:nvPicPr>
          <p:cNvPr id="8" name="Picture 10" descr="http://3.bp.blogspot.com/_lZja1DpTPVo/TTdTU2IYslI/AAAAAAAAAKQ/Ha-ajdVtE6k/s1600/%255B12232%25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4173" y="2852355"/>
            <a:ext cx="2082611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7443615" y="3736297"/>
            <a:ext cx="588690" cy="532998"/>
          </a:xfrm>
          <a:prstGeom prst="downArrow">
            <a:avLst>
              <a:gd name="adj1" fmla="val 50000"/>
              <a:gd name="adj2" fmla="val 349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 altLang="pt-BR"/>
          </a:p>
        </p:txBody>
      </p:sp>
      <p:sp>
        <p:nvSpPr>
          <p:cNvPr id="11" name="Retângulo 10"/>
          <p:cNvSpPr/>
          <p:nvPr/>
        </p:nvSpPr>
        <p:spPr>
          <a:xfrm>
            <a:off x="5316926" y="4220368"/>
            <a:ext cx="4954754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indent="-265176" algn="ctr">
              <a:lnSpc>
                <a:spcPct val="135000"/>
              </a:lnSpc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Resolução CFN Nº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600/2018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7" y="1409612"/>
            <a:ext cx="2048216" cy="1362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Resultado de imagem para cozinhan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54" y="741523"/>
            <a:ext cx="1902926" cy="1283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295823" y="4851219"/>
            <a:ext cx="415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Publicada em 20/04/2018</a:t>
            </a:r>
          </a:p>
          <a:p>
            <a:r>
              <a:rPr lang="pt-BR" sz="2000" dirty="0" smtClean="0"/>
              <a:t>Retificada em 23/05/2018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748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67159" y="1257212"/>
            <a:ext cx="91999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Resolução CFN Nº 380/2005</a:t>
            </a:r>
            <a:endParaRPr lang="pt-BR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pt-BR" sz="2400" dirty="0"/>
              <a:t>Dispõe sobre a definição das áreas de atuação do nutricionista e suas atribuições, </a:t>
            </a:r>
            <a:r>
              <a:rPr lang="pt-BR" sz="2400" b="1" dirty="0"/>
              <a:t>estabelece </a:t>
            </a:r>
            <a:r>
              <a:rPr lang="pt-BR" sz="2400" dirty="0"/>
              <a:t>parâmetros numéricos </a:t>
            </a:r>
            <a:r>
              <a:rPr lang="pt-BR" sz="2400" b="1" dirty="0"/>
              <a:t>de referência</a:t>
            </a:r>
            <a:r>
              <a:rPr lang="pt-BR" sz="2400" dirty="0"/>
              <a:t>, por área de atuação, e dá outras providências.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Resolução CFN Nº 600/2018</a:t>
            </a:r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Dispõe sobre a definição das áreas de atuação do nutricionista e suas atribuições, </a:t>
            </a:r>
            <a:r>
              <a:rPr lang="pt-BR" sz="2400" b="1" dirty="0"/>
              <a:t>indica</a:t>
            </a:r>
            <a:r>
              <a:rPr lang="pt-BR" sz="2400" dirty="0"/>
              <a:t> parâmetros numéricos </a:t>
            </a:r>
            <a:r>
              <a:rPr lang="pt-BR" sz="2400" b="1" dirty="0"/>
              <a:t>mínimos </a:t>
            </a:r>
            <a:r>
              <a:rPr lang="pt-BR" sz="2400" dirty="0"/>
              <a:t>de referência, por área de atuação, </a:t>
            </a:r>
            <a:r>
              <a:rPr lang="pt-BR" sz="2400" b="1" dirty="0"/>
              <a:t>para a efetividade dos serviços prestados à sociedade </a:t>
            </a:r>
            <a:r>
              <a:rPr lang="pt-BR" sz="2400" dirty="0"/>
              <a:t>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42066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63" y="5932927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6AD71CD-3497-4DE3-A92D-5F221066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5" y="5559105"/>
            <a:ext cx="2625474" cy="1160476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34358"/>
              </p:ext>
            </p:extLst>
          </p:nvPr>
        </p:nvGraphicFramePr>
        <p:xfrm>
          <a:off x="2557379" y="495705"/>
          <a:ext cx="8242426" cy="506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213"/>
                <a:gridCol w="4121213"/>
              </a:tblGrid>
              <a:tr h="5569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Resolução CFN Nº 380/2005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Resolução CFN Nº 600/2018</a:t>
                      </a:r>
                      <a:endParaRPr lang="pt-BR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9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I. Área de Alimentação Coletiva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I. Nutrição em Alimentação Coletiva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9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II. Área de Nutrição Clínica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II. Nutrição Clínica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8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pt-BR" b="0" dirty="0" smtClean="0"/>
                        <a:t>I. Área de </a:t>
                      </a: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Saúde Coletiva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III. Nutrição em Esportes e Exercício Físico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9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IV.</a:t>
                      </a:r>
                      <a:r>
                        <a:rPr lang="pt-BR" b="0" baseline="0" dirty="0" smtClean="0"/>
                        <a:t> Área de </a:t>
                      </a:r>
                      <a:r>
                        <a:rPr lang="pt-BR" b="0" dirty="0" smtClean="0"/>
                        <a:t>Docência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IV. Nutrição em Saúde Coletiva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8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V. Área de Indústrias de Alimentos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V. Nutrição na Cadeia de Produção, na Indústria e no Comércio de Alimentos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8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VI. Área</a:t>
                      </a:r>
                      <a:r>
                        <a:rPr lang="pt-BR" b="0" baseline="0" dirty="0" smtClean="0"/>
                        <a:t> de </a:t>
                      </a:r>
                      <a:r>
                        <a:rPr lang="pt-BR" b="0" dirty="0" smtClean="0"/>
                        <a:t>Nutrição em Esportes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VI. Nutrição no Ensino, na Pesquisa e na Extensão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88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VII.</a:t>
                      </a:r>
                      <a:r>
                        <a:rPr lang="pt-BR" b="0" baseline="0" dirty="0" smtClean="0"/>
                        <a:t> </a:t>
                      </a:r>
                      <a:r>
                        <a:rPr lang="pt-BR" b="0" dirty="0" smtClean="0"/>
                        <a:t>Marketing na Área de alimentação e nutrição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2072</Words>
  <Application>Microsoft Office PowerPoint</Application>
  <PresentationFormat>Widescreen</PresentationFormat>
  <Paragraphs>370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METODOLOGIA</vt:lpstr>
      <vt:lpstr>METODOLOGIA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Santos</dc:creator>
  <cp:lastModifiedBy>Lucia Helena Lista Bertonha</cp:lastModifiedBy>
  <cp:revision>82</cp:revision>
  <cp:lastPrinted>2018-11-22T16:34:26Z</cp:lastPrinted>
  <dcterms:created xsi:type="dcterms:W3CDTF">2015-05-12T13:01:50Z</dcterms:created>
  <dcterms:modified xsi:type="dcterms:W3CDTF">2018-11-26T11:55:43Z</dcterms:modified>
</cp:coreProperties>
</file>