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1"/>
  </p:notesMasterIdLst>
  <p:sldIdLst>
    <p:sldId id="392" r:id="rId2"/>
    <p:sldId id="658" r:id="rId3"/>
    <p:sldId id="634" r:id="rId4"/>
    <p:sldId id="638" r:id="rId5"/>
    <p:sldId id="635" r:id="rId6"/>
    <p:sldId id="633" r:id="rId7"/>
    <p:sldId id="648" r:id="rId8"/>
    <p:sldId id="657" r:id="rId9"/>
    <p:sldId id="631" r:id="rId10"/>
    <p:sldId id="632" r:id="rId11"/>
    <p:sldId id="630" r:id="rId12"/>
    <p:sldId id="629" r:id="rId13"/>
    <p:sldId id="626" r:id="rId14"/>
    <p:sldId id="627" r:id="rId15"/>
    <p:sldId id="544" r:id="rId16"/>
    <p:sldId id="623" r:id="rId17"/>
    <p:sldId id="622" r:id="rId18"/>
    <p:sldId id="624" r:id="rId19"/>
    <p:sldId id="625" r:id="rId20"/>
    <p:sldId id="649" r:id="rId21"/>
    <p:sldId id="650" r:id="rId22"/>
    <p:sldId id="651" r:id="rId23"/>
    <p:sldId id="652" r:id="rId24"/>
    <p:sldId id="653" r:id="rId25"/>
    <p:sldId id="654" r:id="rId26"/>
    <p:sldId id="656" r:id="rId27"/>
    <p:sldId id="628" r:id="rId28"/>
    <p:sldId id="647" r:id="rId29"/>
    <p:sldId id="586" r:id="rId30"/>
  </p:sldIdLst>
  <p:sldSz cx="9144000" cy="5143500" type="screen16x9"/>
  <p:notesSz cx="6858000" cy="9144000"/>
  <p:embeddedFontLst>
    <p:embeddedFont>
      <p:font typeface="Segoe UI" panose="020B0502040204020203" pitchFamily="34" charset="0"/>
      <p:regular r:id="rId32"/>
      <p:bold r:id="rId33"/>
      <p:italic r:id="rId34"/>
      <p:boldItalic r:id="rId35"/>
    </p:embeddedFont>
    <p:embeddedFont>
      <p:font typeface="Segoe UI Emoji" panose="020B0502040204020203"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10"/>
    <a:srgbClr val="006313"/>
    <a:srgbClr val="75C549"/>
    <a:srgbClr val="66B034"/>
    <a:srgbClr val="4C5D71"/>
    <a:srgbClr val="60909B"/>
    <a:srgbClr val="008906"/>
    <a:srgbClr val="515C6F"/>
    <a:srgbClr val="066543"/>
    <a:srgbClr val="296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023286-040F-4474-95FC-78CF25311B22}">
  <a:tblStyle styleId="{D7023286-040F-4474-95FC-78CF25311B2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snapToObjects="1" showGuides="1">
      <p:cViewPr varScale="1">
        <p:scale>
          <a:sx n="97" d="100"/>
          <a:sy n="97" d="100"/>
        </p:scale>
        <p:origin x="420"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5CC74-C7A5-4823-8F2F-9355A271C22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pt-BR"/>
        </a:p>
      </dgm:t>
    </dgm:pt>
    <dgm:pt modelId="{753B5AEF-8ACA-4A85-9EF9-13F4B83D366F}">
      <dgm:prSet custT="1"/>
      <dgm:spPr/>
      <dgm:t>
        <a:bodyPr/>
        <a:lstStyle/>
        <a:p>
          <a:pPr rtl="0"/>
          <a:r>
            <a:rPr lang="pt-BR" sz="1200" b="0" i="0" baseline="0" dirty="0" smtClean="0">
              <a:solidFill>
                <a:schemeClr val="tx1"/>
              </a:solidFill>
              <a:latin typeface="+mj-lt"/>
              <a:ea typeface="Segoe UI Emoji" panose="020B0502040204020203" pitchFamily="34" charset="0"/>
            </a:rPr>
            <a:t>2014 </a:t>
          </a:r>
          <a:r>
            <a:rPr lang="pt-BR" sz="1200" b="0" i="0" baseline="0" dirty="0" smtClean="0">
              <a:solidFill>
                <a:schemeClr val="tx1"/>
              </a:solidFill>
              <a:latin typeface="+mj-lt"/>
              <a:ea typeface="Segoe UI Emoji" panose="020B0502040204020203" pitchFamily="34" charset="0"/>
            </a:rPr>
            <a:t>deu-se início ao processo de construção coletiva do novo CE, no qual a participação ampla e efetiva da categoria pautou todas as ações da Comissão Especial </a:t>
          </a:r>
          <a:r>
            <a:rPr lang="pt-BR" sz="1200" b="0" i="0" baseline="0" dirty="0" smtClean="0">
              <a:solidFill>
                <a:schemeClr val="tx1"/>
              </a:solidFill>
              <a:latin typeface="+mj-lt"/>
              <a:ea typeface="Segoe UI Emoji" panose="020B0502040204020203" pitchFamily="34" charset="0"/>
            </a:rPr>
            <a:t>(</a:t>
          </a:r>
          <a:r>
            <a:rPr lang="pt-BR" sz="1200" b="0" i="0" baseline="0" dirty="0" err="1" smtClean="0">
              <a:solidFill>
                <a:schemeClr val="tx1"/>
              </a:solidFill>
              <a:latin typeface="+mj-lt"/>
              <a:ea typeface="Segoe UI Emoji" panose="020B0502040204020203" pitchFamily="34" charset="0"/>
            </a:rPr>
            <a:t>CECEt</a:t>
          </a:r>
          <a:r>
            <a:rPr lang="pt-BR" sz="1200" b="0" i="0" baseline="0" dirty="0" smtClean="0">
              <a:solidFill>
                <a:schemeClr val="tx1"/>
              </a:solidFill>
              <a:latin typeface="+mj-lt"/>
              <a:ea typeface="Segoe UI Emoji" panose="020B0502040204020203" pitchFamily="34" charset="0"/>
            </a:rPr>
            <a:t>-CFN), composta por profissionais indicados pelo Fórum dos Conselhos Regionais e pela Comissão de Ética do CFN, e aprovado pelo Plenário do CFN.</a:t>
          </a:r>
          <a:endParaRPr lang="pt-BR" sz="1200" dirty="0">
            <a:solidFill>
              <a:schemeClr val="tx1"/>
            </a:solidFill>
            <a:latin typeface="+mj-lt"/>
            <a:ea typeface="Segoe UI Emoji" panose="020B0502040204020203" pitchFamily="34" charset="0"/>
          </a:endParaRPr>
        </a:p>
      </dgm:t>
    </dgm:pt>
    <dgm:pt modelId="{5298CAD0-BA7F-418E-AB73-87F4CBEF448A}" type="parTrans" cxnId="{3D48BD3E-1C97-44C7-A161-C3FC7BF11607}">
      <dgm:prSet/>
      <dgm:spPr/>
      <dgm:t>
        <a:bodyPr/>
        <a:lstStyle/>
        <a:p>
          <a:endParaRPr lang="pt-BR"/>
        </a:p>
      </dgm:t>
    </dgm:pt>
    <dgm:pt modelId="{C31F19D7-C2D3-4452-8D82-496D6D5B4B2C}" type="sibTrans" cxnId="{3D48BD3E-1C97-44C7-A161-C3FC7BF11607}">
      <dgm:prSet/>
      <dgm:spPr/>
      <dgm:t>
        <a:bodyPr/>
        <a:lstStyle/>
        <a:p>
          <a:endParaRPr lang="pt-BR"/>
        </a:p>
      </dgm:t>
    </dgm:pt>
    <dgm:pt modelId="{BA265554-A441-4489-BEBB-B56B874546B9}">
      <dgm:prSet custT="1"/>
      <dgm:spPr>
        <a:solidFill>
          <a:srgbClr val="75C549"/>
        </a:solidFill>
      </dgm:spPr>
      <dgm:t>
        <a:bodyPr/>
        <a:lstStyle/>
        <a:p>
          <a:pPr rtl="0"/>
          <a:r>
            <a:rPr lang="pt-BR" sz="1200" b="0" i="0" dirty="0" smtClean="0">
              <a:solidFill>
                <a:schemeClr val="tx1"/>
              </a:solidFill>
              <a:latin typeface="+mj-lt"/>
              <a:ea typeface="Segoe UI Emoji" panose="020B0502040204020203" pitchFamily="34" charset="0"/>
            </a:rPr>
            <a:t>F</a:t>
          </a:r>
          <a:r>
            <a:rPr lang="pt-BR" sz="1200" b="0" i="0" baseline="0" dirty="0" smtClean="0">
              <a:solidFill>
                <a:schemeClr val="tx1"/>
              </a:solidFill>
              <a:latin typeface="+mj-lt"/>
              <a:ea typeface="Segoe UI Emoji" panose="020B0502040204020203" pitchFamily="34" charset="0"/>
            </a:rPr>
            <a:t>oram realizados </a:t>
          </a:r>
          <a:r>
            <a:rPr lang="pt-BR" sz="1200" b="0" i="0" baseline="0" dirty="0" smtClean="0">
              <a:solidFill>
                <a:schemeClr val="tx1"/>
              </a:solidFill>
              <a:latin typeface="+mj-lt"/>
              <a:ea typeface="Segoe UI Emoji" panose="020B0502040204020203" pitchFamily="34" charset="0"/>
            </a:rPr>
            <a:t>eventos: </a:t>
          </a:r>
        </a:p>
        <a:p>
          <a:pPr rtl="0"/>
          <a:r>
            <a:rPr lang="pt-BR" sz="1200" b="0" i="0" baseline="0" dirty="0" smtClean="0">
              <a:solidFill>
                <a:schemeClr val="tx1"/>
              </a:solidFill>
              <a:latin typeface="+mj-lt"/>
              <a:ea typeface="Segoe UI Emoji" panose="020B0502040204020203" pitchFamily="34" charset="0"/>
            </a:rPr>
            <a:t>- 3 </a:t>
          </a:r>
          <a:r>
            <a:rPr lang="pt-BR" sz="1200" b="0" i="0" baseline="0" dirty="0" smtClean="0">
              <a:solidFill>
                <a:schemeClr val="tx1"/>
              </a:solidFill>
              <a:latin typeface="+mj-lt"/>
              <a:ea typeface="Segoe UI Emoji" panose="020B0502040204020203" pitchFamily="34" charset="0"/>
            </a:rPr>
            <a:t>seminários nacionais, </a:t>
          </a:r>
          <a:r>
            <a:rPr lang="pt-BR" sz="1200" b="0" i="0" baseline="0" dirty="0" smtClean="0">
              <a:solidFill>
                <a:schemeClr val="tx1"/>
              </a:solidFill>
              <a:latin typeface="+mj-lt"/>
              <a:ea typeface="Segoe UI Emoji" panose="020B0502040204020203" pitchFamily="34" charset="0"/>
            </a:rPr>
            <a:t>3 </a:t>
          </a:r>
          <a:r>
            <a:rPr lang="pt-BR" sz="1200" b="0" i="0" baseline="0" dirty="0" smtClean="0">
              <a:solidFill>
                <a:schemeClr val="tx1"/>
              </a:solidFill>
              <a:latin typeface="+mj-lt"/>
              <a:ea typeface="Segoe UI Emoji" panose="020B0502040204020203" pitchFamily="34" charset="0"/>
            </a:rPr>
            <a:t>eventos presenciais em cada CRN, </a:t>
          </a:r>
          <a:r>
            <a:rPr lang="pt-BR" sz="1200" b="0" i="0" baseline="0" dirty="0" smtClean="0">
              <a:solidFill>
                <a:schemeClr val="tx1"/>
              </a:solidFill>
              <a:latin typeface="+mj-lt"/>
              <a:ea typeface="Segoe UI Emoji" panose="020B0502040204020203" pitchFamily="34" charset="0"/>
            </a:rPr>
            <a:t>4 </a:t>
          </a:r>
          <a:r>
            <a:rPr lang="pt-BR" sz="1200" b="0" i="0" baseline="0" dirty="0" smtClean="0">
              <a:solidFill>
                <a:schemeClr val="tx1"/>
              </a:solidFill>
              <a:latin typeface="+mj-lt"/>
              <a:ea typeface="Segoe UI Emoji" panose="020B0502040204020203" pitchFamily="34" charset="0"/>
            </a:rPr>
            <a:t>processos de escuta em formato on-line, participação em </a:t>
          </a:r>
          <a:r>
            <a:rPr lang="pt-BR" sz="1200" b="0" i="0" baseline="0" dirty="0" smtClean="0">
              <a:solidFill>
                <a:schemeClr val="tx1"/>
              </a:solidFill>
              <a:latin typeface="+mj-lt"/>
              <a:ea typeface="Segoe UI Emoji" panose="020B0502040204020203" pitchFamily="34" charset="0"/>
            </a:rPr>
            <a:t>2 </a:t>
          </a:r>
          <a:r>
            <a:rPr lang="pt-BR" sz="1200" b="0" i="0" baseline="0" dirty="0" smtClean="0">
              <a:solidFill>
                <a:schemeClr val="tx1"/>
              </a:solidFill>
              <a:latin typeface="+mj-lt"/>
              <a:ea typeface="Segoe UI Emoji" panose="020B0502040204020203" pitchFamily="34" charset="0"/>
            </a:rPr>
            <a:t>eventos nacionais (CONBRAN 2014 e 2016) e diversas publicações nas revistas do </a:t>
          </a:r>
          <a:r>
            <a:rPr lang="pt-BR" sz="1200" b="0" i="0" baseline="0" dirty="0" smtClean="0">
              <a:solidFill>
                <a:schemeClr val="tx1"/>
              </a:solidFill>
              <a:latin typeface="+mj-lt"/>
              <a:ea typeface="Segoe UI Emoji" panose="020B0502040204020203" pitchFamily="34" charset="0"/>
            </a:rPr>
            <a:t>CFN. </a:t>
          </a:r>
          <a:endParaRPr lang="pt-BR" sz="1200" dirty="0">
            <a:solidFill>
              <a:schemeClr val="tx1"/>
            </a:solidFill>
            <a:latin typeface="+mj-lt"/>
            <a:ea typeface="Segoe UI Emoji" panose="020B0502040204020203" pitchFamily="34" charset="0"/>
          </a:endParaRPr>
        </a:p>
      </dgm:t>
    </dgm:pt>
    <dgm:pt modelId="{67B2DDD4-F7C4-403B-89FA-DDFF97E5EDA1}" type="parTrans" cxnId="{88B77A69-01B9-49F7-A7CC-98BB54893397}">
      <dgm:prSet/>
      <dgm:spPr/>
      <dgm:t>
        <a:bodyPr/>
        <a:lstStyle/>
        <a:p>
          <a:endParaRPr lang="pt-BR"/>
        </a:p>
      </dgm:t>
    </dgm:pt>
    <dgm:pt modelId="{E04209A8-A32B-40EA-8E0F-452404B61C19}" type="sibTrans" cxnId="{88B77A69-01B9-49F7-A7CC-98BB54893397}">
      <dgm:prSet/>
      <dgm:spPr/>
      <dgm:t>
        <a:bodyPr/>
        <a:lstStyle/>
        <a:p>
          <a:endParaRPr lang="pt-BR"/>
        </a:p>
      </dgm:t>
    </dgm:pt>
    <dgm:pt modelId="{1C9316BC-871E-47DE-BC76-C15B08704D86}">
      <dgm:prSet custT="1"/>
      <dgm:spPr>
        <a:solidFill>
          <a:schemeClr val="accent6"/>
        </a:solidFill>
      </dgm:spPr>
      <dgm:t>
        <a:bodyPr/>
        <a:lstStyle/>
        <a:p>
          <a:pPr rtl="0"/>
          <a:r>
            <a:rPr lang="pt-BR" sz="1200" b="0" i="0" baseline="0" dirty="0" smtClean="0">
              <a:solidFill>
                <a:schemeClr val="tx1"/>
              </a:solidFill>
              <a:latin typeface="+mj-lt"/>
              <a:ea typeface="Segoe UI Emoji" panose="020B0502040204020203" pitchFamily="34" charset="0"/>
            </a:rPr>
            <a:t>Em Seminário Nacional, onde participaram a </a:t>
          </a:r>
          <a:r>
            <a:rPr lang="pt-BR" sz="1200" b="0" i="0" baseline="0" dirty="0" err="1" smtClean="0">
              <a:solidFill>
                <a:schemeClr val="tx1"/>
              </a:solidFill>
              <a:latin typeface="+mj-lt"/>
              <a:ea typeface="Segoe UI Emoji" panose="020B0502040204020203" pitchFamily="34" charset="0"/>
            </a:rPr>
            <a:t>CECEt</a:t>
          </a:r>
          <a:r>
            <a:rPr lang="pt-BR" sz="1200" b="0" i="0" baseline="0" dirty="0" smtClean="0">
              <a:solidFill>
                <a:schemeClr val="tx1"/>
              </a:solidFill>
              <a:latin typeface="+mj-lt"/>
              <a:ea typeface="Segoe UI Emoji" panose="020B0502040204020203" pitchFamily="34" charset="0"/>
            </a:rPr>
            <a:t>-CFN e representantes das Comissões Regionais, foi validada a utilização do termo </a:t>
          </a:r>
          <a:r>
            <a:rPr lang="pt-BR" sz="1200" b="1" i="0" baseline="0" dirty="0" smtClean="0">
              <a:solidFill>
                <a:schemeClr val="tx1"/>
              </a:solidFill>
              <a:latin typeface="+mj-lt"/>
              <a:ea typeface="Segoe UI Emoji" panose="020B0502040204020203" pitchFamily="34" charset="0"/>
            </a:rPr>
            <a:t>“ética e conduta” </a:t>
          </a:r>
          <a:r>
            <a:rPr lang="pt-BR" sz="1200" b="0" i="0" baseline="0" dirty="0" smtClean="0">
              <a:solidFill>
                <a:schemeClr val="tx1"/>
              </a:solidFill>
              <a:latin typeface="+mj-lt"/>
              <a:ea typeface="Segoe UI Emoji" panose="020B0502040204020203" pitchFamily="34" charset="0"/>
            </a:rPr>
            <a:t>no novo código, o qual foi considerado importante avanço no âmbito teórico-filosófico, uma vez que transcende a questão para além das normas de conduta e convida o profissional à reflexão.</a:t>
          </a:r>
          <a:endParaRPr lang="pt-BR" sz="1200" dirty="0">
            <a:solidFill>
              <a:schemeClr val="tx1"/>
            </a:solidFill>
            <a:latin typeface="+mj-lt"/>
            <a:ea typeface="Segoe UI Emoji" panose="020B0502040204020203" pitchFamily="34" charset="0"/>
          </a:endParaRPr>
        </a:p>
      </dgm:t>
    </dgm:pt>
    <dgm:pt modelId="{4AC34D33-23B2-4F43-BC0E-F7A2562F477B}" type="parTrans" cxnId="{29A63AB2-A224-4841-B2D2-82F7E7A394CB}">
      <dgm:prSet/>
      <dgm:spPr/>
      <dgm:t>
        <a:bodyPr/>
        <a:lstStyle/>
        <a:p>
          <a:endParaRPr lang="pt-BR"/>
        </a:p>
      </dgm:t>
    </dgm:pt>
    <dgm:pt modelId="{E7590455-9A10-4EBF-96BE-3C37347F7440}" type="sibTrans" cxnId="{29A63AB2-A224-4841-B2D2-82F7E7A394CB}">
      <dgm:prSet/>
      <dgm:spPr/>
      <dgm:t>
        <a:bodyPr/>
        <a:lstStyle/>
        <a:p>
          <a:endParaRPr lang="pt-BR"/>
        </a:p>
      </dgm:t>
    </dgm:pt>
    <dgm:pt modelId="{AB059CCA-262F-48F2-89C2-E562C19923A9}" type="pres">
      <dgm:prSet presAssocID="{FAC5CC74-C7A5-4823-8F2F-9355A271C227}" presName="CompostProcess" presStyleCnt="0">
        <dgm:presLayoutVars>
          <dgm:dir/>
          <dgm:resizeHandles val="exact"/>
        </dgm:presLayoutVars>
      </dgm:prSet>
      <dgm:spPr/>
      <dgm:t>
        <a:bodyPr/>
        <a:lstStyle/>
        <a:p>
          <a:endParaRPr lang="pt-BR"/>
        </a:p>
      </dgm:t>
    </dgm:pt>
    <dgm:pt modelId="{8B674573-EE8A-477F-B521-D3AD74D10924}" type="pres">
      <dgm:prSet presAssocID="{FAC5CC74-C7A5-4823-8F2F-9355A271C227}" presName="arrow" presStyleLbl="bgShp" presStyleIdx="0" presStyleCnt="1" custScaleX="117647" custLinFactNeighborY="304"/>
      <dgm:spPr/>
    </dgm:pt>
    <dgm:pt modelId="{10BC1C87-4876-47D5-86CB-D5F9D9780513}" type="pres">
      <dgm:prSet presAssocID="{FAC5CC74-C7A5-4823-8F2F-9355A271C227}" presName="linearProcess" presStyleCnt="0"/>
      <dgm:spPr/>
    </dgm:pt>
    <dgm:pt modelId="{A172F142-8870-4B56-80FE-12325EC664F7}" type="pres">
      <dgm:prSet presAssocID="{753B5AEF-8ACA-4A85-9EF9-13F4B83D366F}" presName="textNode" presStyleLbl="node1" presStyleIdx="0" presStyleCnt="3" custScaleY="190873">
        <dgm:presLayoutVars>
          <dgm:bulletEnabled val="1"/>
        </dgm:presLayoutVars>
      </dgm:prSet>
      <dgm:spPr/>
      <dgm:t>
        <a:bodyPr/>
        <a:lstStyle/>
        <a:p>
          <a:endParaRPr lang="pt-BR"/>
        </a:p>
      </dgm:t>
    </dgm:pt>
    <dgm:pt modelId="{68FBF49B-8D23-4E44-86BF-65076648BE63}" type="pres">
      <dgm:prSet presAssocID="{C31F19D7-C2D3-4452-8D82-496D6D5B4B2C}" presName="sibTrans" presStyleCnt="0"/>
      <dgm:spPr/>
    </dgm:pt>
    <dgm:pt modelId="{5511A1AA-6C14-42D3-B487-12A1682DDDFE}" type="pres">
      <dgm:prSet presAssocID="{BA265554-A441-4489-BEBB-B56B874546B9}" presName="textNode" presStyleLbl="node1" presStyleIdx="1" presStyleCnt="3" custScaleY="190873">
        <dgm:presLayoutVars>
          <dgm:bulletEnabled val="1"/>
        </dgm:presLayoutVars>
      </dgm:prSet>
      <dgm:spPr/>
      <dgm:t>
        <a:bodyPr/>
        <a:lstStyle/>
        <a:p>
          <a:endParaRPr lang="pt-BR"/>
        </a:p>
      </dgm:t>
    </dgm:pt>
    <dgm:pt modelId="{33C345B1-A544-427A-A8F9-2C0A84C3CED4}" type="pres">
      <dgm:prSet presAssocID="{E04209A8-A32B-40EA-8E0F-452404B61C19}" presName="sibTrans" presStyleCnt="0"/>
      <dgm:spPr/>
    </dgm:pt>
    <dgm:pt modelId="{7CA6CD9E-7D8D-4572-9DA2-816704C83E0F}" type="pres">
      <dgm:prSet presAssocID="{1C9316BC-871E-47DE-BC76-C15B08704D86}" presName="textNode" presStyleLbl="node1" presStyleIdx="2" presStyleCnt="3" custScaleY="190873">
        <dgm:presLayoutVars>
          <dgm:bulletEnabled val="1"/>
        </dgm:presLayoutVars>
      </dgm:prSet>
      <dgm:spPr/>
      <dgm:t>
        <a:bodyPr/>
        <a:lstStyle/>
        <a:p>
          <a:endParaRPr lang="pt-BR"/>
        </a:p>
      </dgm:t>
    </dgm:pt>
  </dgm:ptLst>
  <dgm:cxnLst>
    <dgm:cxn modelId="{43E1F8C0-4FC5-4EE6-B3B5-6E7848C97F2D}" type="presOf" srcId="{753B5AEF-8ACA-4A85-9EF9-13F4B83D366F}" destId="{A172F142-8870-4B56-80FE-12325EC664F7}" srcOrd="0" destOrd="0" presId="urn:microsoft.com/office/officeart/2005/8/layout/hProcess9"/>
    <dgm:cxn modelId="{FF5A63C1-0F01-4F71-ACA7-AA3B10F2F839}" type="presOf" srcId="{FAC5CC74-C7A5-4823-8F2F-9355A271C227}" destId="{AB059CCA-262F-48F2-89C2-E562C19923A9}" srcOrd="0" destOrd="0" presId="urn:microsoft.com/office/officeart/2005/8/layout/hProcess9"/>
    <dgm:cxn modelId="{254C92D2-EDFD-4C33-9EF4-EECCE54E6442}" type="presOf" srcId="{1C9316BC-871E-47DE-BC76-C15B08704D86}" destId="{7CA6CD9E-7D8D-4572-9DA2-816704C83E0F}" srcOrd="0" destOrd="0" presId="urn:microsoft.com/office/officeart/2005/8/layout/hProcess9"/>
    <dgm:cxn modelId="{88B77A69-01B9-49F7-A7CC-98BB54893397}" srcId="{FAC5CC74-C7A5-4823-8F2F-9355A271C227}" destId="{BA265554-A441-4489-BEBB-B56B874546B9}" srcOrd="1" destOrd="0" parTransId="{67B2DDD4-F7C4-403B-89FA-DDFF97E5EDA1}" sibTransId="{E04209A8-A32B-40EA-8E0F-452404B61C19}"/>
    <dgm:cxn modelId="{29A63AB2-A224-4841-B2D2-82F7E7A394CB}" srcId="{FAC5CC74-C7A5-4823-8F2F-9355A271C227}" destId="{1C9316BC-871E-47DE-BC76-C15B08704D86}" srcOrd="2" destOrd="0" parTransId="{4AC34D33-23B2-4F43-BC0E-F7A2562F477B}" sibTransId="{E7590455-9A10-4EBF-96BE-3C37347F7440}"/>
    <dgm:cxn modelId="{C18740CE-0262-401B-B1DA-3B71614F3888}" type="presOf" srcId="{BA265554-A441-4489-BEBB-B56B874546B9}" destId="{5511A1AA-6C14-42D3-B487-12A1682DDDFE}" srcOrd="0" destOrd="0" presId="urn:microsoft.com/office/officeart/2005/8/layout/hProcess9"/>
    <dgm:cxn modelId="{3D48BD3E-1C97-44C7-A161-C3FC7BF11607}" srcId="{FAC5CC74-C7A5-4823-8F2F-9355A271C227}" destId="{753B5AEF-8ACA-4A85-9EF9-13F4B83D366F}" srcOrd="0" destOrd="0" parTransId="{5298CAD0-BA7F-418E-AB73-87F4CBEF448A}" sibTransId="{C31F19D7-C2D3-4452-8D82-496D6D5B4B2C}"/>
    <dgm:cxn modelId="{00CB70A1-DA49-456F-94E4-D586F8A671F3}" type="presParOf" srcId="{AB059CCA-262F-48F2-89C2-E562C19923A9}" destId="{8B674573-EE8A-477F-B521-D3AD74D10924}" srcOrd="0" destOrd="0" presId="urn:microsoft.com/office/officeart/2005/8/layout/hProcess9"/>
    <dgm:cxn modelId="{512DB0FC-5029-4463-BE99-C530999BE833}" type="presParOf" srcId="{AB059CCA-262F-48F2-89C2-E562C19923A9}" destId="{10BC1C87-4876-47D5-86CB-D5F9D9780513}" srcOrd="1" destOrd="0" presId="urn:microsoft.com/office/officeart/2005/8/layout/hProcess9"/>
    <dgm:cxn modelId="{EF1A6DB3-960B-49EF-AC8E-1A7B2EB25955}" type="presParOf" srcId="{10BC1C87-4876-47D5-86CB-D5F9D9780513}" destId="{A172F142-8870-4B56-80FE-12325EC664F7}" srcOrd="0" destOrd="0" presId="urn:microsoft.com/office/officeart/2005/8/layout/hProcess9"/>
    <dgm:cxn modelId="{C0F1D2A9-8683-41D3-ADC5-4C1878C4DD9E}" type="presParOf" srcId="{10BC1C87-4876-47D5-86CB-D5F9D9780513}" destId="{68FBF49B-8D23-4E44-86BF-65076648BE63}" srcOrd="1" destOrd="0" presId="urn:microsoft.com/office/officeart/2005/8/layout/hProcess9"/>
    <dgm:cxn modelId="{0B0FB0D7-57D6-47A5-AEEC-19E47BC58548}" type="presParOf" srcId="{10BC1C87-4876-47D5-86CB-D5F9D9780513}" destId="{5511A1AA-6C14-42D3-B487-12A1682DDDFE}" srcOrd="2" destOrd="0" presId="urn:microsoft.com/office/officeart/2005/8/layout/hProcess9"/>
    <dgm:cxn modelId="{4BF36334-9847-41F6-A03B-2277EDFCC309}" type="presParOf" srcId="{10BC1C87-4876-47D5-86CB-D5F9D9780513}" destId="{33C345B1-A544-427A-A8F9-2C0A84C3CED4}" srcOrd="3" destOrd="0" presId="urn:microsoft.com/office/officeart/2005/8/layout/hProcess9"/>
    <dgm:cxn modelId="{741D0C0E-024E-47BD-938E-4B975CAD73D4}" type="presParOf" srcId="{10BC1C87-4876-47D5-86CB-D5F9D9780513}" destId="{7CA6CD9E-7D8D-4572-9DA2-816704C83E0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2A2D9-CD69-4327-9969-4F6A23E7837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078E80E2-96F1-402B-9455-27B3506061A6}">
      <dgm:prSet/>
      <dgm:spPr/>
      <dgm:t>
        <a:bodyPr/>
        <a:lstStyle/>
        <a:p>
          <a:pPr rtl="0"/>
          <a:r>
            <a:rPr lang="pt-BR" b="0" i="0" dirty="0" smtClean="0">
              <a:solidFill>
                <a:schemeClr val="tx1"/>
              </a:solidFill>
              <a:latin typeface="+mj-lt"/>
            </a:rPr>
            <a:t>Para validação da </a:t>
          </a:r>
          <a:r>
            <a:rPr lang="pt-BR" b="0" i="0" dirty="0" smtClean="0">
              <a:solidFill>
                <a:schemeClr val="tx1"/>
              </a:solidFill>
              <a:latin typeface="+mj-lt"/>
            </a:rPr>
            <a:t>versão, </a:t>
          </a:r>
          <a:r>
            <a:rPr lang="pt-BR" b="0" i="0" dirty="0" smtClean="0">
              <a:solidFill>
                <a:schemeClr val="tx1"/>
              </a:solidFill>
              <a:latin typeface="+mj-lt"/>
            </a:rPr>
            <a:t>o CEC foi submetido à </a:t>
          </a:r>
          <a:r>
            <a:rPr lang="pt-BR" b="1" i="0" dirty="0" smtClean="0">
              <a:solidFill>
                <a:schemeClr val="tx1"/>
              </a:solidFill>
              <a:latin typeface="+mj-lt"/>
            </a:rPr>
            <a:t>Consulta Pública</a:t>
          </a:r>
          <a:r>
            <a:rPr lang="pt-BR" b="0" i="0" dirty="0" smtClean="0">
              <a:solidFill>
                <a:schemeClr val="tx1"/>
              </a:solidFill>
              <a:latin typeface="+mj-lt"/>
            </a:rPr>
            <a:t>, a qual mobilizou nutricionistas e estudantes de nutrição.</a:t>
          </a:r>
          <a:br>
            <a:rPr lang="pt-BR" b="0" i="0" dirty="0" smtClean="0">
              <a:solidFill>
                <a:schemeClr val="tx1"/>
              </a:solidFill>
              <a:latin typeface="+mj-lt"/>
            </a:rPr>
          </a:br>
          <a:r>
            <a:rPr lang="pt-BR" b="0" i="0" dirty="0" smtClean="0">
              <a:solidFill>
                <a:schemeClr val="tx1"/>
              </a:solidFill>
              <a:latin typeface="+mj-lt"/>
            </a:rPr>
            <a:t/>
          </a:r>
          <a:br>
            <a:rPr lang="pt-BR" b="0" i="0" dirty="0" smtClean="0">
              <a:solidFill>
                <a:schemeClr val="tx1"/>
              </a:solidFill>
              <a:latin typeface="+mj-lt"/>
            </a:rPr>
          </a:br>
          <a:r>
            <a:rPr lang="pt-BR" b="0" i="0" dirty="0" smtClean="0">
              <a:solidFill>
                <a:schemeClr val="tx1"/>
              </a:solidFill>
              <a:latin typeface="+mj-lt"/>
            </a:rPr>
            <a:t>A Comissão avaliou cuidadosamente, todas as contribuições recebidas, e as questões consideradas não pertinentes ao CEC foram encaminhadas às instâncias competentes.</a:t>
          </a:r>
          <a:br>
            <a:rPr lang="pt-BR" b="0" i="0" dirty="0" smtClean="0">
              <a:solidFill>
                <a:schemeClr val="tx1"/>
              </a:solidFill>
              <a:latin typeface="+mj-lt"/>
            </a:rPr>
          </a:br>
          <a:r>
            <a:rPr lang="pt-BR" b="0" i="0" dirty="0" smtClean="0">
              <a:solidFill>
                <a:schemeClr val="tx1"/>
              </a:solidFill>
              <a:latin typeface="+mj-lt"/>
            </a:rPr>
            <a:t> </a:t>
          </a:r>
          <a:br>
            <a:rPr lang="pt-BR" b="0" i="0" dirty="0" smtClean="0">
              <a:solidFill>
                <a:schemeClr val="tx1"/>
              </a:solidFill>
              <a:latin typeface="+mj-lt"/>
            </a:rPr>
          </a:br>
          <a:r>
            <a:rPr lang="pt-BR" b="0" i="0" dirty="0" smtClean="0">
              <a:solidFill>
                <a:schemeClr val="tx1"/>
              </a:solidFill>
              <a:latin typeface="+mj-lt"/>
            </a:rPr>
            <a:t>A versão do Código de Ética e de </a:t>
          </a:r>
          <a:r>
            <a:rPr lang="pt-BR" b="1" i="0" dirty="0" smtClean="0">
              <a:solidFill>
                <a:schemeClr val="tx1"/>
              </a:solidFill>
              <a:latin typeface="+mj-lt"/>
            </a:rPr>
            <a:t>Conduta é resultante de um processo realizado com efetiva participação da categoria, que culminou com um material que reflete o contexto contemporâneo de vida da sociedade.</a:t>
          </a:r>
          <a:r>
            <a:rPr lang="pt-BR" b="0" i="0" baseline="0" dirty="0" smtClean="0">
              <a:solidFill>
                <a:schemeClr val="tx1"/>
              </a:solidFill>
              <a:latin typeface="+mj-lt"/>
            </a:rPr>
            <a:t> </a:t>
          </a:r>
          <a:endParaRPr lang="pt-BR" dirty="0">
            <a:solidFill>
              <a:schemeClr val="tx1"/>
            </a:solidFill>
            <a:latin typeface="+mj-lt"/>
          </a:endParaRPr>
        </a:p>
      </dgm:t>
    </dgm:pt>
    <dgm:pt modelId="{9363172C-EE1E-4574-B7E8-2FF454CF3D92}" type="parTrans" cxnId="{60929BD5-7752-4021-95A3-F2793630F9B8}">
      <dgm:prSet/>
      <dgm:spPr/>
      <dgm:t>
        <a:bodyPr/>
        <a:lstStyle/>
        <a:p>
          <a:endParaRPr lang="pt-BR">
            <a:solidFill>
              <a:schemeClr val="tx1"/>
            </a:solidFill>
          </a:endParaRPr>
        </a:p>
      </dgm:t>
    </dgm:pt>
    <dgm:pt modelId="{BC54F303-D171-4086-B8A6-98E7DD379CB7}" type="sibTrans" cxnId="{60929BD5-7752-4021-95A3-F2793630F9B8}">
      <dgm:prSet/>
      <dgm:spPr/>
      <dgm:t>
        <a:bodyPr/>
        <a:lstStyle/>
        <a:p>
          <a:endParaRPr lang="pt-BR">
            <a:solidFill>
              <a:schemeClr val="tx1"/>
            </a:solidFill>
          </a:endParaRPr>
        </a:p>
      </dgm:t>
    </dgm:pt>
    <dgm:pt modelId="{4E4C6B87-1F0D-4946-9FD7-CEAABBF954B2}" type="pres">
      <dgm:prSet presAssocID="{8AA2A2D9-CD69-4327-9969-4F6A23E78374}" presName="Name0" presStyleCnt="0">
        <dgm:presLayoutVars>
          <dgm:chPref val="3"/>
          <dgm:dir/>
          <dgm:animLvl val="lvl"/>
          <dgm:resizeHandles/>
        </dgm:presLayoutVars>
      </dgm:prSet>
      <dgm:spPr/>
      <dgm:t>
        <a:bodyPr/>
        <a:lstStyle/>
        <a:p>
          <a:endParaRPr lang="pt-BR"/>
        </a:p>
      </dgm:t>
    </dgm:pt>
    <dgm:pt modelId="{A8A841E2-DAE4-4A78-8EEF-9F83C41C4B0F}" type="pres">
      <dgm:prSet presAssocID="{078E80E2-96F1-402B-9455-27B3506061A6}" presName="horFlow" presStyleCnt="0"/>
      <dgm:spPr/>
    </dgm:pt>
    <dgm:pt modelId="{68970C93-0F35-44C4-ABC1-052D5464B93F}" type="pres">
      <dgm:prSet presAssocID="{078E80E2-96F1-402B-9455-27B3506061A6}" presName="bigChev" presStyleLbl="node1" presStyleIdx="0" presStyleCnt="1" custScaleX="147126" custScaleY="141431" custLinFactNeighborX="215" custLinFactNeighborY="3485"/>
      <dgm:spPr/>
      <dgm:t>
        <a:bodyPr/>
        <a:lstStyle/>
        <a:p>
          <a:endParaRPr lang="pt-BR"/>
        </a:p>
      </dgm:t>
    </dgm:pt>
  </dgm:ptLst>
  <dgm:cxnLst>
    <dgm:cxn modelId="{60929BD5-7752-4021-95A3-F2793630F9B8}" srcId="{8AA2A2D9-CD69-4327-9969-4F6A23E78374}" destId="{078E80E2-96F1-402B-9455-27B3506061A6}" srcOrd="0" destOrd="0" parTransId="{9363172C-EE1E-4574-B7E8-2FF454CF3D92}" sibTransId="{BC54F303-D171-4086-B8A6-98E7DD379CB7}"/>
    <dgm:cxn modelId="{7AD4FDE6-27DE-42EC-80A1-A6248B68920F}" type="presOf" srcId="{8AA2A2D9-CD69-4327-9969-4F6A23E78374}" destId="{4E4C6B87-1F0D-4946-9FD7-CEAABBF954B2}" srcOrd="0" destOrd="0" presId="urn:microsoft.com/office/officeart/2005/8/layout/lProcess3"/>
    <dgm:cxn modelId="{A8CA460F-359F-451B-A03F-35EA88966ACC}" type="presOf" srcId="{078E80E2-96F1-402B-9455-27B3506061A6}" destId="{68970C93-0F35-44C4-ABC1-052D5464B93F}" srcOrd="0" destOrd="0" presId="urn:microsoft.com/office/officeart/2005/8/layout/lProcess3"/>
    <dgm:cxn modelId="{0056A20C-DEFC-4078-A798-33FD4276320D}" type="presParOf" srcId="{4E4C6B87-1F0D-4946-9FD7-CEAABBF954B2}" destId="{A8A841E2-DAE4-4A78-8EEF-9F83C41C4B0F}" srcOrd="0" destOrd="0" presId="urn:microsoft.com/office/officeart/2005/8/layout/lProcess3"/>
    <dgm:cxn modelId="{656F706D-61B4-466E-B8BD-9BD84A3A29AE}" type="presParOf" srcId="{A8A841E2-DAE4-4A78-8EEF-9F83C41C4B0F}" destId="{68970C93-0F35-44C4-ABC1-052D5464B93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E32B5-8685-46B2-BB19-FD02DDB525D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t-BR"/>
        </a:p>
      </dgm:t>
    </dgm:pt>
    <dgm:pt modelId="{A0A0765E-4AB9-47B1-8B70-862467FD76AE}">
      <dgm:prSet custT="1"/>
      <dgm:spPr/>
      <dgm:t>
        <a:bodyPr/>
        <a:lstStyle/>
        <a:p>
          <a:pPr rtl="0"/>
          <a:r>
            <a:rPr lang="pt-BR" sz="1200" b="0" i="0" dirty="0" smtClean="0">
              <a:latin typeface="Segoe UI Emoji" panose="020B0502040204020203" pitchFamily="34" charset="0"/>
              <a:ea typeface="Segoe UI Emoji" panose="020B0502040204020203" pitchFamily="34" charset="0"/>
            </a:rPr>
            <a:t>Participantes distribuídos em 5 </a:t>
          </a:r>
          <a:r>
            <a:rPr lang="pt-BR" sz="1200" b="0" i="0" dirty="0" smtClean="0">
              <a:latin typeface="Segoe UI Emoji" panose="020B0502040204020203" pitchFamily="34" charset="0"/>
              <a:ea typeface="Segoe UI Emoji" panose="020B0502040204020203" pitchFamily="34" charset="0"/>
            </a:rPr>
            <a:t>grupos. </a:t>
          </a:r>
          <a:r>
            <a:rPr lang="pt-BR" sz="1200" b="0" i="0" dirty="0" smtClean="0">
              <a:latin typeface="Segoe UI Emoji" panose="020B0502040204020203" pitchFamily="34" charset="0"/>
              <a:ea typeface="Segoe UI Emoji" panose="020B0502040204020203" pitchFamily="34" charset="0"/>
            </a:rPr>
            <a:t>Em cada grupo um facilitador membro da CE/CFN</a:t>
          </a:r>
          <a:endParaRPr lang="pt-BR" sz="1200" dirty="0">
            <a:latin typeface="Segoe UI Emoji" panose="020B0502040204020203" pitchFamily="34" charset="0"/>
            <a:ea typeface="Segoe UI Emoji" panose="020B0502040204020203" pitchFamily="34" charset="0"/>
          </a:endParaRPr>
        </a:p>
      </dgm:t>
    </dgm:pt>
    <dgm:pt modelId="{780E7C9D-C030-4ADC-B9C0-6427F2A40592}" type="parTrans" cxnId="{1DEE5274-008F-444B-912E-9C6CBEC213FC}">
      <dgm:prSet/>
      <dgm:spPr/>
      <dgm:t>
        <a:bodyPr/>
        <a:lstStyle/>
        <a:p>
          <a:endParaRPr lang="pt-BR" sz="900"/>
        </a:p>
      </dgm:t>
    </dgm:pt>
    <dgm:pt modelId="{9E6DDC52-9867-470E-82CD-772A73BA1CFF}" type="sibTrans" cxnId="{1DEE5274-008F-444B-912E-9C6CBEC213FC}">
      <dgm:prSet/>
      <dgm:spPr/>
      <dgm:t>
        <a:bodyPr/>
        <a:lstStyle/>
        <a:p>
          <a:endParaRPr lang="pt-BR" sz="900"/>
        </a:p>
      </dgm:t>
    </dgm:pt>
    <dgm:pt modelId="{253E3B80-5F09-4380-B2FC-9323567D1CC9}">
      <dgm:prSet custT="1"/>
      <dgm:spPr/>
      <dgm:t>
        <a:bodyPr/>
        <a:lstStyle/>
        <a:p>
          <a:pPr rtl="0"/>
          <a:r>
            <a:rPr lang="pt-BR" sz="1200" b="0" i="0" dirty="0" smtClean="0">
              <a:latin typeface="Segoe UI Emoji" panose="020B0502040204020203" pitchFamily="34" charset="0"/>
              <a:ea typeface="Segoe UI Emoji" panose="020B0502040204020203" pitchFamily="34" charset="0"/>
            </a:rPr>
            <a:t>Cada grupo ficou com 2 a 3 tópicos referente ao material enviado previamente</a:t>
          </a:r>
          <a:endParaRPr lang="pt-BR" sz="1200" dirty="0">
            <a:latin typeface="Segoe UI Emoji" panose="020B0502040204020203" pitchFamily="34" charset="0"/>
            <a:ea typeface="Segoe UI Emoji" panose="020B0502040204020203" pitchFamily="34" charset="0"/>
          </a:endParaRPr>
        </a:p>
      </dgm:t>
    </dgm:pt>
    <dgm:pt modelId="{255D421E-5C10-45BB-B886-95447E57F607}" type="parTrans" cxnId="{095A628F-8323-4FCC-977B-155D093F6550}">
      <dgm:prSet/>
      <dgm:spPr/>
      <dgm:t>
        <a:bodyPr/>
        <a:lstStyle/>
        <a:p>
          <a:endParaRPr lang="pt-BR" sz="900"/>
        </a:p>
      </dgm:t>
    </dgm:pt>
    <dgm:pt modelId="{C472B7D1-D8EA-4723-984E-EC426BFCE346}" type="sibTrans" cxnId="{095A628F-8323-4FCC-977B-155D093F6550}">
      <dgm:prSet/>
      <dgm:spPr/>
      <dgm:t>
        <a:bodyPr/>
        <a:lstStyle/>
        <a:p>
          <a:endParaRPr lang="pt-BR" sz="900"/>
        </a:p>
      </dgm:t>
    </dgm:pt>
    <dgm:pt modelId="{0C8CCBBF-4ECD-4ABC-8A23-047642A28825}">
      <dgm:prSet custT="1"/>
      <dgm:spPr/>
      <dgm:t>
        <a:bodyPr/>
        <a:lstStyle/>
        <a:p>
          <a:pPr rtl="0"/>
          <a:r>
            <a:rPr lang="pt-BR" sz="1200" b="0" i="0" dirty="0" smtClean="0">
              <a:latin typeface="Segoe UI Emoji" panose="020B0502040204020203" pitchFamily="34" charset="0"/>
              <a:ea typeface="Segoe UI Emoji" panose="020B0502040204020203" pitchFamily="34" charset="0"/>
            </a:rPr>
            <a:t>Os grupos discutiram as contribuições e unificaram o entendimento construindo um texto</a:t>
          </a:r>
          <a:endParaRPr lang="pt-BR" sz="1200" dirty="0">
            <a:latin typeface="Segoe UI Emoji" panose="020B0502040204020203" pitchFamily="34" charset="0"/>
            <a:ea typeface="Segoe UI Emoji" panose="020B0502040204020203" pitchFamily="34" charset="0"/>
          </a:endParaRPr>
        </a:p>
      </dgm:t>
    </dgm:pt>
    <dgm:pt modelId="{E936DD66-FBA7-4CCB-B772-DA52A1177635}" type="parTrans" cxnId="{37D22F2D-7658-47AD-B8C2-17707B3DDF05}">
      <dgm:prSet/>
      <dgm:spPr/>
      <dgm:t>
        <a:bodyPr/>
        <a:lstStyle/>
        <a:p>
          <a:endParaRPr lang="pt-BR" sz="900"/>
        </a:p>
      </dgm:t>
    </dgm:pt>
    <dgm:pt modelId="{6091A107-6A8F-4D0F-9998-DCEE4E4AACF5}" type="sibTrans" cxnId="{37D22F2D-7658-47AD-B8C2-17707B3DDF05}">
      <dgm:prSet/>
      <dgm:spPr/>
      <dgm:t>
        <a:bodyPr/>
        <a:lstStyle/>
        <a:p>
          <a:endParaRPr lang="pt-BR" sz="900"/>
        </a:p>
      </dgm:t>
    </dgm:pt>
    <dgm:pt modelId="{E7496BD9-9603-43D5-88B0-E7EDF15A831D}">
      <dgm:prSet custT="1"/>
      <dgm:spPr/>
      <dgm:t>
        <a:bodyPr/>
        <a:lstStyle/>
        <a:p>
          <a:pPr rtl="0"/>
          <a:r>
            <a:rPr lang="pt-BR" sz="1200" b="0" i="0" dirty="0" smtClean="0">
              <a:latin typeface="Segoe UI Emoji" panose="020B0502040204020203" pitchFamily="34" charset="0"/>
              <a:ea typeface="Segoe UI Emoji" panose="020B0502040204020203" pitchFamily="34" charset="0"/>
            </a:rPr>
            <a:t>O material proposto foi discutido na plenária unificar e alinhar o entendimento</a:t>
          </a:r>
          <a:endParaRPr lang="pt-BR" sz="1200" dirty="0">
            <a:latin typeface="Segoe UI Emoji" panose="020B0502040204020203" pitchFamily="34" charset="0"/>
            <a:ea typeface="Segoe UI Emoji" panose="020B0502040204020203" pitchFamily="34" charset="0"/>
          </a:endParaRPr>
        </a:p>
      </dgm:t>
    </dgm:pt>
    <dgm:pt modelId="{26996F02-E8D0-4605-B951-22185FEEA75D}" type="parTrans" cxnId="{4C482DAA-ED7A-4C4C-A90E-E1D43CB9B826}">
      <dgm:prSet/>
      <dgm:spPr/>
      <dgm:t>
        <a:bodyPr/>
        <a:lstStyle/>
        <a:p>
          <a:endParaRPr lang="pt-BR" sz="900"/>
        </a:p>
      </dgm:t>
    </dgm:pt>
    <dgm:pt modelId="{D52B3FAA-3557-47C3-81A6-C08F947F4860}" type="sibTrans" cxnId="{4C482DAA-ED7A-4C4C-A90E-E1D43CB9B826}">
      <dgm:prSet/>
      <dgm:spPr/>
      <dgm:t>
        <a:bodyPr/>
        <a:lstStyle/>
        <a:p>
          <a:endParaRPr lang="pt-BR" sz="900"/>
        </a:p>
      </dgm:t>
    </dgm:pt>
    <dgm:pt modelId="{24561904-8401-4EF8-8F46-1DDD53343A12}">
      <dgm:prSet custT="1"/>
      <dgm:spPr/>
      <dgm:t>
        <a:bodyPr/>
        <a:lstStyle/>
        <a:p>
          <a:pPr rtl="0"/>
          <a:r>
            <a:rPr lang="pt-BR" sz="1200" b="0" i="0" dirty="0" smtClean="0">
              <a:latin typeface="Segoe UI Emoji" panose="020B0502040204020203" pitchFamily="34" charset="0"/>
              <a:ea typeface="Segoe UI Emoji" panose="020B0502040204020203" pitchFamily="34" charset="0"/>
            </a:rPr>
            <a:t>Foram feitos ajustes na escrita na plenária</a:t>
          </a:r>
          <a:endParaRPr lang="pt-BR" sz="1200" dirty="0">
            <a:latin typeface="Segoe UI Emoji" panose="020B0502040204020203" pitchFamily="34" charset="0"/>
            <a:ea typeface="Segoe UI Emoji" panose="020B0502040204020203" pitchFamily="34" charset="0"/>
          </a:endParaRPr>
        </a:p>
      </dgm:t>
    </dgm:pt>
    <dgm:pt modelId="{889B12AF-7EE1-495B-997D-0CCFE07D6935}" type="parTrans" cxnId="{CEE6CA08-B8BF-49F4-9CFA-904CF5E52487}">
      <dgm:prSet/>
      <dgm:spPr/>
      <dgm:t>
        <a:bodyPr/>
        <a:lstStyle/>
        <a:p>
          <a:endParaRPr lang="pt-BR" sz="900"/>
        </a:p>
      </dgm:t>
    </dgm:pt>
    <dgm:pt modelId="{DCD03679-B552-4D6C-B98E-151C9A052C8D}" type="sibTrans" cxnId="{CEE6CA08-B8BF-49F4-9CFA-904CF5E52487}">
      <dgm:prSet/>
      <dgm:spPr/>
      <dgm:t>
        <a:bodyPr/>
        <a:lstStyle/>
        <a:p>
          <a:endParaRPr lang="pt-BR" sz="900"/>
        </a:p>
      </dgm:t>
    </dgm:pt>
    <dgm:pt modelId="{41A8B604-AB7D-4483-BDC7-91547832EA66}">
      <dgm:prSet custT="1"/>
      <dgm:spPr/>
      <dgm:t>
        <a:bodyPr/>
        <a:lstStyle/>
        <a:p>
          <a:pPr rtl="0"/>
          <a:r>
            <a:rPr lang="pt-BR" sz="1200" b="0" i="0" dirty="0" smtClean="0">
              <a:latin typeface="Segoe UI Emoji" panose="020B0502040204020203" pitchFamily="34" charset="0"/>
              <a:ea typeface="Segoe UI Emoji" panose="020B0502040204020203" pitchFamily="34" charset="0"/>
            </a:rPr>
            <a:t>Encaminhamentos e finalização</a:t>
          </a:r>
          <a:endParaRPr lang="pt-BR" sz="1200" dirty="0">
            <a:latin typeface="Segoe UI Emoji" panose="020B0502040204020203" pitchFamily="34" charset="0"/>
            <a:ea typeface="Segoe UI Emoji" panose="020B0502040204020203" pitchFamily="34" charset="0"/>
          </a:endParaRPr>
        </a:p>
      </dgm:t>
    </dgm:pt>
    <dgm:pt modelId="{C9FC95E9-CBC3-484A-86A4-BC07623EE164}" type="parTrans" cxnId="{7098EFB6-24F3-4B79-A9E6-438C4DA74527}">
      <dgm:prSet/>
      <dgm:spPr/>
      <dgm:t>
        <a:bodyPr/>
        <a:lstStyle/>
        <a:p>
          <a:endParaRPr lang="pt-BR" sz="900"/>
        </a:p>
      </dgm:t>
    </dgm:pt>
    <dgm:pt modelId="{21418CAD-BF8F-45EC-B39E-A01089472C64}" type="sibTrans" cxnId="{7098EFB6-24F3-4B79-A9E6-438C4DA74527}">
      <dgm:prSet/>
      <dgm:spPr/>
      <dgm:t>
        <a:bodyPr/>
        <a:lstStyle/>
        <a:p>
          <a:endParaRPr lang="pt-BR" sz="900"/>
        </a:p>
      </dgm:t>
    </dgm:pt>
    <dgm:pt modelId="{2EB5379C-70A8-430D-9158-8E9A7125623B}" type="pres">
      <dgm:prSet presAssocID="{FC2E32B5-8685-46B2-BB19-FD02DDB525D8}" presName="Name0" presStyleCnt="0">
        <dgm:presLayoutVars>
          <dgm:dir/>
          <dgm:resizeHandles val="exact"/>
        </dgm:presLayoutVars>
      </dgm:prSet>
      <dgm:spPr/>
      <dgm:t>
        <a:bodyPr/>
        <a:lstStyle/>
        <a:p>
          <a:endParaRPr lang="pt-BR"/>
        </a:p>
      </dgm:t>
    </dgm:pt>
    <dgm:pt modelId="{CBD9285F-99AF-4083-AB67-E7CBF3B6193C}" type="pres">
      <dgm:prSet presAssocID="{FC2E32B5-8685-46B2-BB19-FD02DDB525D8}" presName="arrow" presStyleLbl="bgShp" presStyleIdx="0" presStyleCnt="1"/>
      <dgm:spPr>
        <a:solidFill>
          <a:srgbClr val="66B034"/>
        </a:solidFill>
      </dgm:spPr>
      <dgm:t>
        <a:bodyPr/>
        <a:lstStyle/>
        <a:p>
          <a:endParaRPr lang="pt-BR"/>
        </a:p>
      </dgm:t>
    </dgm:pt>
    <dgm:pt modelId="{AC23F96E-3DE7-4D84-BF51-66B24256EB96}" type="pres">
      <dgm:prSet presAssocID="{FC2E32B5-8685-46B2-BB19-FD02DDB525D8}" presName="points" presStyleCnt="0"/>
      <dgm:spPr/>
    </dgm:pt>
    <dgm:pt modelId="{DC056792-A687-44C9-8AD8-D54D0B8B16CE}" type="pres">
      <dgm:prSet presAssocID="{A0A0765E-4AB9-47B1-8B70-862467FD76AE}" presName="compositeA" presStyleCnt="0"/>
      <dgm:spPr/>
    </dgm:pt>
    <dgm:pt modelId="{0FA8CC15-81D5-41BA-93EE-948D0CA48C6C}" type="pres">
      <dgm:prSet presAssocID="{A0A0765E-4AB9-47B1-8B70-862467FD76AE}" presName="textA" presStyleLbl="revTx" presStyleIdx="0" presStyleCnt="6" custScaleX="151007">
        <dgm:presLayoutVars>
          <dgm:bulletEnabled val="1"/>
        </dgm:presLayoutVars>
      </dgm:prSet>
      <dgm:spPr/>
      <dgm:t>
        <a:bodyPr/>
        <a:lstStyle/>
        <a:p>
          <a:endParaRPr lang="pt-BR"/>
        </a:p>
      </dgm:t>
    </dgm:pt>
    <dgm:pt modelId="{5CEB44AA-29F4-4B3C-AA13-F2C0CD046210}" type="pres">
      <dgm:prSet presAssocID="{A0A0765E-4AB9-47B1-8B70-862467FD76AE}" presName="circleA" presStyleLbl="node1" presStyleIdx="0" presStyleCnt="6"/>
      <dgm:spPr>
        <a:solidFill>
          <a:schemeClr val="accent6">
            <a:lumMod val="75000"/>
          </a:schemeClr>
        </a:solidFill>
      </dgm:spPr>
      <dgm:t>
        <a:bodyPr/>
        <a:lstStyle/>
        <a:p>
          <a:endParaRPr lang="pt-BR"/>
        </a:p>
      </dgm:t>
    </dgm:pt>
    <dgm:pt modelId="{1800DCF5-1379-4722-812C-462D3F1740EF}" type="pres">
      <dgm:prSet presAssocID="{A0A0765E-4AB9-47B1-8B70-862467FD76AE}" presName="spaceA" presStyleCnt="0"/>
      <dgm:spPr/>
    </dgm:pt>
    <dgm:pt modelId="{6A8FBE96-529C-4A7E-A8B5-04995EF58449}" type="pres">
      <dgm:prSet presAssocID="{9E6DDC52-9867-470E-82CD-772A73BA1CFF}" presName="space" presStyleCnt="0"/>
      <dgm:spPr/>
    </dgm:pt>
    <dgm:pt modelId="{6E9C8098-B342-4E97-BBDD-BCCB677F2FCF}" type="pres">
      <dgm:prSet presAssocID="{253E3B80-5F09-4380-B2FC-9323567D1CC9}" presName="compositeB" presStyleCnt="0"/>
      <dgm:spPr/>
    </dgm:pt>
    <dgm:pt modelId="{F1B83FD2-C512-4A94-93CF-F274C60D66A3}" type="pres">
      <dgm:prSet presAssocID="{253E3B80-5F09-4380-B2FC-9323567D1CC9}" presName="textB" presStyleLbl="revTx" presStyleIdx="1" presStyleCnt="6" custScaleX="152957">
        <dgm:presLayoutVars>
          <dgm:bulletEnabled val="1"/>
        </dgm:presLayoutVars>
      </dgm:prSet>
      <dgm:spPr/>
      <dgm:t>
        <a:bodyPr/>
        <a:lstStyle/>
        <a:p>
          <a:endParaRPr lang="pt-BR"/>
        </a:p>
      </dgm:t>
    </dgm:pt>
    <dgm:pt modelId="{F4ECF16C-9763-4614-AF65-28A558DB158C}" type="pres">
      <dgm:prSet presAssocID="{253E3B80-5F09-4380-B2FC-9323567D1CC9}" presName="circleB" presStyleLbl="node1" presStyleIdx="1" presStyleCnt="6"/>
      <dgm:spPr>
        <a:solidFill>
          <a:schemeClr val="accent6">
            <a:lumMod val="75000"/>
          </a:schemeClr>
        </a:solidFill>
      </dgm:spPr>
      <dgm:t>
        <a:bodyPr/>
        <a:lstStyle/>
        <a:p>
          <a:endParaRPr lang="pt-BR"/>
        </a:p>
      </dgm:t>
    </dgm:pt>
    <dgm:pt modelId="{F6754295-E9E0-498F-B334-5B380C00E9BF}" type="pres">
      <dgm:prSet presAssocID="{253E3B80-5F09-4380-B2FC-9323567D1CC9}" presName="spaceB" presStyleCnt="0"/>
      <dgm:spPr/>
    </dgm:pt>
    <dgm:pt modelId="{A7F279E7-E42B-452D-9A9A-15D474EDF023}" type="pres">
      <dgm:prSet presAssocID="{C472B7D1-D8EA-4723-984E-EC426BFCE346}" presName="space" presStyleCnt="0"/>
      <dgm:spPr/>
    </dgm:pt>
    <dgm:pt modelId="{A0533BF3-2A8E-4920-A617-B3B36A1BD905}" type="pres">
      <dgm:prSet presAssocID="{0C8CCBBF-4ECD-4ABC-8A23-047642A28825}" presName="compositeA" presStyleCnt="0"/>
      <dgm:spPr/>
    </dgm:pt>
    <dgm:pt modelId="{F5D40D9F-A1AB-48A9-A7E0-9F67496F4AC9}" type="pres">
      <dgm:prSet presAssocID="{0C8CCBBF-4ECD-4ABC-8A23-047642A28825}" presName="textA" presStyleLbl="revTx" presStyleIdx="2" presStyleCnt="6" custScaleX="167189">
        <dgm:presLayoutVars>
          <dgm:bulletEnabled val="1"/>
        </dgm:presLayoutVars>
      </dgm:prSet>
      <dgm:spPr/>
      <dgm:t>
        <a:bodyPr/>
        <a:lstStyle/>
        <a:p>
          <a:endParaRPr lang="pt-BR"/>
        </a:p>
      </dgm:t>
    </dgm:pt>
    <dgm:pt modelId="{227D0C92-BF76-4056-B402-0ABB21957956}" type="pres">
      <dgm:prSet presAssocID="{0C8CCBBF-4ECD-4ABC-8A23-047642A28825}" presName="circleA" presStyleLbl="node1" presStyleIdx="2" presStyleCnt="6"/>
      <dgm:spPr>
        <a:solidFill>
          <a:schemeClr val="accent6">
            <a:lumMod val="75000"/>
          </a:schemeClr>
        </a:solidFill>
      </dgm:spPr>
      <dgm:t>
        <a:bodyPr/>
        <a:lstStyle/>
        <a:p>
          <a:endParaRPr lang="pt-BR"/>
        </a:p>
      </dgm:t>
    </dgm:pt>
    <dgm:pt modelId="{C1CE6C1B-1098-4A2C-BD67-B4C938782B4C}" type="pres">
      <dgm:prSet presAssocID="{0C8CCBBF-4ECD-4ABC-8A23-047642A28825}" presName="spaceA" presStyleCnt="0"/>
      <dgm:spPr/>
    </dgm:pt>
    <dgm:pt modelId="{AF80A3B1-1DE1-4F11-9C0A-DA97BA2CC9FD}" type="pres">
      <dgm:prSet presAssocID="{6091A107-6A8F-4D0F-9998-DCEE4E4AACF5}" presName="space" presStyleCnt="0"/>
      <dgm:spPr/>
    </dgm:pt>
    <dgm:pt modelId="{592AF095-17FD-4BB3-9107-569E0CE32065}" type="pres">
      <dgm:prSet presAssocID="{E7496BD9-9603-43D5-88B0-E7EDF15A831D}" presName="compositeB" presStyleCnt="0"/>
      <dgm:spPr/>
    </dgm:pt>
    <dgm:pt modelId="{74309228-A2F5-4C32-BA16-02EACF0EA6E8}" type="pres">
      <dgm:prSet presAssocID="{E7496BD9-9603-43D5-88B0-E7EDF15A831D}" presName="textB" presStyleLbl="revTx" presStyleIdx="3" presStyleCnt="6" custScaleX="157760">
        <dgm:presLayoutVars>
          <dgm:bulletEnabled val="1"/>
        </dgm:presLayoutVars>
      </dgm:prSet>
      <dgm:spPr/>
      <dgm:t>
        <a:bodyPr/>
        <a:lstStyle/>
        <a:p>
          <a:endParaRPr lang="pt-BR"/>
        </a:p>
      </dgm:t>
    </dgm:pt>
    <dgm:pt modelId="{469C0D3E-0211-4F09-BB14-4590040EA2E2}" type="pres">
      <dgm:prSet presAssocID="{E7496BD9-9603-43D5-88B0-E7EDF15A831D}" presName="circleB" presStyleLbl="node1" presStyleIdx="3" presStyleCnt="6"/>
      <dgm:spPr>
        <a:solidFill>
          <a:schemeClr val="accent6">
            <a:lumMod val="75000"/>
          </a:schemeClr>
        </a:solidFill>
      </dgm:spPr>
      <dgm:t>
        <a:bodyPr/>
        <a:lstStyle/>
        <a:p>
          <a:endParaRPr lang="pt-BR"/>
        </a:p>
      </dgm:t>
    </dgm:pt>
    <dgm:pt modelId="{91206331-1765-49C1-8E52-09E3BDB733DC}" type="pres">
      <dgm:prSet presAssocID="{E7496BD9-9603-43D5-88B0-E7EDF15A831D}" presName="spaceB" presStyleCnt="0"/>
      <dgm:spPr/>
    </dgm:pt>
    <dgm:pt modelId="{7BEEC317-F82A-467E-B8F1-B8E0517B6DD5}" type="pres">
      <dgm:prSet presAssocID="{D52B3FAA-3557-47C3-81A6-C08F947F4860}" presName="space" presStyleCnt="0"/>
      <dgm:spPr/>
    </dgm:pt>
    <dgm:pt modelId="{1BF57695-4CC2-4D97-8821-BBBB4E64CE84}" type="pres">
      <dgm:prSet presAssocID="{24561904-8401-4EF8-8F46-1DDD53343A12}" presName="compositeA" presStyleCnt="0"/>
      <dgm:spPr/>
    </dgm:pt>
    <dgm:pt modelId="{63B7E4FD-EA42-475F-BF64-6DC6E4A37EDF}" type="pres">
      <dgm:prSet presAssocID="{24561904-8401-4EF8-8F46-1DDD53343A12}" presName="textA" presStyleLbl="revTx" presStyleIdx="4" presStyleCnt="6" custScaleX="169099">
        <dgm:presLayoutVars>
          <dgm:bulletEnabled val="1"/>
        </dgm:presLayoutVars>
      </dgm:prSet>
      <dgm:spPr/>
      <dgm:t>
        <a:bodyPr/>
        <a:lstStyle/>
        <a:p>
          <a:endParaRPr lang="pt-BR"/>
        </a:p>
      </dgm:t>
    </dgm:pt>
    <dgm:pt modelId="{0174ED06-3579-4205-9DD4-2A953834F83E}" type="pres">
      <dgm:prSet presAssocID="{24561904-8401-4EF8-8F46-1DDD53343A12}" presName="circleA" presStyleLbl="node1" presStyleIdx="4" presStyleCnt="6"/>
      <dgm:spPr>
        <a:solidFill>
          <a:schemeClr val="accent6">
            <a:lumMod val="75000"/>
          </a:schemeClr>
        </a:solidFill>
      </dgm:spPr>
      <dgm:t>
        <a:bodyPr/>
        <a:lstStyle/>
        <a:p>
          <a:endParaRPr lang="pt-BR"/>
        </a:p>
      </dgm:t>
    </dgm:pt>
    <dgm:pt modelId="{8E583834-85AF-42AC-97DB-77E1D74FF319}" type="pres">
      <dgm:prSet presAssocID="{24561904-8401-4EF8-8F46-1DDD53343A12}" presName="spaceA" presStyleCnt="0"/>
      <dgm:spPr/>
    </dgm:pt>
    <dgm:pt modelId="{B7083D85-7357-45ED-ADA7-4A221D762591}" type="pres">
      <dgm:prSet presAssocID="{DCD03679-B552-4D6C-B98E-151C9A052C8D}" presName="space" presStyleCnt="0"/>
      <dgm:spPr/>
    </dgm:pt>
    <dgm:pt modelId="{35AE8BE2-7C6E-4BE6-A40A-C01E8E41DE98}" type="pres">
      <dgm:prSet presAssocID="{41A8B604-AB7D-4483-BDC7-91547832EA66}" presName="compositeB" presStyleCnt="0"/>
      <dgm:spPr/>
    </dgm:pt>
    <dgm:pt modelId="{515E1C6D-6F1C-4E45-AA8A-DBC3080AB2FC}" type="pres">
      <dgm:prSet presAssocID="{41A8B604-AB7D-4483-BDC7-91547832EA66}" presName="textB" presStyleLbl="revTx" presStyleIdx="5" presStyleCnt="6" custScaleX="163801">
        <dgm:presLayoutVars>
          <dgm:bulletEnabled val="1"/>
        </dgm:presLayoutVars>
      </dgm:prSet>
      <dgm:spPr/>
      <dgm:t>
        <a:bodyPr/>
        <a:lstStyle/>
        <a:p>
          <a:endParaRPr lang="pt-BR"/>
        </a:p>
      </dgm:t>
    </dgm:pt>
    <dgm:pt modelId="{80F00FBA-F1DA-4CAE-B1C2-FD6B3B373D21}" type="pres">
      <dgm:prSet presAssocID="{41A8B604-AB7D-4483-BDC7-91547832EA66}" presName="circleB" presStyleLbl="node1" presStyleIdx="5" presStyleCnt="6"/>
      <dgm:spPr>
        <a:solidFill>
          <a:schemeClr val="accent6">
            <a:lumMod val="75000"/>
          </a:schemeClr>
        </a:solidFill>
      </dgm:spPr>
      <dgm:t>
        <a:bodyPr/>
        <a:lstStyle/>
        <a:p>
          <a:endParaRPr lang="pt-BR"/>
        </a:p>
      </dgm:t>
    </dgm:pt>
    <dgm:pt modelId="{485F37B0-0443-4301-B7D3-C67F7ACC433A}" type="pres">
      <dgm:prSet presAssocID="{41A8B604-AB7D-4483-BDC7-91547832EA66}" presName="spaceB" presStyleCnt="0"/>
      <dgm:spPr/>
    </dgm:pt>
  </dgm:ptLst>
  <dgm:cxnLst>
    <dgm:cxn modelId="{1DEE5274-008F-444B-912E-9C6CBEC213FC}" srcId="{FC2E32B5-8685-46B2-BB19-FD02DDB525D8}" destId="{A0A0765E-4AB9-47B1-8B70-862467FD76AE}" srcOrd="0" destOrd="0" parTransId="{780E7C9D-C030-4ADC-B9C0-6427F2A40592}" sibTransId="{9E6DDC52-9867-470E-82CD-772A73BA1CFF}"/>
    <dgm:cxn modelId="{F9F9852E-5E4F-4433-A8A4-6ACCD1C49235}" type="presOf" srcId="{24561904-8401-4EF8-8F46-1DDD53343A12}" destId="{63B7E4FD-EA42-475F-BF64-6DC6E4A37EDF}" srcOrd="0" destOrd="0" presId="urn:microsoft.com/office/officeart/2005/8/layout/hProcess11"/>
    <dgm:cxn modelId="{7098EFB6-24F3-4B79-A9E6-438C4DA74527}" srcId="{FC2E32B5-8685-46B2-BB19-FD02DDB525D8}" destId="{41A8B604-AB7D-4483-BDC7-91547832EA66}" srcOrd="5" destOrd="0" parTransId="{C9FC95E9-CBC3-484A-86A4-BC07623EE164}" sibTransId="{21418CAD-BF8F-45EC-B39E-A01089472C64}"/>
    <dgm:cxn modelId="{03CE276D-8F47-476E-8222-175ECA669698}" type="presOf" srcId="{FC2E32B5-8685-46B2-BB19-FD02DDB525D8}" destId="{2EB5379C-70A8-430D-9158-8E9A7125623B}" srcOrd="0" destOrd="0" presId="urn:microsoft.com/office/officeart/2005/8/layout/hProcess11"/>
    <dgm:cxn modelId="{5263CF3F-5220-4980-85D8-7EB050E5E4C1}" type="presOf" srcId="{253E3B80-5F09-4380-B2FC-9323567D1CC9}" destId="{F1B83FD2-C512-4A94-93CF-F274C60D66A3}" srcOrd="0" destOrd="0" presId="urn:microsoft.com/office/officeart/2005/8/layout/hProcess11"/>
    <dgm:cxn modelId="{CEE6CA08-B8BF-49F4-9CFA-904CF5E52487}" srcId="{FC2E32B5-8685-46B2-BB19-FD02DDB525D8}" destId="{24561904-8401-4EF8-8F46-1DDD53343A12}" srcOrd="4" destOrd="0" parTransId="{889B12AF-7EE1-495B-997D-0CCFE07D6935}" sibTransId="{DCD03679-B552-4D6C-B98E-151C9A052C8D}"/>
    <dgm:cxn modelId="{095A628F-8323-4FCC-977B-155D093F6550}" srcId="{FC2E32B5-8685-46B2-BB19-FD02DDB525D8}" destId="{253E3B80-5F09-4380-B2FC-9323567D1CC9}" srcOrd="1" destOrd="0" parTransId="{255D421E-5C10-45BB-B886-95447E57F607}" sibTransId="{C472B7D1-D8EA-4723-984E-EC426BFCE346}"/>
    <dgm:cxn modelId="{064097C0-E540-4579-BC29-2AADD5B615C4}" type="presOf" srcId="{A0A0765E-4AB9-47B1-8B70-862467FD76AE}" destId="{0FA8CC15-81D5-41BA-93EE-948D0CA48C6C}" srcOrd="0" destOrd="0" presId="urn:microsoft.com/office/officeart/2005/8/layout/hProcess11"/>
    <dgm:cxn modelId="{4C482DAA-ED7A-4C4C-A90E-E1D43CB9B826}" srcId="{FC2E32B5-8685-46B2-BB19-FD02DDB525D8}" destId="{E7496BD9-9603-43D5-88B0-E7EDF15A831D}" srcOrd="3" destOrd="0" parTransId="{26996F02-E8D0-4605-B951-22185FEEA75D}" sibTransId="{D52B3FAA-3557-47C3-81A6-C08F947F4860}"/>
    <dgm:cxn modelId="{63DD5A0A-7503-4AA6-AFF8-C572A18F6EB2}" type="presOf" srcId="{41A8B604-AB7D-4483-BDC7-91547832EA66}" destId="{515E1C6D-6F1C-4E45-AA8A-DBC3080AB2FC}" srcOrd="0" destOrd="0" presId="urn:microsoft.com/office/officeart/2005/8/layout/hProcess11"/>
    <dgm:cxn modelId="{37D22F2D-7658-47AD-B8C2-17707B3DDF05}" srcId="{FC2E32B5-8685-46B2-BB19-FD02DDB525D8}" destId="{0C8CCBBF-4ECD-4ABC-8A23-047642A28825}" srcOrd="2" destOrd="0" parTransId="{E936DD66-FBA7-4CCB-B772-DA52A1177635}" sibTransId="{6091A107-6A8F-4D0F-9998-DCEE4E4AACF5}"/>
    <dgm:cxn modelId="{E454E904-5677-414B-B755-1F3D6D316264}" type="presOf" srcId="{E7496BD9-9603-43D5-88B0-E7EDF15A831D}" destId="{74309228-A2F5-4C32-BA16-02EACF0EA6E8}" srcOrd="0" destOrd="0" presId="urn:microsoft.com/office/officeart/2005/8/layout/hProcess11"/>
    <dgm:cxn modelId="{650EA1A9-538D-4CB4-A11A-3CB58498204A}" type="presOf" srcId="{0C8CCBBF-4ECD-4ABC-8A23-047642A28825}" destId="{F5D40D9F-A1AB-48A9-A7E0-9F67496F4AC9}" srcOrd="0" destOrd="0" presId="urn:microsoft.com/office/officeart/2005/8/layout/hProcess11"/>
    <dgm:cxn modelId="{E0F43FFB-5164-4A05-BBA9-6223058AF859}" type="presParOf" srcId="{2EB5379C-70A8-430D-9158-8E9A7125623B}" destId="{CBD9285F-99AF-4083-AB67-E7CBF3B6193C}" srcOrd="0" destOrd="0" presId="urn:microsoft.com/office/officeart/2005/8/layout/hProcess11"/>
    <dgm:cxn modelId="{D6945FEE-C696-4A59-9FB5-A398CD0098C6}" type="presParOf" srcId="{2EB5379C-70A8-430D-9158-8E9A7125623B}" destId="{AC23F96E-3DE7-4D84-BF51-66B24256EB96}" srcOrd="1" destOrd="0" presId="urn:microsoft.com/office/officeart/2005/8/layout/hProcess11"/>
    <dgm:cxn modelId="{15FA0089-B9A2-492A-88B6-D0D5267BBC48}" type="presParOf" srcId="{AC23F96E-3DE7-4D84-BF51-66B24256EB96}" destId="{DC056792-A687-44C9-8AD8-D54D0B8B16CE}" srcOrd="0" destOrd="0" presId="urn:microsoft.com/office/officeart/2005/8/layout/hProcess11"/>
    <dgm:cxn modelId="{E92CDD05-9BF7-41AE-AE8E-650D3B7D41F9}" type="presParOf" srcId="{DC056792-A687-44C9-8AD8-D54D0B8B16CE}" destId="{0FA8CC15-81D5-41BA-93EE-948D0CA48C6C}" srcOrd="0" destOrd="0" presId="urn:microsoft.com/office/officeart/2005/8/layout/hProcess11"/>
    <dgm:cxn modelId="{E7DD0F48-64F0-459F-8563-653DCDD55506}" type="presParOf" srcId="{DC056792-A687-44C9-8AD8-D54D0B8B16CE}" destId="{5CEB44AA-29F4-4B3C-AA13-F2C0CD046210}" srcOrd="1" destOrd="0" presId="urn:microsoft.com/office/officeart/2005/8/layout/hProcess11"/>
    <dgm:cxn modelId="{FA6370F1-9F2E-4959-94FF-67632D483DD3}" type="presParOf" srcId="{DC056792-A687-44C9-8AD8-D54D0B8B16CE}" destId="{1800DCF5-1379-4722-812C-462D3F1740EF}" srcOrd="2" destOrd="0" presId="urn:microsoft.com/office/officeart/2005/8/layout/hProcess11"/>
    <dgm:cxn modelId="{F23B0703-7120-4ABB-AAED-D1AA9A881FB7}" type="presParOf" srcId="{AC23F96E-3DE7-4D84-BF51-66B24256EB96}" destId="{6A8FBE96-529C-4A7E-A8B5-04995EF58449}" srcOrd="1" destOrd="0" presId="urn:microsoft.com/office/officeart/2005/8/layout/hProcess11"/>
    <dgm:cxn modelId="{D57F1499-86DD-45BB-A430-A9B0698ECF25}" type="presParOf" srcId="{AC23F96E-3DE7-4D84-BF51-66B24256EB96}" destId="{6E9C8098-B342-4E97-BBDD-BCCB677F2FCF}" srcOrd="2" destOrd="0" presId="urn:microsoft.com/office/officeart/2005/8/layout/hProcess11"/>
    <dgm:cxn modelId="{28456CDD-0838-48E3-B333-30B2FAD16DBD}" type="presParOf" srcId="{6E9C8098-B342-4E97-BBDD-BCCB677F2FCF}" destId="{F1B83FD2-C512-4A94-93CF-F274C60D66A3}" srcOrd="0" destOrd="0" presId="urn:microsoft.com/office/officeart/2005/8/layout/hProcess11"/>
    <dgm:cxn modelId="{3E27BB10-5243-4073-B7B8-BD06A5A4EA06}" type="presParOf" srcId="{6E9C8098-B342-4E97-BBDD-BCCB677F2FCF}" destId="{F4ECF16C-9763-4614-AF65-28A558DB158C}" srcOrd="1" destOrd="0" presId="urn:microsoft.com/office/officeart/2005/8/layout/hProcess11"/>
    <dgm:cxn modelId="{744C0246-CA16-4470-929D-C9E848D6B583}" type="presParOf" srcId="{6E9C8098-B342-4E97-BBDD-BCCB677F2FCF}" destId="{F6754295-E9E0-498F-B334-5B380C00E9BF}" srcOrd="2" destOrd="0" presId="urn:microsoft.com/office/officeart/2005/8/layout/hProcess11"/>
    <dgm:cxn modelId="{89B3106D-5619-40CE-835F-A47EC5100767}" type="presParOf" srcId="{AC23F96E-3DE7-4D84-BF51-66B24256EB96}" destId="{A7F279E7-E42B-452D-9A9A-15D474EDF023}" srcOrd="3" destOrd="0" presId="urn:microsoft.com/office/officeart/2005/8/layout/hProcess11"/>
    <dgm:cxn modelId="{30DDF99E-D664-416F-8E3E-330CE85C32AC}" type="presParOf" srcId="{AC23F96E-3DE7-4D84-BF51-66B24256EB96}" destId="{A0533BF3-2A8E-4920-A617-B3B36A1BD905}" srcOrd="4" destOrd="0" presId="urn:microsoft.com/office/officeart/2005/8/layout/hProcess11"/>
    <dgm:cxn modelId="{B6DD01C8-EE87-4735-9B5A-E8894C6B6695}" type="presParOf" srcId="{A0533BF3-2A8E-4920-A617-B3B36A1BD905}" destId="{F5D40D9F-A1AB-48A9-A7E0-9F67496F4AC9}" srcOrd="0" destOrd="0" presId="urn:microsoft.com/office/officeart/2005/8/layout/hProcess11"/>
    <dgm:cxn modelId="{285F281D-7CD6-4F01-BA9E-0877B2E134CB}" type="presParOf" srcId="{A0533BF3-2A8E-4920-A617-B3B36A1BD905}" destId="{227D0C92-BF76-4056-B402-0ABB21957956}" srcOrd="1" destOrd="0" presId="urn:microsoft.com/office/officeart/2005/8/layout/hProcess11"/>
    <dgm:cxn modelId="{88A06039-1B4D-4B83-B3C7-F6E4741C43CE}" type="presParOf" srcId="{A0533BF3-2A8E-4920-A617-B3B36A1BD905}" destId="{C1CE6C1B-1098-4A2C-BD67-B4C938782B4C}" srcOrd="2" destOrd="0" presId="urn:microsoft.com/office/officeart/2005/8/layout/hProcess11"/>
    <dgm:cxn modelId="{6DDD7E03-176B-46EC-8DA7-9F7259331C8A}" type="presParOf" srcId="{AC23F96E-3DE7-4D84-BF51-66B24256EB96}" destId="{AF80A3B1-1DE1-4F11-9C0A-DA97BA2CC9FD}" srcOrd="5" destOrd="0" presId="urn:microsoft.com/office/officeart/2005/8/layout/hProcess11"/>
    <dgm:cxn modelId="{B2A4E053-F852-48B9-8CC3-5ECA632BECB9}" type="presParOf" srcId="{AC23F96E-3DE7-4D84-BF51-66B24256EB96}" destId="{592AF095-17FD-4BB3-9107-569E0CE32065}" srcOrd="6" destOrd="0" presId="urn:microsoft.com/office/officeart/2005/8/layout/hProcess11"/>
    <dgm:cxn modelId="{F28F6427-4146-4284-BE4D-BC66D6747AA2}" type="presParOf" srcId="{592AF095-17FD-4BB3-9107-569E0CE32065}" destId="{74309228-A2F5-4C32-BA16-02EACF0EA6E8}" srcOrd="0" destOrd="0" presId="urn:microsoft.com/office/officeart/2005/8/layout/hProcess11"/>
    <dgm:cxn modelId="{6211F82B-5A2F-4A8A-8847-0EFF697A5525}" type="presParOf" srcId="{592AF095-17FD-4BB3-9107-569E0CE32065}" destId="{469C0D3E-0211-4F09-BB14-4590040EA2E2}" srcOrd="1" destOrd="0" presId="urn:microsoft.com/office/officeart/2005/8/layout/hProcess11"/>
    <dgm:cxn modelId="{646D6A76-A8E2-4687-9652-B9D93D3A9A27}" type="presParOf" srcId="{592AF095-17FD-4BB3-9107-569E0CE32065}" destId="{91206331-1765-49C1-8E52-09E3BDB733DC}" srcOrd="2" destOrd="0" presId="urn:microsoft.com/office/officeart/2005/8/layout/hProcess11"/>
    <dgm:cxn modelId="{2BC95EFE-EECD-4C70-85B4-CB89B0CF466C}" type="presParOf" srcId="{AC23F96E-3DE7-4D84-BF51-66B24256EB96}" destId="{7BEEC317-F82A-467E-B8F1-B8E0517B6DD5}" srcOrd="7" destOrd="0" presId="urn:microsoft.com/office/officeart/2005/8/layout/hProcess11"/>
    <dgm:cxn modelId="{4C83310E-A778-4D08-9111-6DF721B28FFE}" type="presParOf" srcId="{AC23F96E-3DE7-4D84-BF51-66B24256EB96}" destId="{1BF57695-4CC2-4D97-8821-BBBB4E64CE84}" srcOrd="8" destOrd="0" presId="urn:microsoft.com/office/officeart/2005/8/layout/hProcess11"/>
    <dgm:cxn modelId="{306659CD-6411-4254-9846-2A5D53D4DDC2}" type="presParOf" srcId="{1BF57695-4CC2-4D97-8821-BBBB4E64CE84}" destId="{63B7E4FD-EA42-475F-BF64-6DC6E4A37EDF}" srcOrd="0" destOrd="0" presId="urn:microsoft.com/office/officeart/2005/8/layout/hProcess11"/>
    <dgm:cxn modelId="{C09771E3-A1D3-4246-999D-E8D09211127E}" type="presParOf" srcId="{1BF57695-4CC2-4D97-8821-BBBB4E64CE84}" destId="{0174ED06-3579-4205-9DD4-2A953834F83E}" srcOrd="1" destOrd="0" presId="urn:microsoft.com/office/officeart/2005/8/layout/hProcess11"/>
    <dgm:cxn modelId="{3672E61E-FDAC-4F65-B64C-DF2A19A38CC6}" type="presParOf" srcId="{1BF57695-4CC2-4D97-8821-BBBB4E64CE84}" destId="{8E583834-85AF-42AC-97DB-77E1D74FF319}" srcOrd="2" destOrd="0" presId="urn:microsoft.com/office/officeart/2005/8/layout/hProcess11"/>
    <dgm:cxn modelId="{B70FEB50-26D1-4E89-A9B0-5086FB990432}" type="presParOf" srcId="{AC23F96E-3DE7-4D84-BF51-66B24256EB96}" destId="{B7083D85-7357-45ED-ADA7-4A221D762591}" srcOrd="9" destOrd="0" presId="urn:microsoft.com/office/officeart/2005/8/layout/hProcess11"/>
    <dgm:cxn modelId="{9C6D4974-2DCF-4EA2-BA05-83D4B3F1AD1F}" type="presParOf" srcId="{AC23F96E-3DE7-4D84-BF51-66B24256EB96}" destId="{35AE8BE2-7C6E-4BE6-A40A-C01E8E41DE98}" srcOrd="10" destOrd="0" presId="urn:microsoft.com/office/officeart/2005/8/layout/hProcess11"/>
    <dgm:cxn modelId="{03F72CBB-F578-4E12-8A47-2A7C893C1751}" type="presParOf" srcId="{35AE8BE2-7C6E-4BE6-A40A-C01E8E41DE98}" destId="{515E1C6D-6F1C-4E45-AA8A-DBC3080AB2FC}" srcOrd="0" destOrd="0" presId="urn:microsoft.com/office/officeart/2005/8/layout/hProcess11"/>
    <dgm:cxn modelId="{683B732A-69EA-4FF6-ACF5-A70525951B40}" type="presParOf" srcId="{35AE8BE2-7C6E-4BE6-A40A-C01E8E41DE98}" destId="{80F00FBA-F1DA-4CAE-B1C2-FD6B3B373D21}" srcOrd="1" destOrd="0" presId="urn:microsoft.com/office/officeart/2005/8/layout/hProcess11"/>
    <dgm:cxn modelId="{E6479F53-6C53-4D48-9357-B5369E23FEB8}" type="presParOf" srcId="{35AE8BE2-7C6E-4BE6-A40A-C01E8E41DE98}" destId="{485F37B0-0443-4301-B7D3-C67F7ACC433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74573-EE8A-477F-B521-D3AD74D10924}">
      <dsp:nvSpPr>
        <dsp:cNvPr id="0" name=""/>
        <dsp:cNvSpPr/>
      </dsp:nvSpPr>
      <dsp:spPr>
        <a:xfrm>
          <a:off x="1" y="0"/>
          <a:ext cx="7819651" cy="390781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2F142-8870-4B56-80FE-12325EC664F7}">
      <dsp:nvSpPr>
        <dsp:cNvPr id="0" name=""/>
        <dsp:cNvSpPr/>
      </dsp:nvSpPr>
      <dsp:spPr>
        <a:xfrm>
          <a:off x="61616" y="462114"/>
          <a:ext cx="2360309" cy="29835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b="0" i="0" kern="1200" baseline="0" dirty="0" smtClean="0">
              <a:solidFill>
                <a:schemeClr val="tx1"/>
              </a:solidFill>
              <a:latin typeface="+mj-lt"/>
              <a:ea typeface="Segoe UI Emoji" panose="020B0502040204020203" pitchFamily="34" charset="0"/>
            </a:rPr>
            <a:t>2014 </a:t>
          </a:r>
          <a:r>
            <a:rPr lang="pt-BR" sz="1200" b="0" i="0" kern="1200" baseline="0" dirty="0" smtClean="0">
              <a:solidFill>
                <a:schemeClr val="tx1"/>
              </a:solidFill>
              <a:latin typeface="+mj-lt"/>
              <a:ea typeface="Segoe UI Emoji" panose="020B0502040204020203" pitchFamily="34" charset="0"/>
            </a:rPr>
            <a:t>deu-se início ao processo de construção coletiva do novo CE, no qual a participação ampla e efetiva da categoria pautou todas as ações da Comissão Especial </a:t>
          </a:r>
          <a:r>
            <a:rPr lang="pt-BR" sz="1200" b="0" i="0" kern="1200" baseline="0" dirty="0" smtClean="0">
              <a:solidFill>
                <a:schemeClr val="tx1"/>
              </a:solidFill>
              <a:latin typeface="+mj-lt"/>
              <a:ea typeface="Segoe UI Emoji" panose="020B0502040204020203" pitchFamily="34" charset="0"/>
            </a:rPr>
            <a:t>(</a:t>
          </a:r>
          <a:r>
            <a:rPr lang="pt-BR" sz="1200" b="0" i="0" kern="1200" baseline="0" dirty="0" err="1" smtClean="0">
              <a:solidFill>
                <a:schemeClr val="tx1"/>
              </a:solidFill>
              <a:latin typeface="+mj-lt"/>
              <a:ea typeface="Segoe UI Emoji" panose="020B0502040204020203" pitchFamily="34" charset="0"/>
            </a:rPr>
            <a:t>CECEt</a:t>
          </a:r>
          <a:r>
            <a:rPr lang="pt-BR" sz="1200" b="0" i="0" kern="1200" baseline="0" dirty="0" smtClean="0">
              <a:solidFill>
                <a:schemeClr val="tx1"/>
              </a:solidFill>
              <a:latin typeface="+mj-lt"/>
              <a:ea typeface="Segoe UI Emoji" panose="020B0502040204020203" pitchFamily="34" charset="0"/>
            </a:rPr>
            <a:t>-CFN), composta por profissionais indicados pelo Fórum dos Conselhos Regionais e pela Comissão de Ética do CFN, e aprovado pelo Plenário do CFN.</a:t>
          </a:r>
          <a:endParaRPr lang="pt-BR" sz="1200" kern="1200" dirty="0">
            <a:solidFill>
              <a:schemeClr val="tx1"/>
            </a:solidFill>
            <a:latin typeface="+mj-lt"/>
            <a:ea typeface="Segoe UI Emoji" panose="020B0502040204020203" pitchFamily="34" charset="0"/>
          </a:endParaRPr>
        </a:p>
      </dsp:txBody>
      <dsp:txXfrm>
        <a:off x="176837" y="577335"/>
        <a:ext cx="2129867" cy="2753141"/>
      </dsp:txXfrm>
    </dsp:sp>
    <dsp:sp modelId="{5511A1AA-6C14-42D3-B487-12A1682DDDFE}">
      <dsp:nvSpPr>
        <dsp:cNvPr id="0" name=""/>
        <dsp:cNvSpPr/>
      </dsp:nvSpPr>
      <dsp:spPr>
        <a:xfrm>
          <a:off x="2729672" y="462114"/>
          <a:ext cx="2360309" cy="2983583"/>
        </a:xfrm>
        <a:prstGeom prst="roundRect">
          <a:avLst/>
        </a:prstGeom>
        <a:solidFill>
          <a:srgbClr val="75C5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b="0" i="0" kern="1200" dirty="0" smtClean="0">
              <a:solidFill>
                <a:schemeClr val="tx1"/>
              </a:solidFill>
              <a:latin typeface="+mj-lt"/>
              <a:ea typeface="Segoe UI Emoji" panose="020B0502040204020203" pitchFamily="34" charset="0"/>
            </a:rPr>
            <a:t>F</a:t>
          </a:r>
          <a:r>
            <a:rPr lang="pt-BR" sz="1200" b="0" i="0" kern="1200" baseline="0" dirty="0" smtClean="0">
              <a:solidFill>
                <a:schemeClr val="tx1"/>
              </a:solidFill>
              <a:latin typeface="+mj-lt"/>
              <a:ea typeface="Segoe UI Emoji" panose="020B0502040204020203" pitchFamily="34" charset="0"/>
            </a:rPr>
            <a:t>oram realizados </a:t>
          </a:r>
          <a:r>
            <a:rPr lang="pt-BR" sz="1200" b="0" i="0" kern="1200" baseline="0" dirty="0" smtClean="0">
              <a:solidFill>
                <a:schemeClr val="tx1"/>
              </a:solidFill>
              <a:latin typeface="+mj-lt"/>
              <a:ea typeface="Segoe UI Emoji" panose="020B0502040204020203" pitchFamily="34" charset="0"/>
            </a:rPr>
            <a:t>eventos: </a:t>
          </a:r>
        </a:p>
        <a:p>
          <a:pPr lvl="0" algn="ctr" defTabSz="533400" rtl="0">
            <a:lnSpc>
              <a:spcPct val="90000"/>
            </a:lnSpc>
            <a:spcBef>
              <a:spcPct val="0"/>
            </a:spcBef>
            <a:spcAft>
              <a:spcPct val="35000"/>
            </a:spcAft>
          </a:pPr>
          <a:r>
            <a:rPr lang="pt-BR" sz="1200" b="0" i="0" kern="1200" baseline="0" dirty="0" smtClean="0">
              <a:solidFill>
                <a:schemeClr val="tx1"/>
              </a:solidFill>
              <a:latin typeface="+mj-lt"/>
              <a:ea typeface="Segoe UI Emoji" panose="020B0502040204020203" pitchFamily="34" charset="0"/>
            </a:rPr>
            <a:t>- 3 </a:t>
          </a:r>
          <a:r>
            <a:rPr lang="pt-BR" sz="1200" b="0" i="0" kern="1200" baseline="0" dirty="0" smtClean="0">
              <a:solidFill>
                <a:schemeClr val="tx1"/>
              </a:solidFill>
              <a:latin typeface="+mj-lt"/>
              <a:ea typeface="Segoe UI Emoji" panose="020B0502040204020203" pitchFamily="34" charset="0"/>
            </a:rPr>
            <a:t>seminários nacionais, </a:t>
          </a:r>
          <a:r>
            <a:rPr lang="pt-BR" sz="1200" b="0" i="0" kern="1200" baseline="0" dirty="0" smtClean="0">
              <a:solidFill>
                <a:schemeClr val="tx1"/>
              </a:solidFill>
              <a:latin typeface="+mj-lt"/>
              <a:ea typeface="Segoe UI Emoji" panose="020B0502040204020203" pitchFamily="34" charset="0"/>
            </a:rPr>
            <a:t>3 </a:t>
          </a:r>
          <a:r>
            <a:rPr lang="pt-BR" sz="1200" b="0" i="0" kern="1200" baseline="0" dirty="0" smtClean="0">
              <a:solidFill>
                <a:schemeClr val="tx1"/>
              </a:solidFill>
              <a:latin typeface="+mj-lt"/>
              <a:ea typeface="Segoe UI Emoji" panose="020B0502040204020203" pitchFamily="34" charset="0"/>
            </a:rPr>
            <a:t>eventos presenciais em cada CRN, </a:t>
          </a:r>
          <a:r>
            <a:rPr lang="pt-BR" sz="1200" b="0" i="0" kern="1200" baseline="0" dirty="0" smtClean="0">
              <a:solidFill>
                <a:schemeClr val="tx1"/>
              </a:solidFill>
              <a:latin typeface="+mj-lt"/>
              <a:ea typeface="Segoe UI Emoji" panose="020B0502040204020203" pitchFamily="34" charset="0"/>
            </a:rPr>
            <a:t>4 </a:t>
          </a:r>
          <a:r>
            <a:rPr lang="pt-BR" sz="1200" b="0" i="0" kern="1200" baseline="0" dirty="0" smtClean="0">
              <a:solidFill>
                <a:schemeClr val="tx1"/>
              </a:solidFill>
              <a:latin typeface="+mj-lt"/>
              <a:ea typeface="Segoe UI Emoji" panose="020B0502040204020203" pitchFamily="34" charset="0"/>
            </a:rPr>
            <a:t>processos de escuta em formato on-line, participação em </a:t>
          </a:r>
          <a:r>
            <a:rPr lang="pt-BR" sz="1200" b="0" i="0" kern="1200" baseline="0" dirty="0" smtClean="0">
              <a:solidFill>
                <a:schemeClr val="tx1"/>
              </a:solidFill>
              <a:latin typeface="+mj-lt"/>
              <a:ea typeface="Segoe UI Emoji" panose="020B0502040204020203" pitchFamily="34" charset="0"/>
            </a:rPr>
            <a:t>2 </a:t>
          </a:r>
          <a:r>
            <a:rPr lang="pt-BR" sz="1200" b="0" i="0" kern="1200" baseline="0" dirty="0" smtClean="0">
              <a:solidFill>
                <a:schemeClr val="tx1"/>
              </a:solidFill>
              <a:latin typeface="+mj-lt"/>
              <a:ea typeface="Segoe UI Emoji" panose="020B0502040204020203" pitchFamily="34" charset="0"/>
            </a:rPr>
            <a:t>eventos nacionais (CONBRAN 2014 e 2016) e diversas publicações nas revistas do </a:t>
          </a:r>
          <a:r>
            <a:rPr lang="pt-BR" sz="1200" b="0" i="0" kern="1200" baseline="0" dirty="0" smtClean="0">
              <a:solidFill>
                <a:schemeClr val="tx1"/>
              </a:solidFill>
              <a:latin typeface="+mj-lt"/>
              <a:ea typeface="Segoe UI Emoji" panose="020B0502040204020203" pitchFamily="34" charset="0"/>
            </a:rPr>
            <a:t>CFN. </a:t>
          </a:r>
          <a:endParaRPr lang="pt-BR" sz="1200" kern="1200" dirty="0">
            <a:solidFill>
              <a:schemeClr val="tx1"/>
            </a:solidFill>
            <a:latin typeface="+mj-lt"/>
            <a:ea typeface="Segoe UI Emoji" panose="020B0502040204020203" pitchFamily="34" charset="0"/>
          </a:endParaRPr>
        </a:p>
      </dsp:txBody>
      <dsp:txXfrm>
        <a:off x="2844893" y="577335"/>
        <a:ext cx="2129867" cy="2753141"/>
      </dsp:txXfrm>
    </dsp:sp>
    <dsp:sp modelId="{7CA6CD9E-7D8D-4572-9DA2-816704C83E0F}">
      <dsp:nvSpPr>
        <dsp:cNvPr id="0" name=""/>
        <dsp:cNvSpPr/>
      </dsp:nvSpPr>
      <dsp:spPr>
        <a:xfrm>
          <a:off x="5397728" y="462114"/>
          <a:ext cx="2360309" cy="298358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b="0" i="0" kern="1200" baseline="0" dirty="0" smtClean="0">
              <a:solidFill>
                <a:schemeClr val="tx1"/>
              </a:solidFill>
              <a:latin typeface="+mj-lt"/>
              <a:ea typeface="Segoe UI Emoji" panose="020B0502040204020203" pitchFamily="34" charset="0"/>
            </a:rPr>
            <a:t>Em Seminário Nacional, onde participaram a </a:t>
          </a:r>
          <a:r>
            <a:rPr lang="pt-BR" sz="1200" b="0" i="0" kern="1200" baseline="0" dirty="0" err="1" smtClean="0">
              <a:solidFill>
                <a:schemeClr val="tx1"/>
              </a:solidFill>
              <a:latin typeface="+mj-lt"/>
              <a:ea typeface="Segoe UI Emoji" panose="020B0502040204020203" pitchFamily="34" charset="0"/>
            </a:rPr>
            <a:t>CECEt</a:t>
          </a:r>
          <a:r>
            <a:rPr lang="pt-BR" sz="1200" b="0" i="0" kern="1200" baseline="0" dirty="0" smtClean="0">
              <a:solidFill>
                <a:schemeClr val="tx1"/>
              </a:solidFill>
              <a:latin typeface="+mj-lt"/>
              <a:ea typeface="Segoe UI Emoji" panose="020B0502040204020203" pitchFamily="34" charset="0"/>
            </a:rPr>
            <a:t>-CFN e representantes das Comissões Regionais, foi validada a utilização do termo </a:t>
          </a:r>
          <a:r>
            <a:rPr lang="pt-BR" sz="1200" b="1" i="0" kern="1200" baseline="0" dirty="0" smtClean="0">
              <a:solidFill>
                <a:schemeClr val="tx1"/>
              </a:solidFill>
              <a:latin typeface="+mj-lt"/>
              <a:ea typeface="Segoe UI Emoji" panose="020B0502040204020203" pitchFamily="34" charset="0"/>
            </a:rPr>
            <a:t>“ética e conduta” </a:t>
          </a:r>
          <a:r>
            <a:rPr lang="pt-BR" sz="1200" b="0" i="0" kern="1200" baseline="0" dirty="0" smtClean="0">
              <a:solidFill>
                <a:schemeClr val="tx1"/>
              </a:solidFill>
              <a:latin typeface="+mj-lt"/>
              <a:ea typeface="Segoe UI Emoji" panose="020B0502040204020203" pitchFamily="34" charset="0"/>
            </a:rPr>
            <a:t>no novo código, o qual foi considerado importante avanço no âmbito teórico-filosófico, uma vez que transcende a questão para além das normas de conduta e convida o profissional à reflexão.</a:t>
          </a:r>
          <a:endParaRPr lang="pt-BR" sz="1200" kern="1200" dirty="0">
            <a:solidFill>
              <a:schemeClr val="tx1"/>
            </a:solidFill>
            <a:latin typeface="+mj-lt"/>
            <a:ea typeface="Segoe UI Emoji" panose="020B0502040204020203" pitchFamily="34" charset="0"/>
          </a:endParaRPr>
        </a:p>
      </dsp:txBody>
      <dsp:txXfrm>
        <a:off x="5512949" y="577335"/>
        <a:ext cx="2129867" cy="2753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70C93-0F35-44C4-ABC1-052D5464B93F}">
      <dsp:nvSpPr>
        <dsp:cNvPr id="0" name=""/>
        <dsp:cNvSpPr/>
      </dsp:nvSpPr>
      <dsp:spPr>
        <a:xfrm>
          <a:off x="20" y="127684"/>
          <a:ext cx="6737997" cy="25908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pt-BR" sz="1300" b="0" i="0" kern="1200" dirty="0" smtClean="0">
              <a:solidFill>
                <a:schemeClr val="tx1"/>
              </a:solidFill>
              <a:latin typeface="+mj-lt"/>
            </a:rPr>
            <a:t>Para validação da </a:t>
          </a:r>
          <a:r>
            <a:rPr lang="pt-BR" sz="1300" b="0" i="0" kern="1200" dirty="0" smtClean="0">
              <a:solidFill>
                <a:schemeClr val="tx1"/>
              </a:solidFill>
              <a:latin typeface="+mj-lt"/>
            </a:rPr>
            <a:t>versão, </a:t>
          </a:r>
          <a:r>
            <a:rPr lang="pt-BR" sz="1300" b="0" i="0" kern="1200" dirty="0" smtClean="0">
              <a:solidFill>
                <a:schemeClr val="tx1"/>
              </a:solidFill>
              <a:latin typeface="+mj-lt"/>
            </a:rPr>
            <a:t>o CEC foi submetido à </a:t>
          </a:r>
          <a:r>
            <a:rPr lang="pt-BR" sz="1300" b="1" i="0" kern="1200" dirty="0" smtClean="0">
              <a:solidFill>
                <a:schemeClr val="tx1"/>
              </a:solidFill>
              <a:latin typeface="+mj-lt"/>
            </a:rPr>
            <a:t>Consulta Pública</a:t>
          </a:r>
          <a:r>
            <a:rPr lang="pt-BR" sz="1300" b="0" i="0" kern="1200" dirty="0" smtClean="0">
              <a:solidFill>
                <a:schemeClr val="tx1"/>
              </a:solidFill>
              <a:latin typeface="+mj-lt"/>
            </a:rPr>
            <a:t>, a qual mobilizou nutricionistas e estudantes de nutrição.</a:t>
          </a:r>
          <a:br>
            <a:rPr lang="pt-BR" sz="1300" b="0" i="0" kern="1200" dirty="0" smtClean="0">
              <a:solidFill>
                <a:schemeClr val="tx1"/>
              </a:solidFill>
              <a:latin typeface="+mj-lt"/>
            </a:rPr>
          </a:br>
          <a:r>
            <a:rPr lang="pt-BR" sz="1300" b="0" i="0" kern="1200" dirty="0" smtClean="0">
              <a:solidFill>
                <a:schemeClr val="tx1"/>
              </a:solidFill>
              <a:latin typeface="+mj-lt"/>
            </a:rPr>
            <a:t/>
          </a:r>
          <a:br>
            <a:rPr lang="pt-BR" sz="1300" b="0" i="0" kern="1200" dirty="0" smtClean="0">
              <a:solidFill>
                <a:schemeClr val="tx1"/>
              </a:solidFill>
              <a:latin typeface="+mj-lt"/>
            </a:rPr>
          </a:br>
          <a:r>
            <a:rPr lang="pt-BR" sz="1300" b="0" i="0" kern="1200" dirty="0" smtClean="0">
              <a:solidFill>
                <a:schemeClr val="tx1"/>
              </a:solidFill>
              <a:latin typeface="+mj-lt"/>
            </a:rPr>
            <a:t>A Comissão avaliou cuidadosamente, todas as contribuições recebidas, e as questões consideradas não pertinentes ao CEC foram encaminhadas às instâncias competentes.</a:t>
          </a:r>
          <a:br>
            <a:rPr lang="pt-BR" sz="1300" b="0" i="0" kern="1200" dirty="0" smtClean="0">
              <a:solidFill>
                <a:schemeClr val="tx1"/>
              </a:solidFill>
              <a:latin typeface="+mj-lt"/>
            </a:rPr>
          </a:br>
          <a:r>
            <a:rPr lang="pt-BR" sz="1300" b="0" i="0" kern="1200" dirty="0" smtClean="0">
              <a:solidFill>
                <a:schemeClr val="tx1"/>
              </a:solidFill>
              <a:latin typeface="+mj-lt"/>
            </a:rPr>
            <a:t> </a:t>
          </a:r>
          <a:br>
            <a:rPr lang="pt-BR" sz="1300" b="0" i="0" kern="1200" dirty="0" smtClean="0">
              <a:solidFill>
                <a:schemeClr val="tx1"/>
              </a:solidFill>
              <a:latin typeface="+mj-lt"/>
            </a:rPr>
          </a:br>
          <a:r>
            <a:rPr lang="pt-BR" sz="1300" b="0" i="0" kern="1200" dirty="0" smtClean="0">
              <a:solidFill>
                <a:schemeClr val="tx1"/>
              </a:solidFill>
              <a:latin typeface="+mj-lt"/>
            </a:rPr>
            <a:t>A versão do Código de Ética e de </a:t>
          </a:r>
          <a:r>
            <a:rPr lang="pt-BR" sz="1300" b="1" i="0" kern="1200" dirty="0" smtClean="0">
              <a:solidFill>
                <a:schemeClr val="tx1"/>
              </a:solidFill>
              <a:latin typeface="+mj-lt"/>
            </a:rPr>
            <a:t>Conduta é resultante de um processo realizado com efetiva participação da categoria, que culminou com um material que reflete o contexto contemporâneo de vida da sociedade.</a:t>
          </a:r>
          <a:r>
            <a:rPr lang="pt-BR" sz="1300" b="0" i="0" kern="1200" baseline="0" dirty="0" smtClean="0">
              <a:solidFill>
                <a:schemeClr val="tx1"/>
              </a:solidFill>
              <a:latin typeface="+mj-lt"/>
            </a:rPr>
            <a:t> </a:t>
          </a:r>
          <a:endParaRPr lang="pt-BR" sz="1300" kern="1200" dirty="0">
            <a:solidFill>
              <a:schemeClr val="tx1"/>
            </a:solidFill>
            <a:latin typeface="+mj-lt"/>
          </a:endParaRPr>
        </a:p>
      </dsp:txBody>
      <dsp:txXfrm>
        <a:off x="1295456" y="127684"/>
        <a:ext cx="4147125" cy="2590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9285F-99AF-4083-AB67-E7CBF3B6193C}">
      <dsp:nvSpPr>
        <dsp:cNvPr id="0" name=""/>
        <dsp:cNvSpPr/>
      </dsp:nvSpPr>
      <dsp:spPr>
        <a:xfrm>
          <a:off x="0" y="976636"/>
          <a:ext cx="7784567" cy="1302182"/>
        </a:xfrm>
        <a:prstGeom prst="notchedRightArrow">
          <a:avLst/>
        </a:prstGeom>
        <a:solidFill>
          <a:srgbClr val="66B034"/>
        </a:solidFill>
        <a:ln>
          <a:noFill/>
        </a:ln>
        <a:effectLst/>
      </dsp:spPr>
      <dsp:style>
        <a:lnRef idx="0">
          <a:scrgbClr r="0" g="0" b="0"/>
        </a:lnRef>
        <a:fillRef idx="1">
          <a:scrgbClr r="0" g="0" b="0"/>
        </a:fillRef>
        <a:effectRef idx="0">
          <a:scrgbClr r="0" g="0" b="0"/>
        </a:effectRef>
        <a:fontRef idx="minor"/>
      </dsp:style>
    </dsp:sp>
    <dsp:sp modelId="{0FA8CC15-81D5-41BA-93EE-948D0CA48C6C}">
      <dsp:nvSpPr>
        <dsp:cNvPr id="0" name=""/>
        <dsp:cNvSpPr/>
      </dsp:nvSpPr>
      <dsp:spPr>
        <a:xfrm>
          <a:off x="620" y="0"/>
          <a:ext cx="1071919"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Participantes distribuídos em 5 </a:t>
          </a:r>
          <a:r>
            <a:rPr lang="pt-BR" sz="1200" b="0" i="0" kern="1200" dirty="0" smtClean="0">
              <a:latin typeface="Segoe UI Emoji" panose="020B0502040204020203" pitchFamily="34" charset="0"/>
              <a:ea typeface="Segoe UI Emoji" panose="020B0502040204020203" pitchFamily="34" charset="0"/>
            </a:rPr>
            <a:t>grupos. </a:t>
          </a:r>
          <a:r>
            <a:rPr lang="pt-BR" sz="1200" b="0" i="0" kern="1200" dirty="0" smtClean="0">
              <a:latin typeface="Segoe UI Emoji" panose="020B0502040204020203" pitchFamily="34" charset="0"/>
              <a:ea typeface="Segoe UI Emoji" panose="020B0502040204020203" pitchFamily="34" charset="0"/>
            </a:rPr>
            <a:t>Em cada grupo um facilitador membro da CE/CFN</a:t>
          </a:r>
          <a:endParaRPr lang="pt-BR" sz="1200" kern="1200" dirty="0">
            <a:latin typeface="Segoe UI Emoji" panose="020B0502040204020203" pitchFamily="34" charset="0"/>
            <a:ea typeface="Segoe UI Emoji" panose="020B0502040204020203" pitchFamily="34" charset="0"/>
          </a:endParaRPr>
        </a:p>
      </dsp:txBody>
      <dsp:txXfrm>
        <a:off x="620" y="0"/>
        <a:ext cx="1071919" cy="1302182"/>
      </dsp:txXfrm>
    </dsp:sp>
    <dsp:sp modelId="{5CEB44AA-29F4-4B3C-AA13-F2C0CD046210}">
      <dsp:nvSpPr>
        <dsp:cNvPr id="0" name=""/>
        <dsp:cNvSpPr/>
      </dsp:nvSpPr>
      <dsp:spPr>
        <a:xfrm>
          <a:off x="373807"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3FD2-C512-4A94-93CF-F274C60D66A3}">
      <dsp:nvSpPr>
        <dsp:cNvPr id="0" name=""/>
        <dsp:cNvSpPr/>
      </dsp:nvSpPr>
      <dsp:spPr>
        <a:xfrm>
          <a:off x="1108032" y="1953273"/>
          <a:ext cx="1085761"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Cada grupo ficou com 2 a 3 tópicos referente ao material enviado previamente</a:t>
          </a:r>
          <a:endParaRPr lang="pt-BR" sz="1200" kern="1200" dirty="0">
            <a:latin typeface="Segoe UI Emoji" panose="020B0502040204020203" pitchFamily="34" charset="0"/>
            <a:ea typeface="Segoe UI Emoji" panose="020B0502040204020203" pitchFamily="34" charset="0"/>
          </a:endParaRPr>
        </a:p>
      </dsp:txBody>
      <dsp:txXfrm>
        <a:off x="1108032" y="1953273"/>
        <a:ext cx="1085761" cy="1302182"/>
      </dsp:txXfrm>
    </dsp:sp>
    <dsp:sp modelId="{F4ECF16C-9763-4614-AF65-28A558DB158C}">
      <dsp:nvSpPr>
        <dsp:cNvPr id="0" name=""/>
        <dsp:cNvSpPr/>
      </dsp:nvSpPr>
      <dsp:spPr>
        <a:xfrm>
          <a:off x="1488140"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40D9F-A1AB-48A9-A7E0-9F67496F4AC9}">
      <dsp:nvSpPr>
        <dsp:cNvPr id="0" name=""/>
        <dsp:cNvSpPr/>
      </dsp:nvSpPr>
      <dsp:spPr>
        <a:xfrm>
          <a:off x="2229286" y="0"/>
          <a:ext cx="1186787"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Os grupos discutiram as contribuições e unificaram o entendimento construindo um texto</a:t>
          </a:r>
          <a:endParaRPr lang="pt-BR" sz="1200" kern="1200" dirty="0">
            <a:latin typeface="Segoe UI Emoji" panose="020B0502040204020203" pitchFamily="34" charset="0"/>
            <a:ea typeface="Segoe UI Emoji" panose="020B0502040204020203" pitchFamily="34" charset="0"/>
          </a:endParaRPr>
        </a:p>
      </dsp:txBody>
      <dsp:txXfrm>
        <a:off x="2229286" y="0"/>
        <a:ext cx="1186787" cy="1302182"/>
      </dsp:txXfrm>
    </dsp:sp>
    <dsp:sp modelId="{227D0C92-BF76-4056-B402-0ABB21957956}">
      <dsp:nvSpPr>
        <dsp:cNvPr id="0" name=""/>
        <dsp:cNvSpPr/>
      </dsp:nvSpPr>
      <dsp:spPr>
        <a:xfrm>
          <a:off x="2659907"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09228-A2F5-4C32-BA16-02EACF0EA6E8}">
      <dsp:nvSpPr>
        <dsp:cNvPr id="0" name=""/>
        <dsp:cNvSpPr/>
      </dsp:nvSpPr>
      <dsp:spPr>
        <a:xfrm>
          <a:off x="3451566" y="1953273"/>
          <a:ext cx="1119855"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O material proposto foi discutido na plenária unificar e alinhar o entendimento</a:t>
          </a:r>
          <a:endParaRPr lang="pt-BR" sz="1200" kern="1200" dirty="0">
            <a:latin typeface="Segoe UI Emoji" panose="020B0502040204020203" pitchFamily="34" charset="0"/>
            <a:ea typeface="Segoe UI Emoji" panose="020B0502040204020203" pitchFamily="34" charset="0"/>
          </a:endParaRPr>
        </a:p>
      </dsp:txBody>
      <dsp:txXfrm>
        <a:off x="3451566" y="1953273"/>
        <a:ext cx="1119855" cy="1302182"/>
      </dsp:txXfrm>
    </dsp:sp>
    <dsp:sp modelId="{469C0D3E-0211-4F09-BB14-4590040EA2E2}">
      <dsp:nvSpPr>
        <dsp:cNvPr id="0" name=""/>
        <dsp:cNvSpPr/>
      </dsp:nvSpPr>
      <dsp:spPr>
        <a:xfrm>
          <a:off x="3848721"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7E4FD-EA42-475F-BF64-6DC6E4A37EDF}">
      <dsp:nvSpPr>
        <dsp:cNvPr id="0" name=""/>
        <dsp:cNvSpPr/>
      </dsp:nvSpPr>
      <dsp:spPr>
        <a:xfrm>
          <a:off x="4606914" y="0"/>
          <a:ext cx="1200345"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Foram feitos ajustes na escrita na plenária</a:t>
          </a:r>
          <a:endParaRPr lang="pt-BR" sz="1200" kern="1200" dirty="0">
            <a:latin typeface="Segoe UI Emoji" panose="020B0502040204020203" pitchFamily="34" charset="0"/>
            <a:ea typeface="Segoe UI Emoji" panose="020B0502040204020203" pitchFamily="34" charset="0"/>
          </a:endParaRPr>
        </a:p>
      </dsp:txBody>
      <dsp:txXfrm>
        <a:off x="4606914" y="0"/>
        <a:ext cx="1200345" cy="1302182"/>
      </dsp:txXfrm>
    </dsp:sp>
    <dsp:sp modelId="{0174ED06-3579-4205-9DD4-2A953834F83E}">
      <dsp:nvSpPr>
        <dsp:cNvPr id="0" name=""/>
        <dsp:cNvSpPr/>
      </dsp:nvSpPr>
      <dsp:spPr>
        <a:xfrm>
          <a:off x="5044314"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E1C6D-6F1C-4E45-AA8A-DBC3080AB2FC}">
      <dsp:nvSpPr>
        <dsp:cNvPr id="0" name=""/>
        <dsp:cNvSpPr/>
      </dsp:nvSpPr>
      <dsp:spPr>
        <a:xfrm>
          <a:off x="5842751" y="1953273"/>
          <a:ext cx="1162737" cy="130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pt-BR" sz="1200" b="0" i="0" kern="1200" dirty="0" smtClean="0">
              <a:latin typeface="Segoe UI Emoji" panose="020B0502040204020203" pitchFamily="34" charset="0"/>
              <a:ea typeface="Segoe UI Emoji" panose="020B0502040204020203" pitchFamily="34" charset="0"/>
            </a:rPr>
            <a:t>Encaminhamentos e finalização</a:t>
          </a:r>
          <a:endParaRPr lang="pt-BR" sz="1200" kern="1200" dirty="0">
            <a:latin typeface="Segoe UI Emoji" panose="020B0502040204020203" pitchFamily="34" charset="0"/>
            <a:ea typeface="Segoe UI Emoji" panose="020B0502040204020203" pitchFamily="34" charset="0"/>
          </a:endParaRPr>
        </a:p>
      </dsp:txBody>
      <dsp:txXfrm>
        <a:off x="5842751" y="1953273"/>
        <a:ext cx="1162737" cy="1302182"/>
      </dsp:txXfrm>
    </dsp:sp>
    <dsp:sp modelId="{80F00FBA-F1DA-4CAE-B1C2-FD6B3B373D21}">
      <dsp:nvSpPr>
        <dsp:cNvPr id="0" name=""/>
        <dsp:cNvSpPr/>
      </dsp:nvSpPr>
      <dsp:spPr>
        <a:xfrm>
          <a:off x="6261347" y="1464955"/>
          <a:ext cx="325545" cy="32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1599526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6729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771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75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59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643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502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836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756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563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123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109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926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475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‹nº›</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‹nº›</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‹nº›</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0AC3BB87-E7BC-4C1E-90F2-9144235C845C}" type="slidenum">
              <a:rPr lang="pt-BR" altLang="pt-BR"/>
              <a:pPr/>
              <a:t>‹nº›</a:t>
            </a:fld>
            <a:endParaRPr lang="pt-BR" altLang="pt-BR"/>
          </a:p>
        </p:txBody>
      </p:sp>
    </p:spTree>
    <p:extLst>
      <p:ext uri="{BB962C8B-B14F-4D97-AF65-F5344CB8AC3E}">
        <p14:creationId xmlns:p14="http://schemas.microsoft.com/office/powerpoint/2010/main" val="368960616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ltLang="pt-BR"/>
          </a:p>
        </p:txBody>
      </p:sp>
      <p:sp>
        <p:nvSpPr>
          <p:cNvPr id="3" name="Espaço Reservado para Rodapé 2"/>
          <p:cNvSpPr>
            <a:spLocks noGrp="1"/>
          </p:cNvSpPr>
          <p:nvPr>
            <p:ph type="ftr" sz="quarter" idx="11"/>
          </p:nvPr>
        </p:nvSpPr>
        <p:spPr/>
        <p:txBody>
          <a:bodyPr/>
          <a:lstStyle>
            <a:lvl1pPr>
              <a:defRPr/>
            </a:lvl1pPr>
          </a:lstStyle>
          <a:p>
            <a:endParaRPr lang="pt-BR" altLang="pt-BR"/>
          </a:p>
        </p:txBody>
      </p:sp>
      <p:sp>
        <p:nvSpPr>
          <p:cNvPr id="4" name="Espaço Reservado para Número de Slide 3"/>
          <p:cNvSpPr>
            <a:spLocks noGrp="1"/>
          </p:cNvSpPr>
          <p:nvPr>
            <p:ph type="sldNum" sz="quarter" idx="12"/>
          </p:nvPr>
        </p:nvSpPr>
        <p:spPr/>
        <p:txBody>
          <a:bodyPr/>
          <a:lstStyle>
            <a:lvl1pPr>
              <a:defRPr/>
            </a:lvl1pPr>
          </a:lstStyle>
          <a:p>
            <a:fld id="{C176A62D-F9CE-4538-989C-BACDFB75E5FD}" type="slidenum">
              <a:rPr lang="pt-BR" altLang="pt-BR"/>
              <a:pPr/>
              <a:t>‹nº›</a:t>
            </a:fld>
            <a:endParaRPr lang="pt-BR" altLang="pt-BR"/>
          </a:p>
        </p:txBody>
      </p:sp>
    </p:spTree>
    <p:extLst>
      <p:ext uri="{BB962C8B-B14F-4D97-AF65-F5344CB8AC3E}">
        <p14:creationId xmlns:p14="http://schemas.microsoft.com/office/powerpoint/2010/main" val="3038526009"/>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‹nº›</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7"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33</a:t>
            </a:r>
            <a:endParaRPr lang="pt-BR" dirty="0"/>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8" y="9832"/>
            <a:ext cx="9144000" cy="5143500"/>
          </a:xfrm>
          <a:prstGeom prst="rect">
            <a:avLst/>
          </a:prstGeom>
        </p:spPr>
      </p:pic>
      <p:sp>
        <p:nvSpPr>
          <p:cNvPr id="6" name="Retângulo 5">
            <a:extLst>
              <a:ext uri="{FF2B5EF4-FFF2-40B4-BE49-F238E27FC236}">
                <a16:creationId xmlns:a16="http://schemas.microsoft.com/office/drawing/2014/main" id="{D42D911C-B30F-47B7-87C7-43A1D219CC76}"/>
              </a:ext>
            </a:extLst>
          </p:cNvPr>
          <p:cNvSpPr/>
          <p:nvPr/>
        </p:nvSpPr>
        <p:spPr>
          <a:xfrm>
            <a:off x="1771377" y="3740827"/>
            <a:ext cx="7365246" cy="656013"/>
          </a:xfrm>
          <a:prstGeom prst="rect">
            <a:avLst/>
          </a:prstGeom>
          <a:solidFill>
            <a:schemeClr val="bg1"/>
          </a:solidFill>
        </p:spPr>
        <p:txBody>
          <a:bodyPr wrap="square">
            <a:spAutoFit/>
          </a:bodyPr>
          <a:lstStyle/>
          <a:p>
            <a:pPr algn="ctr">
              <a:lnSpc>
                <a:spcPct val="120000"/>
              </a:lnSpc>
            </a:pPr>
            <a:r>
              <a:rPr lang="pt-BR" sz="1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VI JORNADA DE ATUALIZAÇÃO TÉCNICA DE FISCAIS DO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SISTEMA </a:t>
            </a:r>
            <a:r>
              <a:rPr lang="pt-BR" sz="1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CFN/CRN – O novo </a:t>
            </a:r>
            <a:r>
              <a:rPr lang="pt-BR" altLang="pt-BR" sz="1600" b="1" dirty="0" smtClean="0">
                <a:solidFill>
                  <a:schemeClr val="tx1"/>
                </a:solidFill>
              </a:rPr>
              <a:t>Código </a:t>
            </a:r>
            <a:r>
              <a:rPr lang="pt-BR" altLang="pt-BR" sz="1600" b="1" dirty="0">
                <a:solidFill>
                  <a:schemeClr val="tx1"/>
                </a:solidFill>
              </a:rPr>
              <a:t>de É</a:t>
            </a:r>
            <a:r>
              <a:rPr lang="pt-BR" altLang="pt-BR" sz="1600" b="1" dirty="0" smtClean="0">
                <a:solidFill>
                  <a:schemeClr val="tx1"/>
                </a:solidFill>
              </a:rPr>
              <a:t>tica e Conduta do nutricionista</a:t>
            </a:r>
            <a:endParaRPr lang="pt-BR" sz="1600" b="1" i="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7" name="Shape 92">
            <a:extLst>
              <a:ext uri="{FF2B5EF4-FFF2-40B4-BE49-F238E27FC236}">
                <a16:creationId xmlns:a16="http://schemas.microsoft.com/office/drawing/2014/main" id="{04C645A6-41C7-49D6-92AC-C50E811B513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986"/>
            <a:ext cx="1779635" cy="13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a:extLst>
              <a:ext uri="{FF2B5EF4-FFF2-40B4-BE49-F238E27FC236}">
                <a16:creationId xmlns:a16="http://schemas.microsoft.com/office/drawing/2014/main" id="{D42D911C-B30F-47B7-87C7-43A1D219CC76}"/>
              </a:ext>
            </a:extLst>
          </p:cNvPr>
          <p:cNvSpPr/>
          <p:nvPr/>
        </p:nvSpPr>
        <p:spPr>
          <a:xfrm>
            <a:off x="1778754" y="4400404"/>
            <a:ext cx="7360328" cy="655885"/>
          </a:xfrm>
          <a:prstGeom prst="rect">
            <a:avLst/>
          </a:prstGeom>
          <a:solidFill>
            <a:schemeClr val="bg1"/>
          </a:solidFill>
        </p:spPr>
        <p:txBody>
          <a:bodyPr wrap="square">
            <a:spAutoFit/>
          </a:bodyPr>
          <a:lstStyle/>
          <a:p>
            <a:pPr algn="ctr">
              <a:lnSpc>
                <a:spcPct val="120000"/>
              </a:lnSpc>
            </a:pPr>
            <a:r>
              <a:rPr lang="pt-BR" sz="1600" b="1" dirty="0" smtClean="0">
                <a:solidFill>
                  <a:srgbClr val="009710"/>
                </a:solidFill>
                <a:latin typeface="Segoe UI" panose="020B0502040204020203" pitchFamily="34" charset="0"/>
                <a:ea typeface="Segoe UI" panose="020B0502040204020203" pitchFamily="34" charset="0"/>
                <a:cs typeface="Segoe UI" panose="020B0502040204020203" pitchFamily="34" charset="0"/>
              </a:rPr>
              <a:t>Liliana Paula </a:t>
            </a:r>
            <a:r>
              <a:rPr lang="pt-BR" sz="1600" b="1" dirty="0" err="1" smtClean="0">
                <a:solidFill>
                  <a:srgbClr val="009710"/>
                </a:solidFill>
                <a:latin typeface="Segoe UI" panose="020B0502040204020203" pitchFamily="34" charset="0"/>
                <a:ea typeface="Segoe UI" panose="020B0502040204020203" pitchFamily="34" charset="0"/>
                <a:cs typeface="Segoe UI" panose="020B0502040204020203" pitchFamily="34" charset="0"/>
              </a:rPr>
              <a:t>Bricarello</a:t>
            </a:r>
            <a:r>
              <a:rPr lang="pt-BR" sz="1600" b="1" dirty="0" smtClean="0">
                <a:solidFill>
                  <a:srgbClr val="009710"/>
                </a:solidFill>
                <a:latin typeface="Segoe UI" panose="020B0502040204020203" pitchFamily="34" charset="0"/>
                <a:ea typeface="Segoe UI" panose="020B0502040204020203" pitchFamily="34" charset="0"/>
                <a:cs typeface="Segoe UI" panose="020B0502040204020203" pitchFamily="34" charset="0"/>
              </a:rPr>
              <a:t> CRN10 5881– Membro da Comissão de Ética do CFN - Colaboradora Federal CFN</a:t>
            </a:r>
            <a:endParaRPr lang="pt-BR" sz="1600" b="0" i="0" dirty="0">
              <a:solidFill>
                <a:srgbClr val="009710"/>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5" name="Imagem 4"/>
          <p:cNvPicPr>
            <a:picLocks noChangeAspect="1"/>
          </p:cNvPicPr>
          <p:nvPr/>
        </p:nvPicPr>
        <p:blipFill>
          <a:blip r:embed="rId4"/>
          <a:stretch>
            <a:fillRect/>
          </a:stretch>
        </p:blipFill>
        <p:spPr>
          <a:xfrm>
            <a:off x="8337755" y="19664"/>
            <a:ext cx="811178" cy="1216767"/>
          </a:xfrm>
          <a:prstGeom prst="rect">
            <a:avLst/>
          </a:prstGeom>
        </p:spPr>
      </p:pic>
    </p:spTree>
    <p:extLst>
      <p:ext uri="{BB962C8B-B14F-4D97-AF65-F5344CB8AC3E}">
        <p14:creationId xmlns:p14="http://schemas.microsoft.com/office/powerpoint/2010/main" val="49400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35715881"/>
              </p:ext>
            </p:extLst>
          </p:nvPr>
        </p:nvGraphicFramePr>
        <p:xfrm>
          <a:off x="970471" y="963560"/>
          <a:ext cx="6738018" cy="2718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a:stretch>
            <a:fillRect/>
          </a:stretch>
        </p:blipFill>
        <p:spPr>
          <a:xfrm>
            <a:off x="7669163" y="1555921"/>
            <a:ext cx="1056982" cy="1585473"/>
          </a:xfrm>
          <a:prstGeom prst="rect">
            <a:avLst/>
          </a:prstGeom>
        </p:spPr>
      </p:pic>
      <p:pic>
        <p:nvPicPr>
          <p:cNvPr id="6" name="Imagem 5"/>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7" name="Imagem 6">
            <a:extLst>
              <a:ext uri="{FF2B5EF4-FFF2-40B4-BE49-F238E27FC236}">
                <a16:creationId xmlns:a16="http://schemas.microsoft.com/office/drawing/2014/main" id="{E04E5FBE-E3BC-4514-ADE7-6D56130225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
        <p:nvSpPr>
          <p:cNvPr id="8" name="Título 3"/>
          <p:cNvSpPr>
            <a:spLocks noGrp="1"/>
          </p:cNvSpPr>
          <p:nvPr/>
        </p:nvSpPr>
        <p:spPr bwMode="auto">
          <a:xfrm>
            <a:off x="6926335" y="3403600"/>
            <a:ext cx="1951280" cy="63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BR" altLang="pt-BR" sz="1600" dirty="0" smtClean="0"/>
              <a:t>Resolução CFN nº 599, de 25/04/2018</a:t>
            </a:r>
          </a:p>
        </p:txBody>
      </p:sp>
    </p:spTree>
    <p:extLst>
      <p:ext uri="{BB962C8B-B14F-4D97-AF65-F5344CB8AC3E}">
        <p14:creationId xmlns:p14="http://schemas.microsoft.com/office/powerpoint/2010/main" val="266109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8194" y="434747"/>
            <a:ext cx="7266039" cy="4333898"/>
          </a:xfrm>
        </p:spPr>
        <p:txBody>
          <a:bodyPr/>
          <a:lstStyle/>
          <a:p>
            <a:r>
              <a:rPr lang="pt-BR" sz="2000" b="1" dirty="0" smtClean="0">
                <a:latin typeface="+mj-lt"/>
                <a:ea typeface="Segoe UI Emoji" panose="020B0502040204020203" pitchFamily="34" charset="0"/>
              </a:rPr>
              <a:t>Após publicação do CEC – </a:t>
            </a:r>
            <a:r>
              <a:rPr lang="pt-BR" sz="2000" b="1" dirty="0" smtClean="0">
                <a:latin typeface="+mj-lt"/>
                <a:ea typeface="Segoe UI Emoji" panose="020B0502040204020203" pitchFamily="34" charset="0"/>
              </a:rPr>
              <a:t>Cronologia</a:t>
            </a:r>
            <a:br>
              <a:rPr lang="pt-BR" sz="2000" b="1" dirty="0" smtClean="0">
                <a:latin typeface="+mj-lt"/>
                <a:ea typeface="Segoe UI Emoji" panose="020B0502040204020203" pitchFamily="34" charset="0"/>
              </a:rPr>
            </a:br>
            <a:r>
              <a:rPr lang="pt-BR" sz="2000" b="1" dirty="0">
                <a:latin typeface="+mj-lt"/>
                <a:ea typeface="Segoe UI Emoji" panose="020B0502040204020203" pitchFamily="34" charset="0"/>
              </a:rPr>
              <a:t/>
            </a:r>
            <a:br>
              <a:rPr lang="pt-BR" sz="2000" b="1" dirty="0">
                <a:latin typeface="+mj-lt"/>
                <a:ea typeface="Segoe UI Emoji" panose="020B0502040204020203" pitchFamily="34" charset="0"/>
              </a:rPr>
            </a:br>
            <a:r>
              <a:rPr lang="pt-BR" sz="2000" b="1" dirty="0" smtClean="0">
                <a:latin typeface="+mj-lt"/>
                <a:ea typeface="Segoe UI Emoji" panose="020B0502040204020203" pitchFamily="34" charset="0"/>
              </a:rPr>
              <a:t/>
            </a:r>
            <a:br>
              <a:rPr lang="pt-BR" sz="2000" b="1" dirty="0" smtClean="0">
                <a:latin typeface="+mj-lt"/>
                <a:ea typeface="Segoe UI Emoji" panose="020B0502040204020203" pitchFamily="34" charset="0"/>
              </a:rPr>
            </a:br>
            <a:r>
              <a:rPr lang="pt-BR" sz="1600" dirty="0" smtClean="0">
                <a:latin typeface="+mj-lt"/>
                <a:ea typeface="Segoe UI Emoji" panose="020B0502040204020203" pitchFamily="34" charset="0"/>
              </a:rPr>
              <a:t/>
            </a:r>
            <a:br>
              <a:rPr lang="pt-BR" sz="1600" dirty="0" smtClean="0">
                <a:latin typeface="+mj-lt"/>
                <a:ea typeface="Segoe UI Emoji" panose="020B0502040204020203" pitchFamily="34" charset="0"/>
              </a:rPr>
            </a:br>
            <a:r>
              <a:rPr lang="pt-BR" sz="1600" dirty="0" smtClean="0">
                <a:latin typeface="+mj-lt"/>
                <a:ea typeface="Segoe UI Emoji" panose="020B0502040204020203" pitchFamily="34" charset="0"/>
              </a:rPr>
              <a:t/>
            </a:r>
            <a:br>
              <a:rPr lang="pt-BR" sz="1600" dirty="0" smtClean="0">
                <a:latin typeface="+mj-lt"/>
                <a:ea typeface="Segoe UI Emoji" panose="020B0502040204020203" pitchFamily="34" charset="0"/>
              </a:rPr>
            </a:br>
            <a:r>
              <a:rPr lang="pt-BR" sz="1600" dirty="0" smtClean="0">
                <a:latin typeface="+mj-lt"/>
                <a:ea typeface="Segoe UI Emoji" panose="020B0502040204020203" pitchFamily="34" charset="0"/>
              </a:rPr>
              <a:t>- </a:t>
            </a:r>
            <a:r>
              <a:rPr lang="pt-BR" sz="1600" dirty="0">
                <a:latin typeface="+mj-lt"/>
                <a:ea typeface="Segoe UI Emoji" panose="020B0502040204020203" pitchFamily="34" charset="0"/>
              </a:rPr>
              <a:t>23/06/2018 </a:t>
            </a:r>
            <a:r>
              <a:rPr lang="pt-BR" sz="1600" dirty="0" smtClean="0">
                <a:latin typeface="+mj-lt"/>
                <a:ea typeface="Segoe UI Emoji" panose="020B0502040204020203" pitchFamily="34" charset="0"/>
              </a:rPr>
              <a:t>- II Encontro Regional das Comissões de Ética dos CRN </a:t>
            </a:r>
            <a:r>
              <a:rPr lang="pt-BR" sz="1600" dirty="0">
                <a:latin typeface="+mj-lt"/>
                <a:ea typeface="Segoe UI Emoji" panose="020B0502040204020203" pitchFamily="34" charset="0"/>
              </a:rPr>
              <a:t>E </a:t>
            </a:r>
            <a:r>
              <a:rPr lang="pt-BR" sz="1600" dirty="0" smtClean="0">
                <a:latin typeface="+mj-lt"/>
                <a:ea typeface="Segoe UI Emoji" panose="020B0502040204020203" pitchFamily="34" charset="0"/>
              </a:rPr>
              <a:t>CFN – Brasília CRN1</a:t>
            </a:r>
            <a:br>
              <a:rPr lang="pt-BR" sz="1600" dirty="0" smtClean="0">
                <a:latin typeface="+mj-lt"/>
                <a:ea typeface="Segoe UI Emoji" panose="020B0502040204020203" pitchFamily="34" charset="0"/>
              </a:rPr>
            </a:br>
            <a:r>
              <a:rPr lang="pt-BR" sz="1600" dirty="0">
                <a:latin typeface="+mj-lt"/>
                <a:ea typeface="Segoe UI Emoji" panose="020B0502040204020203" pitchFamily="34" charset="0"/>
              </a:rPr>
              <a:t/>
            </a:r>
            <a:br>
              <a:rPr lang="pt-BR" sz="1600" dirty="0">
                <a:latin typeface="+mj-lt"/>
                <a:ea typeface="Segoe UI Emoji" panose="020B0502040204020203" pitchFamily="34" charset="0"/>
              </a:rPr>
            </a:br>
            <a:r>
              <a:rPr lang="pt-BR" sz="1600" dirty="0" smtClean="0">
                <a:latin typeface="+mj-lt"/>
                <a:ea typeface="Segoe UI Emoji" panose="020B0502040204020203" pitchFamily="34" charset="0"/>
              </a:rPr>
              <a:t>-17 e 18/10/2018 -  Seminário Nacional das Comissões de Ética do Sistema do CFN/CRN – Brasília CFN</a:t>
            </a:r>
            <a:r>
              <a:rPr lang="pt-BR" sz="1600" dirty="0">
                <a:latin typeface="+mj-lt"/>
                <a:ea typeface="Segoe UI Emoji" panose="020B0502040204020203" pitchFamily="34" charset="0"/>
              </a:rPr>
              <a:t/>
            </a:r>
            <a:br>
              <a:rPr lang="pt-BR" sz="1600" dirty="0">
                <a:latin typeface="+mj-lt"/>
                <a:ea typeface="Segoe UI Emoji" panose="020B0502040204020203" pitchFamily="34" charset="0"/>
              </a:rPr>
            </a:br>
            <a:r>
              <a:rPr lang="pt-BR" sz="1600" dirty="0" smtClean="0">
                <a:latin typeface="+mj-lt"/>
                <a:ea typeface="Segoe UI Emoji" panose="020B0502040204020203" pitchFamily="34" charset="0"/>
              </a:rPr>
              <a:t/>
            </a:r>
            <a:br>
              <a:rPr lang="pt-BR" sz="1600" dirty="0" smtClean="0">
                <a:latin typeface="+mj-lt"/>
                <a:ea typeface="Segoe UI Emoji" panose="020B0502040204020203" pitchFamily="34" charset="0"/>
              </a:rPr>
            </a:br>
            <a:r>
              <a:rPr lang="pt-BR" sz="1600" dirty="0" smtClean="0">
                <a:latin typeface="+mj-lt"/>
                <a:ea typeface="Segoe UI Emoji" panose="020B0502040204020203" pitchFamily="34" charset="0"/>
              </a:rPr>
              <a:t/>
            </a:r>
            <a:br>
              <a:rPr lang="pt-BR" sz="1600" dirty="0" smtClean="0">
                <a:latin typeface="+mj-lt"/>
                <a:ea typeface="Segoe UI Emoji" panose="020B0502040204020203" pitchFamily="34" charset="0"/>
              </a:rPr>
            </a:br>
            <a:r>
              <a:rPr lang="pt-BR" sz="1600" dirty="0">
                <a:latin typeface="+mj-lt"/>
                <a:ea typeface="Segoe UI Emoji" panose="020B0502040204020203" pitchFamily="34" charset="0"/>
              </a:rPr>
              <a:t/>
            </a:r>
            <a:br>
              <a:rPr lang="pt-BR" sz="1600" dirty="0">
                <a:latin typeface="+mj-lt"/>
                <a:ea typeface="Segoe UI Emoji" panose="020B0502040204020203" pitchFamily="34" charset="0"/>
              </a:rPr>
            </a:br>
            <a:r>
              <a:rPr lang="pt-BR" sz="1600" dirty="0" smtClean="0">
                <a:latin typeface="+mj-lt"/>
                <a:ea typeface="Segoe UI Emoji" panose="020B0502040204020203" pitchFamily="34" charset="0"/>
              </a:rPr>
              <a:t/>
            </a:r>
            <a:br>
              <a:rPr lang="pt-BR" sz="1600" dirty="0" smtClean="0">
                <a:latin typeface="+mj-lt"/>
                <a:ea typeface="Segoe UI Emoji" panose="020B0502040204020203" pitchFamily="34" charset="0"/>
              </a:rPr>
            </a:br>
            <a:endParaRPr lang="pt-BR" sz="1600" dirty="0">
              <a:latin typeface="+mj-lt"/>
              <a:ea typeface="Segoe UI Emoji" panose="020B0502040204020203" pitchFamily="34" charset="0"/>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5" name="Imagem 4">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58539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11700" y="326899"/>
            <a:ext cx="8520599" cy="792600"/>
          </a:xfrm>
        </p:spPr>
        <p:txBody>
          <a:bodyPr/>
          <a:lstStyle/>
          <a:p>
            <a:r>
              <a:rPr lang="pt-BR" sz="1600" b="1" dirty="0">
                <a:solidFill>
                  <a:schemeClr val="tx1"/>
                </a:solidFill>
                <a:latin typeface="+mj-lt"/>
                <a:ea typeface="Segoe UI Emoji" panose="020B0502040204020203" pitchFamily="34" charset="0"/>
              </a:rPr>
              <a:t>II ENCONTRO REGIONAL DAS COMISSÕES DE ÉTICA DOS CRN E CFN </a:t>
            </a:r>
            <a:endParaRPr lang="pt-BR" sz="1600" dirty="0">
              <a:solidFill>
                <a:schemeClr val="tx1"/>
              </a:solidFill>
              <a:latin typeface="+mj-lt"/>
              <a:ea typeface="Segoe UI Emoji" panose="020B0502040204020203" pitchFamily="34" charset="0"/>
            </a:endParaRPr>
          </a:p>
          <a:p>
            <a:r>
              <a:rPr lang="pt-BR" sz="1600" b="1" dirty="0" smtClean="0">
                <a:solidFill>
                  <a:schemeClr val="tx1"/>
                </a:solidFill>
                <a:latin typeface="+mj-lt"/>
                <a:ea typeface="Segoe UI Emoji" panose="020B0502040204020203" pitchFamily="34" charset="0"/>
              </a:rPr>
              <a:t>23/06/2018</a:t>
            </a:r>
            <a:r>
              <a:rPr lang="pt-BR" sz="1600" dirty="0">
                <a:solidFill>
                  <a:schemeClr val="tx1"/>
                </a:solidFill>
                <a:latin typeface="+mj-lt"/>
                <a:ea typeface="Segoe UI Emoji" panose="020B0502040204020203" pitchFamily="34" charset="0"/>
              </a:rPr>
              <a:t> </a:t>
            </a:r>
            <a:r>
              <a:rPr lang="pt-BR" sz="1600" dirty="0" smtClean="0">
                <a:solidFill>
                  <a:schemeClr val="tx1"/>
                </a:solidFill>
                <a:latin typeface="+mj-lt"/>
                <a:ea typeface="Segoe UI Emoji" panose="020B0502040204020203" pitchFamily="34" charset="0"/>
              </a:rPr>
              <a:t>- </a:t>
            </a:r>
            <a:r>
              <a:rPr lang="pt-BR" sz="1600" b="1" dirty="0" smtClean="0">
                <a:solidFill>
                  <a:schemeClr val="tx1"/>
                </a:solidFill>
                <a:latin typeface="+mj-lt"/>
                <a:ea typeface="Segoe UI Emoji" panose="020B0502040204020203" pitchFamily="34" charset="0"/>
              </a:rPr>
              <a:t>Encaminhamentos</a:t>
            </a:r>
            <a:r>
              <a:rPr lang="pt-BR" sz="1600" dirty="0">
                <a:solidFill>
                  <a:schemeClr val="tx1"/>
                </a:solidFill>
                <a:latin typeface="+mj-lt"/>
                <a:ea typeface="Segoe UI Emoji" panose="020B0502040204020203" pitchFamily="34" charset="0"/>
              </a:rPr>
              <a:t>: </a:t>
            </a:r>
            <a:endParaRPr lang="pt-BR" sz="1600" dirty="0" smtClean="0">
              <a:solidFill>
                <a:schemeClr val="tx1"/>
              </a:solidFill>
              <a:latin typeface="+mj-lt"/>
              <a:ea typeface="Segoe UI Emoji" panose="020B0502040204020203" pitchFamily="34" charset="0"/>
            </a:endParaRPr>
          </a:p>
          <a:p>
            <a:endParaRPr lang="pt-BR" sz="1600" dirty="0">
              <a:solidFill>
                <a:schemeClr val="tx1"/>
              </a:solidFill>
              <a:latin typeface="+mj-lt"/>
              <a:ea typeface="Segoe UI Emoji" panose="020B0502040204020203" pitchFamily="34" charset="0"/>
            </a:endParaRPr>
          </a:p>
          <a:p>
            <a:pPr algn="just"/>
            <a:r>
              <a:rPr lang="pt-BR" sz="1600" u="sng" dirty="0">
                <a:solidFill>
                  <a:schemeClr val="tx1"/>
                </a:solidFill>
                <a:latin typeface="+mj-lt"/>
                <a:ea typeface="Segoe UI Emoji" panose="020B0502040204020203" pitchFamily="34" charset="0"/>
              </a:rPr>
              <a:t>Solicitar ao CFN</a:t>
            </a:r>
            <a:r>
              <a:rPr lang="pt-BR" sz="1600" dirty="0">
                <a:solidFill>
                  <a:schemeClr val="tx1"/>
                </a:solidFill>
                <a:latin typeface="+mj-lt"/>
                <a:ea typeface="Segoe UI Emoji" panose="020B0502040204020203" pitchFamily="34" charset="0"/>
              </a:rPr>
              <a:t> que se </a:t>
            </a:r>
            <a:r>
              <a:rPr lang="pt-BR" sz="1600" dirty="0" smtClean="0">
                <a:solidFill>
                  <a:schemeClr val="tx1"/>
                </a:solidFill>
                <a:latin typeface="+mj-lt"/>
                <a:ea typeface="Segoe UI Emoji" panose="020B0502040204020203" pitchFamily="34" charset="0"/>
              </a:rPr>
              <a:t>posicione </a:t>
            </a:r>
            <a:r>
              <a:rPr lang="pt-BR" sz="1600" dirty="0">
                <a:solidFill>
                  <a:schemeClr val="tx1"/>
                </a:solidFill>
                <a:latin typeface="+mj-lt"/>
                <a:ea typeface="Segoe UI Emoji" panose="020B0502040204020203" pitchFamily="34" charset="0"/>
              </a:rPr>
              <a:t>sobre como o nutricionista deve se apresentar no caso de possuir outra(s) profissão e/ou ocupações </a:t>
            </a:r>
            <a:r>
              <a:rPr lang="pt-BR" sz="1600" dirty="0" smtClean="0">
                <a:solidFill>
                  <a:schemeClr val="tx1"/>
                </a:solidFill>
                <a:latin typeface="+mj-lt"/>
                <a:ea typeface="Segoe UI Emoji" panose="020B0502040204020203" pitchFamily="34" charset="0"/>
              </a:rPr>
              <a:t>e </a:t>
            </a:r>
            <a:r>
              <a:rPr lang="pt-BR" sz="1600" dirty="0">
                <a:solidFill>
                  <a:schemeClr val="tx1"/>
                </a:solidFill>
                <a:latin typeface="+mj-lt"/>
                <a:ea typeface="Segoe UI Emoji" panose="020B0502040204020203" pitchFamily="34" charset="0"/>
              </a:rPr>
              <a:t>que priorize a revisão da Res. 321/2003, que trata do Código de Processamento </a:t>
            </a:r>
            <a:r>
              <a:rPr lang="pt-BR" sz="1600" dirty="0" smtClean="0">
                <a:solidFill>
                  <a:schemeClr val="tx1"/>
                </a:solidFill>
                <a:latin typeface="+mj-lt"/>
                <a:ea typeface="Segoe UI Emoji" panose="020B0502040204020203" pitchFamily="34" charset="0"/>
              </a:rPr>
              <a:t>Disciplinar.</a:t>
            </a:r>
          </a:p>
          <a:p>
            <a:pPr algn="just"/>
            <a:endParaRPr lang="pt-BR" sz="1600" dirty="0" smtClean="0">
              <a:solidFill>
                <a:schemeClr val="tx1"/>
              </a:solidFill>
              <a:latin typeface="+mj-lt"/>
              <a:ea typeface="Segoe UI Emoji" panose="020B0502040204020203" pitchFamily="34" charset="0"/>
            </a:endParaRPr>
          </a:p>
          <a:p>
            <a:pPr algn="just"/>
            <a:r>
              <a:rPr lang="pt-BR" sz="1600" u="sng" dirty="0" smtClean="0">
                <a:solidFill>
                  <a:schemeClr val="tx1"/>
                </a:solidFill>
                <a:latin typeface="+mj-lt"/>
                <a:ea typeface="Segoe UI Emoji" panose="020B0502040204020203" pitchFamily="34" charset="0"/>
              </a:rPr>
              <a:t>Sistema </a:t>
            </a:r>
            <a:r>
              <a:rPr lang="pt-BR" sz="1600" u="sng" dirty="0">
                <a:solidFill>
                  <a:schemeClr val="tx1"/>
                </a:solidFill>
                <a:latin typeface="+mj-lt"/>
                <a:ea typeface="Segoe UI Emoji" panose="020B0502040204020203" pitchFamily="34" charset="0"/>
              </a:rPr>
              <a:t>CFN/ CRN</a:t>
            </a:r>
            <a:r>
              <a:rPr lang="pt-BR" sz="1600" dirty="0">
                <a:solidFill>
                  <a:schemeClr val="tx1"/>
                </a:solidFill>
                <a:latin typeface="+mj-lt"/>
                <a:ea typeface="Segoe UI Emoji" panose="020B0502040204020203" pitchFamily="34" charset="0"/>
              </a:rPr>
              <a:t> deverá se organizar para elaboração de um manual comentado do novo código de ética e conduta, visando a aplicação do disposto na prática profissional do nutricionista, inclusive com a criação de um glossário expandido com termos e conceitos que geraram dúvidas nesta discussão e elaborar material específico sobre atuação profissional na </a:t>
            </a:r>
            <a:r>
              <a:rPr lang="pt-BR" sz="1600" i="1" dirty="0">
                <a:solidFill>
                  <a:schemeClr val="tx1"/>
                </a:solidFill>
                <a:latin typeface="+mj-lt"/>
                <a:ea typeface="Segoe UI Emoji" panose="020B0502040204020203" pitchFamily="34" charset="0"/>
              </a:rPr>
              <a:t>internet </a:t>
            </a:r>
            <a:r>
              <a:rPr lang="pt-BR" sz="1600" dirty="0">
                <a:solidFill>
                  <a:schemeClr val="tx1"/>
                </a:solidFill>
                <a:latin typeface="+mj-lt"/>
                <a:ea typeface="Segoe UI Emoji" panose="020B0502040204020203" pitchFamily="34" charset="0"/>
              </a:rPr>
              <a:t>e redes sociais. </a:t>
            </a:r>
            <a:endParaRPr lang="pt-BR" sz="1600" dirty="0" smtClean="0">
              <a:solidFill>
                <a:schemeClr val="tx1"/>
              </a:solidFill>
              <a:latin typeface="+mj-lt"/>
              <a:ea typeface="Segoe UI Emoji" panose="020B0502040204020203" pitchFamily="34" charset="0"/>
            </a:endParaRPr>
          </a:p>
          <a:p>
            <a:pPr algn="just"/>
            <a:endParaRPr lang="pt-BR" sz="1600" dirty="0" smtClean="0">
              <a:solidFill>
                <a:schemeClr val="tx1"/>
              </a:solidFill>
              <a:latin typeface="+mj-lt"/>
              <a:ea typeface="Segoe UI Emoji" panose="020B0502040204020203" pitchFamily="34" charset="0"/>
            </a:endParaRPr>
          </a:p>
          <a:p>
            <a:pPr algn="just"/>
            <a:r>
              <a:rPr lang="pt-BR" sz="1600" u="sng" dirty="0" smtClean="0">
                <a:solidFill>
                  <a:schemeClr val="tx1"/>
                </a:solidFill>
                <a:latin typeface="+mj-lt"/>
                <a:ea typeface="Segoe UI Emoji" panose="020B0502040204020203" pitchFamily="34" charset="0"/>
              </a:rPr>
              <a:t>Comissões </a:t>
            </a:r>
            <a:r>
              <a:rPr lang="pt-BR" sz="1600" u="sng" dirty="0">
                <a:solidFill>
                  <a:schemeClr val="tx1"/>
                </a:solidFill>
                <a:latin typeface="+mj-lt"/>
                <a:ea typeface="Segoe UI Emoji" panose="020B0502040204020203" pitchFamily="34" charset="0"/>
              </a:rPr>
              <a:t>de Ética</a:t>
            </a:r>
            <a:r>
              <a:rPr lang="pt-BR" sz="1600" dirty="0">
                <a:solidFill>
                  <a:schemeClr val="tx1"/>
                </a:solidFill>
                <a:latin typeface="+mj-lt"/>
                <a:ea typeface="Segoe UI Emoji" panose="020B0502040204020203" pitchFamily="34" charset="0"/>
              </a:rPr>
              <a:t>: Retomar a organização do Banco de </a:t>
            </a:r>
            <a:r>
              <a:rPr lang="pt-BR" sz="1600" dirty="0" smtClean="0">
                <a:solidFill>
                  <a:schemeClr val="tx1"/>
                </a:solidFill>
                <a:latin typeface="+mj-lt"/>
                <a:ea typeface="Segoe UI Emoji" panose="020B0502040204020203" pitchFamily="34" charset="0"/>
              </a:rPr>
              <a:t>Jurisprudência</a:t>
            </a:r>
            <a:r>
              <a:rPr lang="pt-BR" sz="1600" dirty="0">
                <a:solidFill>
                  <a:schemeClr val="tx1"/>
                </a:solidFill>
                <a:latin typeface="+mj-lt"/>
                <a:ea typeface="Segoe UI Emoji" panose="020B0502040204020203" pitchFamily="34" charset="0"/>
              </a:rPr>
              <a:t>, que será tema de discussão do próximo Encontro presencial das Comissões de </a:t>
            </a:r>
            <a:r>
              <a:rPr lang="pt-BR" sz="1600" dirty="0" smtClean="0">
                <a:solidFill>
                  <a:schemeClr val="tx1"/>
                </a:solidFill>
                <a:latin typeface="+mj-lt"/>
                <a:ea typeface="Segoe UI Emoji" panose="020B0502040204020203" pitchFamily="34" charset="0"/>
              </a:rPr>
              <a:t>Ética;</a:t>
            </a:r>
          </a:p>
          <a:p>
            <a:pPr algn="just"/>
            <a:r>
              <a:rPr lang="pt-BR" sz="1600" dirty="0">
                <a:solidFill>
                  <a:schemeClr val="tx1"/>
                </a:solidFill>
                <a:latin typeface="+mj-lt"/>
                <a:ea typeface="Segoe UI Emoji" panose="020B0502040204020203" pitchFamily="34" charset="0"/>
              </a:rPr>
              <a:t>P</a:t>
            </a:r>
            <a:r>
              <a:rPr lang="pt-BR" sz="1600" dirty="0" smtClean="0">
                <a:solidFill>
                  <a:schemeClr val="tx1"/>
                </a:solidFill>
                <a:latin typeface="+mj-lt"/>
                <a:ea typeface="Segoe UI Emoji" panose="020B0502040204020203" pitchFamily="34" charset="0"/>
              </a:rPr>
              <a:t>lanejamentos </a:t>
            </a:r>
            <a:r>
              <a:rPr lang="pt-BR" sz="1600" dirty="0">
                <a:solidFill>
                  <a:schemeClr val="tx1"/>
                </a:solidFill>
                <a:latin typeface="+mj-lt"/>
                <a:ea typeface="Segoe UI Emoji" panose="020B0502040204020203" pitchFamily="34" charset="0"/>
              </a:rPr>
              <a:t>de reuniões das Comissões de Ética, uma vez por ano de forma presencial e de dois em dois meses por vídeo conferência. </a:t>
            </a:r>
          </a:p>
        </p:txBody>
      </p:sp>
    </p:spTree>
    <p:extLst>
      <p:ext uri="{BB962C8B-B14F-4D97-AF65-F5344CB8AC3E}">
        <p14:creationId xmlns:p14="http://schemas.microsoft.com/office/powerpoint/2010/main" val="194858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2317981" y="276954"/>
            <a:ext cx="4499034" cy="4570347"/>
          </a:xfrm>
          <a:prstGeom prst="rect">
            <a:avLst/>
          </a:prstGeom>
        </p:spPr>
      </p:pic>
      <p:pic>
        <p:nvPicPr>
          <p:cNvPr id="8" name="Imagem 7"/>
          <p:cNvPicPr>
            <a:picLocks noChangeAspect="1"/>
          </p:cNvPicPr>
          <p:nvPr/>
        </p:nvPicPr>
        <p:blipFill>
          <a:blip r:embed="rId3"/>
          <a:stretch>
            <a:fillRect/>
          </a:stretch>
        </p:blipFill>
        <p:spPr>
          <a:xfrm>
            <a:off x="265472" y="265471"/>
            <a:ext cx="811178" cy="1216767"/>
          </a:xfrm>
          <a:prstGeom prst="rect">
            <a:avLst/>
          </a:prstGeom>
        </p:spPr>
      </p:pic>
      <p:pic>
        <p:nvPicPr>
          <p:cNvPr id="4" name="Imagem 3">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951" y="267602"/>
            <a:ext cx="1941891" cy="398916"/>
          </a:xfrm>
          <a:prstGeom prst="rect">
            <a:avLst/>
          </a:prstGeom>
        </p:spPr>
      </p:pic>
    </p:spTree>
    <p:extLst>
      <p:ext uri="{BB962C8B-B14F-4D97-AF65-F5344CB8AC3E}">
        <p14:creationId xmlns:p14="http://schemas.microsoft.com/office/powerpoint/2010/main" val="401417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331880" y="660051"/>
            <a:ext cx="4639191" cy="1612045"/>
          </a:xfrm>
          <a:prstGeom prst="rect">
            <a:avLst/>
          </a:prstGeom>
        </p:spPr>
      </p:pic>
      <p:pic>
        <p:nvPicPr>
          <p:cNvPr id="6" name="Imagem 5"/>
          <p:cNvPicPr>
            <a:picLocks noChangeAspect="1"/>
          </p:cNvPicPr>
          <p:nvPr/>
        </p:nvPicPr>
        <p:blipFill>
          <a:blip r:embed="rId3"/>
          <a:stretch>
            <a:fillRect/>
          </a:stretch>
        </p:blipFill>
        <p:spPr>
          <a:xfrm>
            <a:off x="2330245" y="2278728"/>
            <a:ext cx="4632399" cy="1455290"/>
          </a:xfrm>
          <a:prstGeom prst="rect">
            <a:avLst/>
          </a:prstGeom>
        </p:spPr>
      </p:pic>
      <p:pic>
        <p:nvPicPr>
          <p:cNvPr id="9" name="Imagem 8"/>
          <p:cNvPicPr>
            <a:picLocks noChangeAspect="1"/>
          </p:cNvPicPr>
          <p:nvPr/>
        </p:nvPicPr>
        <p:blipFill>
          <a:blip r:embed="rId4"/>
          <a:stretch>
            <a:fillRect/>
          </a:stretch>
        </p:blipFill>
        <p:spPr>
          <a:xfrm>
            <a:off x="265472" y="265471"/>
            <a:ext cx="811178" cy="1216767"/>
          </a:xfrm>
          <a:prstGeom prst="rect">
            <a:avLst/>
          </a:prstGeom>
        </p:spPr>
      </p:pic>
      <p:pic>
        <p:nvPicPr>
          <p:cNvPr id="7" name="Imagem 6">
            <a:extLst>
              <a:ext uri="{FF2B5EF4-FFF2-40B4-BE49-F238E27FC236}">
                <a16:creationId xmlns:a16="http://schemas.microsoft.com/office/drawing/2014/main" id="{E04E5FBE-E3BC-4514-ADE7-6D5613022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951" y="267602"/>
            <a:ext cx="1941891" cy="398916"/>
          </a:xfrm>
          <a:prstGeom prst="rect">
            <a:avLst/>
          </a:prstGeom>
        </p:spPr>
      </p:pic>
    </p:spTree>
    <p:extLst>
      <p:ext uri="{BB962C8B-B14F-4D97-AF65-F5344CB8AC3E}">
        <p14:creationId xmlns:p14="http://schemas.microsoft.com/office/powerpoint/2010/main" val="203641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7" name="Picture 4" descr="Mapa-do-Brasil">
            <a:extLst>
              <a:ext uri="{FF2B5EF4-FFF2-40B4-BE49-F238E27FC236}">
                <a16:creationId xmlns:a16="http://schemas.microsoft.com/office/drawing/2014/main" id="{6BBDEF70-F133-47DD-B148-DBDBA4740C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674" y="2989006"/>
            <a:ext cx="2255166" cy="18522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sp>
        <p:nvSpPr>
          <p:cNvPr id="8" name="Retângulo 7"/>
          <p:cNvSpPr/>
          <p:nvPr/>
        </p:nvSpPr>
        <p:spPr>
          <a:xfrm>
            <a:off x="2286969" y="1320816"/>
            <a:ext cx="4506097" cy="1569660"/>
          </a:xfrm>
          <a:prstGeom prst="rect">
            <a:avLst/>
          </a:prstGeom>
        </p:spPr>
        <p:txBody>
          <a:bodyPr wrap="square">
            <a:spAutoFit/>
          </a:bodyPr>
          <a:lstStyle/>
          <a:p>
            <a:pPr algn="ctr">
              <a:lnSpc>
                <a:spcPct val="120000"/>
              </a:lnSpc>
            </a:pPr>
            <a:endParaRPr lang="pt-BR" sz="2000" dirty="0">
              <a:solidFill>
                <a:schemeClr val="tx1"/>
              </a:solidFill>
              <a:latin typeface="+mj-lt"/>
              <a:cs typeface="Segoe UI" panose="020B0502040204020203" pitchFamily="34" charset="0"/>
            </a:endParaRPr>
          </a:p>
          <a:p>
            <a:pPr algn="ctr">
              <a:lnSpc>
                <a:spcPct val="120000"/>
              </a:lnSpc>
            </a:pPr>
            <a:r>
              <a:rPr lang="pt-BR" sz="2000" dirty="0">
                <a:solidFill>
                  <a:schemeClr val="tx1"/>
                </a:solidFill>
                <a:latin typeface="+mj-lt"/>
                <a:cs typeface="Segoe UI" panose="020B0502040204020203" pitchFamily="34" charset="0"/>
              </a:rPr>
              <a:t>Discutir o Código de Ética e Conduta do Nutricionista visando uniformizar a interpretação pelos regionais.</a:t>
            </a:r>
          </a:p>
        </p:txBody>
      </p:sp>
      <p:sp>
        <p:nvSpPr>
          <p:cNvPr id="6" name="Título 1">
            <a:extLst>
              <a:ext uri="{FF2B5EF4-FFF2-40B4-BE49-F238E27FC236}">
                <a16:creationId xmlns:a16="http://schemas.microsoft.com/office/drawing/2014/main" id="{C6A1D11A-0781-4D02-A854-3751E208A5C5}"/>
              </a:ext>
            </a:extLst>
          </p:cNvPr>
          <p:cNvSpPr txBox="1">
            <a:spLocks/>
          </p:cNvSpPr>
          <p:nvPr/>
        </p:nvSpPr>
        <p:spPr>
          <a:xfrm>
            <a:off x="1025140" y="25671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Objetivo do Seminário Nacional</a:t>
            </a:r>
            <a:endParaRPr lang="pt-BR" sz="2100" b="1" dirty="0">
              <a:solidFill>
                <a:schemeClr val="tx1"/>
              </a:solidFill>
              <a:latin typeface="+mj-lt"/>
              <a:ea typeface="Segoe UI" panose="020B0502040204020203" pitchFamily="34" charset="0"/>
              <a:cs typeface="Segoe UI" panose="020B0502040204020203" pitchFamily="34" charset="0"/>
            </a:endParaRPr>
          </a:p>
        </p:txBody>
      </p:sp>
      <p:pic>
        <p:nvPicPr>
          <p:cNvPr id="10" name="Imagem 9"/>
          <p:cNvPicPr>
            <a:picLocks noChangeAspect="1"/>
          </p:cNvPicPr>
          <p:nvPr/>
        </p:nvPicPr>
        <p:blipFill>
          <a:blip r:embed="rId5"/>
          <a:stretch>
            <a:fillRect/>
          </a:stretch>
        </p:blipFill>
        <p:spPr>
          <a:xfrm>
            <a:off x="282781" y="256712"/>
            <a:ext cx="713762" cy="1070643"/>
          </a:xfrm>
          <a:prstGeom prst="rect">
            <a:avLst/>
          </a:prstGeom>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951" y="267602"/>
            <a:ext cx="1941891" cy="398916"/>
          </a:xfrm>
          <a:prstGeom prst="rect">
            <a:avLst/>
          </a:prstGeom>
        </p:spPr>
      </p:pic>
    </p:spTree>
    <p:extLst>
      <p:ext uri="{BB962C8B-B14F-4D97-AF65-F5344CB8AC3E}">
        <p14:creationId xmlns:p14="http://schemas.microsoft.com/office/powerpoint/2010/main" val="189207840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graphicFrame>
        <p:nvGraphicFramePr>
          <p:cNvPr id="3" name="Diagrama 2"/>
          <p:cNvGraphicFramePr/>
          <p:nvPr>
            <p:extLst>
              <p:ext uri="{D42A27DB-BD31-4B8C-83A1-F6EECF244321}">
                <p14:modId xmlns:p14="http://schemas.microsoft.com/office/powerpoint/2010/main" val="1870994463"/>
              </p:ext>
            </p:extLst>
          </p:nvPr>
        </p:nvGraphicFramePr>
        <p:xfrm>
          <a:off x="1251278" y="1395202"/>
          <a:ext cx="7784567" cy="3255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C6A1D11A-0781-4D02-A854-3751E208A5C5}"/>
              </a:ext>
            </a:extLst>
          </p:cNvPr>
          <p:cNvSpPr txBox="1">
            <a:spLocks/>
          </p:cNvSpPr>
          <p:nvPr/>
        </p:nvSpPr>
        <p:spPr>
          <a:xfrm>
            <a:off x="1192287" y="280243"/>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Metodologia do evento</a:t>
            </a:r>
            <a:endParaRPr lang="pt-BR" sz="2100" b="1" dirty="0">
              <a:solidFill>
                <a:schemeClr val="tx1"/>
              </a:solidFill>
              <a:latin typeface="+mj-lt"/>
              <a:ea typeface="Segoe UI" panose="020B0502040204020203" pitchFamily="34" charset="0"/>
              <a:cs typeface="Segoe UI" panose="020B0502040204020203" pitchFamily="34" charset="0"/>
            </a:endParaRPr>
          </a:p>
        </p:txBody>
      </p:sp>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6118" y="277434"/>
            <a:ext cx="1941891" cy="398916"/>
          </a:xfrm>
          <a:prstGeom prst="rect">
            <a:avLst/>
          </a:prstGeom>
        </p:spPr>
      </p:pic>
      <p:pic>
        <p:nvPicPr>
          <p:cNvPr id="10" name="Imagem 9"/>
          <p:cNvPicPr>
            <a:picLocks noChangeAspect="1"/>
          </p:cNvPicPr>
          <p:nvPr/>
        </p:nvPicPr>
        <p:blipFill>
          <a:blip r:embed="rId10"/>
          <a:stretch>
            <a:fillRect/>
          </a:stretch>
        </p:blipFill>
        <p:spPr>
          <a:xfrm>
            <a:off x="282781" y="256712"/>
            <a:ext cx="713762" cy="1070643"/>
          </a:xfrm>
          <a:prstGeom prst="rect">
            <a:avLst/>
          </a:prstGeom>
        </p:spPr>
      </p:pic>
    </p:spTree>
    <p:extLst>
      <p:ext uri="{BB962C8B-B14F-4D97-AF65-F5344CB8AC3E}">
        <p14:creationId xmlns:p14="http://schemas.microsoft.com/office/powerpoint/2010/main" val="960197876"/>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sp>
        <p:nvSpPr>
          <p:cNvPr id="8" name="Retângulo 7"/>
          <p:cNvSpPr/>
          <p:nvPr/>
        </p:nvSpPr>
        <p:spPr>
          <a:xfrm>
            <a:off x="1251278" y="1395202"/>
            <a:ext cx="7323093" cy="1569660"/>
          </a:xfrm>
          <a:prstGeom prst="rect">
            <a:avLst/>
          </a:prstGeom>
        </p:spPr>
        <p:txBody>
          <a:bodyPr wrap="square">
            <a:spAutoFit/>
          </a:bodyPr>
          <a:lstStyle/>
          <a:p>
            <a:pPr marL="285750" indent="-285750" algn="just">
              <a:lnSpc>
                <a:spcPct val="120000"/>
              </a:lnSpc>
              <a:buFont typeface="Wingdings" panose="05000000000000000000" pitchFamily="2" charset="2"/>
              <a:buChar char="§"/>
            </a:pPr>
            <a:r>
              <a:rPr lang="pt-BR" sz="1600" dirty="0">
                <a:solidFill>
                  <a:schemeClr val="tx1"/>
                </a:solidFill>
                <a:latin typeface="+mj-lt"/>
                <a:cs typeface="Segoe UI" panose="020B0502040204020203" pitchFamily="34" charset="0"/>
              </a:rPr>
              <a:t>Construção de documento de alinhamento de entendimentos para aplicação do CEC pelos regionais;</a:t>
            </a:r>
          </a:p>
          <a:p>
            <a:pPr algn="just">
              <a:lnSpc>
                <a:spcPct val="120000"/>
              </a:lnSpc>
            </a:pPr>
            <a:endParaRPr lang="pt-BR" sz="1600" dirty="0">
              <a:solidFill>
                <a:schemeClr val="tx1"/>
              </a:solidFill>
              <a:latin typeface="+mj-lt"/>
              <a:cs typeface="Segoe UI" panose="020B0502040204020203" pitchFamily="34" charset="0"/>
            </a:endParaRPr>
          </a:p>
          <a:p>
            <a:pPr marL="342900" indent="-342900" algn="just">
              <a:lnSpc>
                <a:spcPct val="120000"/>
              </a:lnSpc>
              <a:buFont typeface="Wingdings" panose="05000000000000000000" pitchFamily="2" charset="2"/>
              <a:buChar char="§"/>
            </a:pPr>
            <a:r>
              <a:rPr lang="pt-BR" sz="1600" u="sng" dirty="0">
                <a:solidFill>
                  <a:schemeClr val="tx1"/>
                </a:solidFill>
                <a:latin typeface="+mj-lt"/>
                <a:cs typeface="Segoe UI" panose="020B0502040204020203" pitchFamily="34" charset="0"/>
              </a:rPr>
              <a:t>O evento não </a:t>
            </a:r>
            <a:r>
              <a:rPr lang="pt-BR" sz="1600" u="sng" dirty="0" smtClean="0">
                <a:solidFill>
                  <a:schemeClr val="tx1"/>
                </a:solidFill>
                <a:latin typeface="+mj-lt"/>
                <a:cs typeface="Segoe UI" panose="020B0502040204020203" pitchFamily="34" charset="0"/>
              </a:rPr>
              <a:t>visou </a:t>
            </a:r>
            <a:r>
              <a:rPr lang="pt-BR" sz="1600" u="sng" dirty="0">
                <a:solidFill>
                  <a:schemeClr val="tx1"/>
                </a:solidFill>
                <a:latin typeface="+mj-lt"/>
                <a:cs typeface="Segoe UI" panose="020B0502040204020203" pitchFamily="34" charset="0"/>
              </a:rPr>
              <a:t>alterar/modificar o novo CEC </a:t>
            </a:r>
            <a:r>
              <a:rPr lang="pt-BR" sz="1600" dirty="0">
                <a:solidFill>
                  <a:schemeClr val="tx1"/>
                </a:solidFill>
                <a:latin typeface="+mj-lt"/>
                <a:cs typeface="Segoe UI" panose="020B0502040204020203" pitchFamily="34" charset="0"/>
              </a:rPr>
              <a:t>a fim de não fragilizar a resolução e enfraquecer o Sistema </a:t>
            </a:r>
            <a:r>
              <a:rPr lang="pt-BR" sz="1600" dirty="0" smtClean="0">
                <a:solidFill>
                  <a:schemeClr val="tx1"/>
                </a:solidFill>
                <a:latin typeface="+mj-lt"/>
                <a:cs typeface="Segoe UI" panose="020B0502040204020203" pitchFamily="34" charset="0"/>
              </a:rPr>
              <a:t>CFN/CRN.</a:t>
            </a:r>
            <a:endParaRPr lang="pt-BR" sz="1600" dirty="0">
              <a:solidFill>
                <a:schemeClr val="tx1"/>
              </a:solidFill>
              <a:latin typeface="+mj-lt"/>
              <a:cs typeface="Segoe UI" panose="020B0502040204020203" pitchFamily="34" charset="0"/>
            </a:endParaRPr>
          </a:p>
        </p:txBody>
      </p:sp>
      <p:sp>
        <p:nvSpPr>
          <p:cNvPr id="6" name="Título 1">
            <a:extLst>
              <a:ext uri="{FF2B5EF4-FFF2-40B4-BE49-F238E27FC236}">
                <a16:creationId xmlns:a16="http://schemas.microsoft.com/office/drawing/2014/main" id="{C6A1D11A-0781-4D02-A854-3751E208A5C5}"/>
              </a:ext>
            </a:extLst>
          </p:cNvPr>
          <p:cNvSpPr txBox="1">
            <a:spLocks/>
          </p:cNvSpPr>
          <p:nvPr/>
        </p:nvSpPr>
        <p:spPr>
          <a:xfrm>
            <a:off x="1251279" y="299910"/>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Produto esperado</a:t>
            </a:r>
            <a:endParaRPr lang="pt-BR" sz="2100" b="1" dirty="0">
              <a:solidFill>
                <a:schemeClr val="tx1"/>
              </a:solidFill>
              <a:latin typeface="+mj-lt"/>
              <a:ea typeface="Segoe UI" panose="020B0502040204020203" pitchFamily="34" charset="0"/>
              <a:cs typeface="Segoe UI" panose="020B0502040204020203" pitchFamily="34" charset="0"/>
            </a:endParaRPr>
          </a:p>
        </p:txBody>
      </p:sp>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955" y="277434"/>
            <a:ext cx="1941891" cy="398916"/>
          </a:xfrm>
          <a:prstGeom prst="rect">
            <a:avLst/>
          </a:prstGeom>
        </p:spPr>
      </p:pic>
      <p:pic>
        <p:nvPicPr>
          <p:cNvPr id="10" name="Imagem 9"/>
          <p:cNvPicPr>
            <a:picLocks noChangeAspect="1"/>
          </p:cNvPicPr>
          <p:nvPr/>
        </p:nvPicPr>
        <p:blipFill>
          <a:blip r:embed="rId5"/>
          <a:stretch>
            <a:fillRect/>
          </a:stretch>
        </p:blipFill>
        <p:spPr>
          <a:xfrm>
            <a:off x="282781" y="256712"/>
            <a:ext cx="713762" cy="1070643"/>
          </a:xfrm>
          <a:prstGeom prst="rect">
            <a:avLst/>
          </a:prstGeom>
        </p:spPr>
      </p:pic>
    </p:spTree>
    <p:extLst>
      <p:ext uri="{BB962C8B-B14F-4D97-AF65-F5344CB8AC3E}">
        <p14:creationId xmlns:p14="http://schemas.microsoft.com/office/powerpoint/2010/main" val="195610555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sp>
        <p:nvSpPr>
          <p:cNvPr id="8" name="Retângulo 7"/>
          <p:cNvSpPr/>
          <p:nvPr/>
        </p:nvSpPr>
        <p:spPr>
          <a:xfrm>
            <a:off x="1251278" y="1523024"/>
            <a:ext cx="7323093" cy="2456057"/>
          </a:xfrm>
          <a:prstGeom prst="rect">
            <a:avLst/>
          </a:prstGeom>
        </p:spPr>
        <p:txBody>
          <a:bodyPr wrap="square">
            <a:spAutoFit/>
          </a:bodyPr>
          <a:lstStyle/>
          <a:p>
            <a:pPr marL="285750" indent="-285750" algn="just">
              <a:lnSpc>
                <a:spcPct val="120000"/>
              </a:lnSpc>
              <a:buFont typeface="Wingdings" panose="05000000000000000000" pitchFamily="2" charset="2"/>
              <a:buChar char="§"/>
            </a:pPr>
            <a:r>
              <a:rPr lang="pt-BR" sz="1600" dirty="0">
                <a:solidFill>
                  <a:schemeClr val="tx1"/>
                </a:solidFill>
                <a:latin typeface="+mj-lt"/>
                <a:cs typeface="Segoe UI" panose="020B0502040204020203" pitchFamily="34" charset="0"/>
              </a:rPr>
              <a:t>C</a:t>
            </a:r>
            <a:r>
              <a:rPr lang="pt-BR" sz="1600" dirty="0" smtClean="0">
                <a:solidFill>
                  <a:schemeClr val="tx1"/>
                </a:solidFill>
                <a:latin typeface="+mj-lt"/>
                <a:cs typeface="Segoe UI" panose="020B0502040204020203" pitchFamily="34" charset="0"/>
              </a:rPr>
              <a:t>riação </a:t>
            </a:r>
            <a:r>
              <a:rPr lang="pt-BR" sz="1600" dirty="0">
                <a:solidFill>
                  <a:schemeClr val="tx1"/>
                </a:solidFill>
                <a:latin typeface="+mj-lt"/>
                <a:cs typeface="Segoe UI" panose="020B0502040204020203" pitchFamily="34" charset="0"/>
              </a:rPr>
              <a:t>de um </a:t>
            </a:r>
            <a:r>
              <a:rPr lang="pt-BR" sz="1600" dirty="0" smtClean="0">
                <a:solidFill>
                  <a:schemeClr val="tx1"/>
                </a:solidFill>
                <a:latin typeface="+mj-lt"/>
                <a:cs typeface="Segoe UI" panose="020B0502040204020203" pitchFamily="34" charset="0"/>
              </a:rPr>
              <a:t>glossário unificado </a:t>
            </a:r>
            <a:r>
              <a:rPr lang="pt-BR" sz="1600" dirty="0">
                <a:solidFill>
                  <a:schemeClr val="tx1"/>
                </a:solidFill>
                <a:latin typeface="+mj-lt"/>
                <a:cs typeface="Segoe UI" panose="020B0502040204020203" pitchFamily="34" charset="0"/>
              </a:rPr>
              <a:t>com conceitos pertinentes as resoluções do </a:t>
            </a:r>
            <a:r>
              <a:rPr lang="pt-BR" sz="1600" dirty="0" smtClean="0">
                <a:solidFill>
                  <a:schemeClr val="tx1"/>
                </a:solidFill>
                <a:latin typeface="+mj-lt"/>
                <a:cs typeface="Segoe UI" panose="020B0502040204020203" pitchFamily="34" charset="0"/>
              </a:rPr>
              <a:t>CFN - GT;</a:t>
            </a:r>
            <a:endParaRPr lang="pt-BR" sz="1600" dirty="0">
              <a:solidFill>
                <a:schemeClr val="tx1"/>
              </a:solidFill>
              <a:latin typeface="+mj-lt"/>
              <a:cs typeface="Segoe UI" panose="020B0502040204020203" pitchFamily="34" charset="0"/>
            </a:endParaRPr>
          </a:p>
          <a:p>
            <a:pPr marL="285750" indent="-285750" algn="just">
              <a:lnSpc>
                <a:spcPct val="120000"/>
              </a:lnSpc>
              <a:buFont typeface="Wingdings" panose="05000000000000000000" pitchFamily="2" charset="2"/>
              <a:buChar char="§"/>
            </a:pPr>
            <a:endParaRPr lang="pt-BR" sz="1600" dirty="0">
              <a:solidFill>
                <a:schemeClr val="tx1"/>
              </a:solidFill>
              <a:latin typeface="+mj-lt"/>
              <a:cs typeface="Segoe UI" panose="020B0502040204020203" pitchFamily="34" charset="0"/>
            </a:endParaRPr>
          </a:p>
          <a:p>
            <a:pPr marL="285750" indent="-285750" algn="just">
              <a:lnSpc>
                <a:spcPct val="120000"/>
              </a:lnSpc>
              <a:buFont typeface="Wingdings" panose="05000000000000000000" pitchFamily="2" charset="2"/>
              <a:buChar char="§"/>
            </a:pPr>
            <a:r>
              <a:rPr lang="pt-BR" sz="1600" dirty="0" smtClean="0">
                <a:solidFill>
                  <a:schemeClr val="tx1"/>
                </a:solidFill>
                <a:latin typeface="+mj-lt"/>
                <a:cs typeface="Segoe UI" panose="020B0502040204020203" pitchFamily="34" charset="0"/>
              </a:rPr>
              <a:t>Viabilidade da Construção </a:t>
            </a:r>
            <a:r>
              <a:rPr lang="pt-BR" sz="1600" dirty="0">
                <a:solidFill>
                  <a:schemeClr val="tx1"/>
                </a:solidFill>
                <a:latin typeface="+mj-lt"/>
                <a:cs typeface="Segoe UI" panose="020B0502040204020203" pitchFamily="34" charset="0"/>
              </a:rPr>
              <a:t>do CEC </a:t>
            </a:r>
            <a:r>
              <a:rPr lang="pt-BR" sz="1600" dirty="0" smtClean="0">
                <a:solidFill>
                  <a:schemeClr val="tx1"/>
                </a:solidFill>
                <a:latin typeface="+mj-lt"/>
                <a:cs typeface="Segoe UI" panose="020B0502040204020203" pitchFamily="34" charset="0"/>
              </a:rPr>
              <a:t>comentado</a:t>
            </a:r>
            <a:r>
              <a:rPr lang="pt-BR" sz="1600" dirty="0">
                <a:solidFill>
                  <a:schemeClr val="tx1"/>
                </a:solidFill>
                <a:latin typeface="+mj-lt"/>
                <a:cs typeface="Segoe UI" panose="020B0502040204020203" pitchFamily="34" charset="0"/>
              </a:rPr>
              <a:t> </a:t>
            </a:r>
            <a:r>
              <a:rPr lang="pt-BR" sz="1600" dirty="0" smtClean="0">
                <a:solidFill>
                  <a:schemeClr val="tx1"/>
                </a:solidFill>
                <a:latin typeface="+mj-lt"/>
                <a:cs typeface="Segoe UI" panose="020B0502040204020203" pitchFamily="34" charset="0"/>
              </a:rPr>
              <a:t>ou outro material orientativo para os regionais - GT;</a:t>
            </a:r>
          </a:p>
          <a:p>
            <a:pPr marL="285750" indent="-285750" algn="just">
              <a:lnSpc>
                <a:spcPct val="120000"/>
              </a:lnSpc>
              <a:buFont typeface="Wingdings" panose="05000000000000000000" pitchFamily="2" charset="2"/>
              <a:buChar char="§"/>
            </a:pPr>
            <a:endParaRPr lang="pt-BR" sz="1600" dirty="0">
              <a:solidFill>
                <a:schemeClr val="tx1"/>
              </a:solidFill>
              <a:latin typeface="+mj-lt"/>
              <a:cs typeface="Segoe UI" panose="020B0502040204020203" pitchFamily="34" charset="0"/>
            </a:endParaRPr>
          </a:p>
          <a:p>
            <a:pPr marL="285750" indent="-285750" algn="just">
              <a:lnSpc>
                <a:spcPct val="120000"/>
              </a:lnSpc>
              <a:buFont typeface="Wingdings" panose="05000000000000000000" pitchFamily="2" charset="2"/>
              <a:buChar char="§"/>
            </a:pPr>
            <a:r>
              <a:rPr lang="pt-BR" sz="1600" dirty="0" smtClean="0">
                <a:solidFill>
                  <a:schemeClr val="tx1"/>
                </a:solidFill>
                <a:latin typeface="+mj-lt"/>
                <a:cs typeface="Segoe UI" panose="020B0502040204020203" pitchFamily="34" charset="0"/>
              </a:rPr>
              <a:t>Revisão da Resolução CFN 321/2003 – </a:t>
            </a:r>
            <a:r>
              <a:rPr lang="pt-BR" sz="1600" dirty="0" smtClean="0">
                <a:solidFill>
                  <a:schemeClr val="tx1"/>
                </a:solidFill>
                <a:latin typeface="+mj-lt"/>
                <a:cs typeface="Segoe UI" panose="020B0502040204020203" pitchFamily="34" charset="0"/>
              </a:rPr>
              <a:t>GT com jurídico.</a:t>
            </a:r>
            <a:endParaRPr lang="pt-BR" sz="1600" dirty="0">
              <a:solidFill>
                <a:schemeClr val="tx1"/>
              </a:solidFill>
              <a:latin typeface="+mj-lt"/>
              <a:cs typeface="Segoe UI" panose="020B0502040204020203" pitchFamily="34" charset="0"/>
            </a:endParaRPr>
          </a:p>
          <a:p>
            <a:pPr algn="just">
              <a:lnSpc>
                <a:spcPct val="120000"/>
              </a:lnSpc>
            </a:pPr>
            <a:endParaRPr lang="pt-BR" sz="1600" dirty="0">
              <a:solidFill>
                <a:schemeClr val="tx1"/>
              </a:solidFill>
              <a:latin typeface="+mj-lt"/>
              <a:cs typeface="Segoe UI" panose="020B0502040204020203" pitchFamily="34" charset="0"/>
            </a:endParaRPr>
          </a:p>
        </p:txBody>
      </p:sp>
      <p:sp>
        <p:nvSpPr>
          <p:cNvPr id="6" name="Título 1">
            <a:extLst>
              <a:ext uri="{FF2B5EF4-FFF2-40B4-BE49-F238E27FC236}">
                <a16:creationId xmlns:a16="http://schemas.microsoft.com/office/drawing/2014/main" id="{C6A1D11A-0781-4D02-A854-3751E208A5C5}"/>
              </a:ext>
            </a:extLst>
          </p:cNvPr>
          <p:cNvSpPr txBox="1">
            <a:spLocks/>
          </p:cNvSpPr>
          <p:nvPr/>
        </p:nvSpPr>
        <p:spPr>
          <a:xfrm>
            <a:off x="1251279" y="290074"/>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Encaminhamentos</a:t>
            </a:r>
            <a:endParaRPr lang="pt-BR" sz="2100" b="1" dirty="0">
              <a:solidFill>
                <a:schemeClr val="tx1"/>
              </a:solidFill>
              <a:latin typeface="+mj-lt"/>
              <a:ea typeface="Segoe UI" panose="020B0502040204020203" pitchFamily="34" charset="0"/>
              <a:cs typeface="Segoe UI" panose="020B0502040204020203" pitchFamily="34" charset="0"/>
            </a:endParaRPr>
          </a:p>
        </p:txBody>
      </p:sp>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288" y="277430"/>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Tree>
    <p:extLst>
      <p:ext uri="{BB962C8B-B14F-4D97-AF65-F5344CB8AC3E}">
        <p14:creationId xmlns:p14="http://schemas.microsoft.com/office/powerpoint/2010/main" val="297754143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290" y="277434"/>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34973"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10" name="Título 3"/>
          <p:cNvSpPr txBox="1">
            <a:spLocks/>
          </p:cNvSpPr>
          <p:nvPr/>
        </p:nvSpPr>
        <p:spPr>
          <a:xfrm>
            <a:off x="1522216" y="747252"/>
            <a:ext cx="2971126" cy="54077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altLang="pt-BR" sz="1400" b="1" dirty="0" smtClean="0"/>
              <a:t>Fotos de “antes e depois”</a:t>
            </a:r>
          </a:p>
        </p:txBody>
      </p:sp>
      <p:sp>
        <p:nvSpPr>
          <p:cNvPr id="11" name="Espaço Reservado para Texto 5">
            <a:extLst>
              <a:ext uri="{FF2B5EF4-FFF2-40B4-BE49-F238E27FC236}">
                <a16:creationId xmlns:a16="http://schemas.microsoft.com/office/drawing/2014/main" id="{8CBE774D-0F26-48E4-8749-75DAB7FF7EB5}"/>
              </a:ext>
            </a:extLst>
          </p:cNvPr>
          <p:cNvSpPr txBox="1">
            <a:spLocks/>
          </p:cNvSpPr>
          <p:nvPr/>
        </p:nvSpPr>
        <p:spPr>
          <a:xfrm>
            <a:off x="1009713" y="1318366"/>
            <a:ext cx="5174777" cy="354860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defRPr/>
            </a:pPr>
            <a:r>
              <a:rPr lang="pt-BR" altLang="pt-BR" sz="1200" dirty="0" smtClean="0"/>
              <a:t>Art. 16 É dever do nutricionista assumir responsabilidade por suas ações, ainda que estas tenham sido solicitadas por terceiros (</a:t>
            </a:r>
            <a:r>
              <a:rPr lang="pt-BR" altLang="pt-BR" sz="1200" u="sng" dirty="0" smtClean="0"/>
              <a:t>mesmo se o paciente pedir).</a:t>
            </a:r>
          </a:p>
          <a:p>
            <a:pPr algn="just">
              <a:defRPr/>
            </a:pPr>
            <a:endParaRPr lang="pt-BR" altLang="pt-BR" sz="1200" dirty="0"/>
          </a:p>
          <a:p>
            <a:pPr algn="just">
              <a:defRPr/>
            </a:pPr>
            <a:r>
              <a:rPr lang="pt-BR" altLang="pt-BR" sz="1200" dirty="0" smtClean="0"/>
              <a:t>Art. 56 É vedado ao nutricionista, na divulgação de informações ao público, utilizar estratégias que possam gerar concorrência desleal ou prejuízos à população, tais como promover suas atividades profissionais com mensagens enganosas ou sensacionalistas e alegar exclusividade ou garantia dos resultados de produtos, serviços ou métodos terapêuticos. </a:t>
            </a:r>
          </a:p>
          <a:p>
            <a:pPr algn="just">
              <a:defRPr/>
            </a:pPr>
            <a:endParaRPr lang="pt-BR" altLang="pt-BR" sz="1200" dirty="0" smtClean="0"/>
          </a:p>
          <a:p>
            <a:pPr algn="just">
              <a:defRPr/>
            </a:pPr>
            <a:r>
              <a:rPr lang="pt-BR" altLang="pt-BR" sz="1200" dirty="0" smtClean="0"/>
              <a:t>Art. 58 </a:t>
            </a:r>
            <a:r>
              <a:rPr lang="pt-BR" altLang="pt-BR" sz="1200" b="1" dirty="0" smtClean="0"/>
              <a:t>É vedado ao nutricionista, mesmo com autorização concedida por escrito, divulgar imagem corporal de si ou de terceiros</a:t>
            </a:r>
            <a:r>
              <a:rPr lang="pt-BR" altLang="pt-BR" sz="1200" dirty="0" smtClean="0"/>
              <a:t>, atribuindo resultados a produtos, equipamentos, técnicas, protocolos, pois podem não apresentar o mesmo resultado para todos e oferecer risco à saúde. </a:t>
            </a:r>
          </a:p>
          <a:p>
            <a:pPr algn="just">
              <a:defRPr/>
            </a:pPr>
            <a:r>
              <a:rPr lang="pt-BR" altLang="pt-BR" sz="1200" dirty="0" smtClean="0"/>
              <a:t>§ 1º. </a:t>
            </a:r>
            <a:r>
              <a:rPr lang="pt-BR" altLang="pt-BR" sz="1200" b="1" dirty="0" smtClean="0"/>
              <a:t>A divulgação em eventos científicos ou em publicações técnico-científicas é permitida</a:t>
            </a:r>
            <a:r>
              <a:rPr lang="pt-BR" altLang="pt-BR" sz="1200" dirty="0" smtClean="0"/>
              <a:t>, desde que autorizada previamente pelos indivíduos ou coletividades.</a:t>
            </a:r>
            <a:endParaRPr lang="pt-BR" altLang="pt-BR" sz="1200" dirty="0"/>
          </a:p>
        </p:txBody>
      </p:sp>
      <p:pic>
        <p:nvPicPr>
          <p:cNvPr id="12" name="Imagem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8453" y="1651819"/>
            <a:ext cx="2014434" cy="25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548285" y="4257370"/>
            <a:ext cx="1632155" cy="246221"/>
          </a:xfrm>
          <a:prstGeom prst="rect">
            <a:avLst/>
          </a:prstGeom>
          <a:noFill/>
        </p:spPr>
        <p:txBody>
          <a:bodyPr wrap="square" rtlCol="0">
            <a:spAutoFit/>
          </a:bodyPr>
          <a:lstStyle/>
          <a:p>
            <a:r>
              <a:rPr lang="pt-BR" sz="1000" dirty="0" smtClean="0"/>
              <a:t>Fonte: CRN1</a:t>
            </a:r>
            <a:endParaRPr lang="pt-BR" sz="1000" dirty="0"/>
          </a:p>
        </p:txBody>
      </p:sp>
    </p:spTree>
    <p:extLst>
      <p:ext uri="{BB962C8B-B14F-4D97-AF65-F5344CB8AC3E}">
        <p14:creationId xmlns:p14="http://schemas.microsoft.com/office/powerpoint/2010/main" val="233047595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2664543" y="1807755"/>
            <a:ext cx="3264309" cy="2621935"/>
          </a:xfrm>
          <a:prstGeom prst="rect">
            <a:avLst/>
          </a:prstGeom>
        </p:spPr>
      </p:pic>
      <p:sp>
        <p:nvSpPr>
          <p:cNvPr id="4" name="Rectangle 5"/>
          <p:cNvSpPr>
            <a:spLocks noChangeArrowheads="1"/>
          </p:cNvSpPr>
          <p:nvPr/>
        </p:nvSpPr>
        <p:spPr bwMode="auto">
          <a:xfrm>
            <a:off x="2195324" y="473483"/>
            <a:ext cx="4788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400" dirty="0">
                <a:solidFill>
                  <a:schemeClr val="tx1"/>
                </a:solidFill>
                <a:latin typeface="+mn-lt"/>
              </a:rPr>
              <a:t>É</a:t>
            </a:r>
            <a:r>
              <a:rPr lang="pt-BR" altLang="pt-BR" sz="2400" dirty="0" smtClean="0">
                <a:solidFill>
                  <a:schemeClr val="tx1"/>
                </a:solidFill>
                <a:latin typeface="+mn-lt"/>
              </a:rPr>
              <a:t>tica</a:t>
            </a:r>
            <a:endParaRPr lang="pt-BR" altLang="pt-BR" sz="2400" dirty="0">
              <a:solidFill>
                <a:schemeClr val="tx1"/>
              </a:solidFill>
              <a:latin typeface="+mn-lt"/>
            </a:endParaRP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6" name="Imagem 5">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2368896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119" y="277433"/>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985807"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2" name="CaixaDeTexto 1"/>
          <p:cNvSpPr txBox="1"/>
          <p:nvPr/>
        </p:nvSpPr>
        <p:spPr>
          <a:xfrm>
            <a:off x="6538453" y="4591663"/>
            <a:ext cx="1632155" cy="246221"/>
          </a:xfrm>
          <a:prstGeom prst="rect">
            <a:avLst/>
          </a:prstGeom>
          <a:noFill/>
        </p:spPr>
        <p:txBody>
          <a:bodyPr wrap="square" rtlCol="0">
            <a:spAutoFit/>
          </a:bodyPr>
          <a:lstStyle/>
          <a:p>
            <a:r>
              <a:rPr lang="pt-BR" sz="1000" dirty="0" smtClean="0"/>
              <a:t>Fonte: CRN1</a:t>
            </a:r>
            <a:endParaRPr lang="pt-BR" sz="1000" dirty="0"/>
          </a:p>
        </p:txBody>
      </p:sp>
      <p:sp>
        <p:nvSpPr>
          <p:cNvPr id="13" name="Título 1"/>
          <p:cNvSpPr txBox="1">
            <a:spLocks/>
          </p:cNvSpPr>
          <p:nvPr/>
        </p:nvSpPr>
        <p:spPr>
          <a:xfrm>
            <a:off x="1375292" y="1052053"/>
            <a:ext cx="4563395" cy="40638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r>
              <a:rPr lang="pt-BR" altLang="pt-BR" sz="1400" b="1" dirty="0" smtClean="0"/>
              <a:t>Divulgar foto de si mesmo, enquanto nutricionista</a:t>
            </a:r>
          </a:p>
        </p:txBody>
      </p:sp>
      <p:sp>
        <p:nvSpPr>
          <p:cNvPr id="14" name="Espaço Reservado para Texto 3"/>
          <p:cNvSpPr txBox="1">
            <a:spLocks/>
          </p:cNvSpPr>
          <p:nvPr/>
        </p:nvSpPr>
        <p:spPr>
          <a:xfrm>
            <a:off x="1378924" y="1724743"/>
            <a:ext cx="4559763" cy="26997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200" dirty="0" smtClean="0"/>
              <a:t> Art. 56 </a:t>
            </a:r>
            <a:r>
              <a:rPr lang="pt-BR" altLang="pt-BR" sz="1200" b="1" dirty="0" smtClean="0"/>
              <a:t>É vedado </a:t>
            </a:r>
            <a:r>
              <a:rPr lang="pt-BR" altLang="pt-BR" sz="1200" dirty="0" smtClean="0"/>
              <a:t>ao nutricionista, na divulgação de informações ao público, utilizar estratégias que possam gerar concorrência desleal ou prejuízos à população, tais como </a:t>
            </a:r>
            <a:r>
              <a:rPr lang="pt-BR" altLang="pt-BR" sz="1200" b="1" dirty="0" smtClean="0"/>
              <a:t>promover suas atividades profissionais com mensagens enganosas ou sensacionalistas e alegar exclusividade ou garantia dos resultados de produtos, serviços ou métodos terapêuticos. </a:t>
            </a:r>
          </a:p>
          <a:p>
            <a:pPr algn="just"/>
            <a:endParaRPr lang="pt-BR" altLang="pt-BR" sz="1200" dirty="0" smtClean="0"/>
          </a:p>
          <a:p>
            <a:pPr algn="just"/>
            <a:r>
              <a:rPr lang="pt-BR" altLang="pt-BR" sz="1200" dirty="0" smtClean="0"/>
              <a:t>Art. 58 </a:t>
            </a:r>
            <a:r>
              <a:rPr lang="pt-BR" altLang="pt-BR" sz="1200" b="1" dirty="0" smtClean="0"/>
              <a:t>É vedado ao nutricionista, </a:t>
            </a:r>
            <a:r>
              <a:rPr lang="pt-BR" altLang="pt-BR" sz="1200" dirty="0" smtClean="0"/>
              <a:t>mesmo com autorização concedida por escrito,</a:t>
            </a:r>
            <a:r>
              <a:rPr lang="pt-BR" altLang="pt-BR" sz="1200" b="1" dirty="0" smtClean="0"/>
              <a:t> divulgar imagem corporal de si ou de terceiros</a:t>
            </a:r>
            <a:r>
              <a:rPr lang="pt-BR" altLang="pt-BR" sz="1200" dirty="0" smtClean="0"/>
              <a:t>, atribuindo resultados a produtos, equipamentos, técnicas, protocolos, pois podem não apresentar o mesmo resultado para todos e oferecer risco à saúde. </a:t>
            </a:r>
          </a:p>
        </p:txBody>
      </p:sp>
      <p:pic>
        <p:nvPicPr>
          <p:cNvPr id="15" name="Imagem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8453" y="1226949"/>
            <a:ext cx="2277485" cy="341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8169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120" y="277431"/>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690841" y="270410"/>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2" name="CaixaDeTexto 1"/>
          <p:cNvSpPr txBox="1"/>
          <p:nvPr/>
        </p:nvSpPr>
        <p:spPr>
          <a:xfrm>
            <a:off x="6538453" y="4591663"/>
            <a:ext cx="1632155" cy="246221"/>
          </a:xfrm>
          <a:prstGeom prst="rect">
            <a:avLst/>
          </a:prstGeom>
          <a:noFill/>
        </p:spPr>
        <p:txBody>
          <a:bodyPr wrap="square" rtlCol="0">
            <a:spAutoFit/>
          </a:bodyPr>
          <a:lstStyle/>
          <a:p>
            <a:r>
              <a:rPr lang="pt-BR" sz="1000" dirty="0" smtClean="0"/>
              <a:t>Fonte: CRN1</a:t>
            </a:r>
            <a:endParaRPr lang="pt-BR" sz="1000" dirty="0"/>
          </a:p>
        </p:txBody>
      </p:sp>
      <p:sp>
        <p:nvSpPr>
          <p:cNvPr id="10" name="Título 1"/>
          <p:cNvSpPr txBox="1">
            <a:spLocks/>
          </p:cNvSpPr>
          <p:nvPr/>
        </p:nvSpPr>
        <p:spPr>
          <a:xfrm>
            <a:off x="1175318" y="914405"/>
            <a:ext cx="4684708" cy="62725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r>
              <a:rPr lang="pt-BR" altLang="pt-BR" sz="1400" b="1" dirty="0" smtClean="0"/>
              <a:t>Recebimento de brindes/presentes de produtos de marcas ligadas A N e publicação em rede social</a:t>
            </a:r>
          </a:p>
        </p:txBody>
      </p:sp>
      <p:sp>
        <p:nvSpPr>
          <p:cNvPr id="11" name="Espaço Reservado para Texto 3"/>
          <p:cNvSpPr txBox="1">
            <a:spLocks/>
          </p:cNvSpPr>
          <p:nvPr/>
        </p:nvSpPr>
        <p:spPr>
          <a:xfrm>
            <a:off x="1075199" y="1708812"/>
            <a:ext cx="5286270" cy="30401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100" dirty="0" smtClean="0"/>
              <a:t>Art. 60 É vedado ao nutricionista prescrever, indicar, manifestar preferência ou </a:t>
            </a:r>
            <a:r>
              <a:rPr lang="pt-BR" altLang="pt-BR" sz="1100" b="1" dirty="0" smtClean="0"/>
              <a:t>associar sua imagem intencionalmente para divulgar marcas de produtos alimentícios, suplementos nutricionais, fitoterápicos, utensílios, equipamentos, serviços, laboratórios, farmácias, empresas ou indústrias ligadas às atividades de alimentação e nutrição de modo a não direcionar escolhas,</a:t>
            </a:r>
            <a:r>
              <a:rPr lang="pt-BR" altLang="pt-BR" sz="1100" dirty="0" smtClean="0"/>
              <a:t> visando preservar a autonomia dos indivíduos e coletividades e a idoneidade dos serviços. </a:t>
            </a:r>
          </a:p>
          <a:p>
            <a:pPr algn="just"/>
            <a:r>
              <a:rPr lang="pt-BR" altLang="pt-BR" sz="1100" dirty="0" smtClean="0"/>
              <a:t>Art. 63 É vedado ao nutricionista fazer publicidade ou propaganda em meios de comunicação com fins comerciais, de marcas de produtos alimentícios, suplementos nutricionais, fitoterápicos, utensílios, equipamentos, serviços ou nomes de empresas ou indústrias ligadas às atividades de alimentação e nutrição.  </a:t>
            </a:r>
          </a:p>
          <a:p>
            <a:pPr algn="just"/>
            <a:r>
              <a:rPr lang="pt-BR" altLang="pt-BR" sz="1100" dirty="0" smtClean="0"/>
              <a:t>Art. 64 É vedado ao nutricionista receber patrocínio ou vantagens financeiras de empresas ou indústrias ligadas à área de alimentação e nutrição quando configurar conflito de interesses. </a:t>
            </a:r>
          </a:p>
          <a:p>
            <a:pPr algn="just"/>
            <a:r>
              <a:rPr lang="pt-BR" altLang="pt-BR" sz="1100" dirty="0" smtClean="0"/>
              <a:t>Parágrafo único. Excetua-se o caso de o nutricionista ser contratado pela empresa ou indústria que concedeu tal patrocínio ou vantagem financeira.</a:t>
            </a:r>
          </a:p>
        </p:txBody>
      </p:sp>
      <p:pic>
        <p:nvPicPr>
          <p:cNvPr id="12" name="Imagem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81252" y="979579"/>
            <a:ext cx="2431229" cy="364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1621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457" y="277434"/>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44805"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2" name="CaixaDeTexto 1"/>
          <p:cNvSpPr txBox="1"/>
          <p:nvPr/>
        </p:nvSpPr>
        <p:spPr>
          <a:xfrm>
            <a:off x="6655853" y="4147667"/>
            <a:ext cx="1632155" cy="246221"/>
          </a:xfrm>
          <a:prstGeom prst="rect">
            <a:avLst/>
          </a:prstGeom>
          <a:noFill/>
        </p:spPr>
        <p:txBody>
          <a:bodyPr wrap="square" rtlCol="0">
            <a:spAutoFit/>
          </a:bodyPr>
          <a:lstStyle/>
          <a:p>
            <a:r>
              <a:rPr lang="pt-BR" sz="1000" dirty="0" smtClean="0"/>
              <a:t>Fonte: </a:t>
            </a:r>
            <a:r>
              <a:rPr lang="pt-BR" sz="1000" dirty="0" smtClean="0"/>
              <a:t>CRN3</a:t>
            </a:r>
            <a:endParaRPr lang="pt-BR" sz="1000" dirty="0"/>
          </a:p>
        </p:txBody>
      </p:sp>
      <p:sp>
        <p:nvSpPr>
          <p:cNvPr id="13" name="Título 1"/>
          <p:cNvSpPr txBox="1">
            <a:spLocks/>
          </p:cNvSpPr>
          <p:nvPr/>
        </p:nvSpPr>
        <p:spPr>
          <a:xfrm>
            <a:off x="1276763" y="1219202"/>
            <a:ext cx="3384550" cy="39329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r>
              <a:rPr lang="pt-BR" altLang="pt-BR" sz="1400" b="1" dirty="0" smtClean="0"/>
              <a:t>Consulta grátis, promoção ou sorteio</a:t>
            </a:r>
          </a:p>
        </p:txBody>
      </p:sp>
      <p:sp>
        <p:nvSpPr>
          <p:cNvPr id="14" name="Espaço Reservado para Texto 3"/>
          <p:cNvSpPr txBox="1">
            <a:spLocks/>
          </p:cNvSpPr>
          <p:nvPr/>
        </p:nvSpPr>
        <p:spPr>
          <a:xfrm>
            <a:off x="1141575" y="1728536"/>
            <a:ext cx="5092078" cy="17914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200" dirty="0" smtClean="0"/>
              <a:t>Art. 13 </a:t>
            </a:r>
            <a:r>
              <a:rPr lang="pt-BR" altLang="pt-BR" sz="1200" b="1" dirty="0" smtClean="0"/>
              <a:t>É direito</a:t>
            </a:r>
            <a:r>
              <a:rPr lang="pt-BR" altLang="pt-BR" sz="1200" dirty="0" smtClean="0"/>
              <a:t> do nutricionista prestar serviços profissionais gratuitos </a:t>
            </a:r>
            <a:r>
              <a:rPr lang="pt-BR" altLang="pt-BR" sz="1200" b="1" dirty="0" smtClean="0"/>
              <a:t>com fins sociais e humanos.</a:t>
            </a:r>
          </a:p>
          <a:p>
            <a:pPr algn="just"/>
            <a:endParaRPr lang="pt-BR" altLang="pt-BR" sz="1200" dirty="0" smtClean="0"/>
          </a:p>
          <a:p>
            <a:pPr algn="just"/>
            <a:r>
              <a:rPr lang="pt-BR" altLang="pt-BR" sz="1200" dirty="0" smtClean="0"/>
              <a:t> </a:t>
            </a:r>
          </a:p>
          <a:p>
            <a:pPr algn="just"/>
            <a:r>
              <a:rPr lang="pt-BR" altLang="pt-BR" sz="1200" dirty="0" smtClean="0"/>
              <a:t>Art. 57 </a:t>
            </a:r>
            <a:r>
              <a:rPr lang="pt-BR" altLang="pt-BR" sz="1200" b="1" dirty="0" smtClean="0"/>
              <a:t>É vedado</a:t>
            </a:r>
            <a:r>
              <a:rPr lang="pt-BR" altLang="pt-BR" sz="1200" dirty="0" smtClean="0"/>
              <a:t> ao nutricionista utilizar o valor de seus honorários, promoções e sorteios de procedimentos ou </a:t>
            </a:r>
            <a:r>
              <a:rPr lang="pt-BR" altLang="pt-BR" sz="1200" b="1" dirty="0" smtClean="0"/>
              <a:t>serviços como forma de publicidade e propaganda para si ou para seu local de trabalho. </a:t>
            </a:r>
            <a:endParaRPr lang="pt-BR" altLang="pt-BR" sz="1200" dirty="0" smtClean="0"/>
          </a:p>
        </p:txBody>
      </p:sp>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853" y="2045109"/>
            <a:ext cx="1918519" cy="1918519"/>
          </a:xfrm>
          <a:prstGeom prst="rect">
            <a:avLst/>
          </a:prstGeom>
        </p:spPr>
      </p:pic>
      <p:sp>
        <p:nvSpPr>
          <p:cNvPr id="4" name="Retângulo 3"/>
          <p:cNvSpPr/>
          <p:nvPr/>
        </p:nvSpPr>
        <p:spPr>
          <a:xfrm>
            <a:off x="1129280" y="3586831"/>
            <a:ext cx="5118774" cy="1015663"/>
          </a:xfrm>
          <a:prstGeom prst="rect">
            <a:avLst/>
          </a:prstGeom>
          <a:ln w="12700">
            <a:solidFill>
              <a:schemeClr val="tx1"/>
            </a:solidFill>
          </a:ln>
        </p:spPr>
        <p:txBody>
          <a:bodyPr wrap="square">
            <a:spAutoFit/>
          </a:bodyPr>
          <a:lstStyle/>
          <a:p>
            <a:pPr algn="just"/>
            <a:r>
              <a:rPr lang="pt-BR" sz="1200" dirty="0"/>
              <a:t>Na semana </a:t>
            </a:r>
            <a:r>
              <a:rPr lang="pt-BR" sz="1200" dirty="0">
                <a:solidFill>
                  <a:schemeClr val="tx1"/>
                </a:solidFill>
              </a:rPr>
              <a:t>da #</a:t>
            </a:r>
            <a:r>
              <a:rPr lang="pt-BR" sz="1200" dirty="0" err="1">
                <a:solidFill>
                  <a:schemeClr val="tx1"/>
                </a:solidFill>
              </a:rPr>
              <a:t>BlackFriday</a:t>
            </a:r>
            <a:r>
              <a:rPr lang="pt-BR" sz="1200" dirty="0">
                <a:solidFill>
                  <a:schemeClr val="tx1"/>
                </a:solidFill>
              </a:rPr>
              <a:t>, </a:t>
            </a:r>
            <a:r>
              <a:rPr lang="pt-BR" sz="1200" dirty="0"/>
              <a:t>é comum encontrarmos promoções para todos os tipos de produtos e serviços. Mas quando o assunto é a prescrição de dietas e a consulta com um Nutricionista, a divulgação de promoções e sorteios pode ser considerada uma infração do profissional ao Código de Ética e de Conduta do </a:t>
            </a:r>
            <a:r>
              <a:rPr lang="pt-BR" sz="1200" dirty="0" smtClean="0"/>
              <a:t>Nutricionista</a:t>
            </a:r>
            <a:endParaRPr lang="pt-BR" sz="1200" dirty="0">
              <a:effectLst/>
            </a:endParaRPr>
          </a:p>
        </p:txBody>
      </p:sp>
    </p:spTree>
    <p:extLst>
      <p:ext uri="{BB962C8B-B14F-4D97-AF65-F5344CB8AC3E}">
        <p14:creationId xmlns:p14="http://schemas.microsoft.com/office/powerpoint/2010/main" val="126271960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290" y="287264"/>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34975"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10" name="Título 1"/>
          <p:cNvSpPr txBox="1">
            <a:spLocks/>
          </p:cNvSpPr>
          <p:nvPr/>
        </p:nvSpPr>
        <p:spPr>
          <a:xfrm>
            <a:off x="1090459" y="1091382"/>
            <a:ext cx="2694960" cy="378714"/>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altLang="pt-BR" sz="1400" b="1" dirty="0" smtClean="0"/>
              <a:t>Atendimento </a:t>
            </a:r>
            <a:r>
              <a:rPr lang="pt-BR" altLang="pt-BR" sz="1400" b="1" dirty="0" smtClean="0"/>
              <a:t>não</a:t>
            </a:r>
            <a:r>
              <a:rPr lang="pt-BR" altLang="pt-BR" sz="1400" b="1" i="1" dirty="0" smtClean="0"/>
              <a:t> </a:t>
            </a:r>
            <a:r>
              <a:rPr lang="pt-BR" altLang="pt-BR" sz="1400" b="1" dirty="0" smtClean="0"/>
              <a:t>presencial</a:t>
            </a:r>
            <a:endParaRPr lang="pt-BR" altLang="pt-BR" sz="1400" b="1" dirty="0" smtClean="0"/>
          </a:p>
        </p:txBody>
      </p:sp>
      <p:sp>
        <p:nvSpPr>
          <p:cNvPr id="11" name="Espaço Reservado para Conteúdo 2"/>
          <p:cNvSpPr txBox="1">
            <a:spLocks/>
          </p:cNvSpPr>
          <p:nvPr/>
        </p:nvSpPr>
        <p:spPr>
          <a:xfrm>
            <a:off x="5171567" y="1495315"/>
            <a:ext cx="3386530" cy="1346208"/>
          </a:xfrm>
          <a:prstGeom prst="rect">
            <a:avLst/>
          </a:prstGeom>
          <a:noFill/>
          <a:ln w="12700">
            <a:solidFill>
              <a:schemeClr val="tx1"/>
            </a:solid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9pPr>
          </a:lstStyle>
          <a:p>
            <a:pPr algn="just"/>
            <a:r>
              <a:rPr lang="pt-BR" altLang="pt-BR" sz="1200" dirty="0" smtClean="0">
                <a:solidFill>
                  <a:schemeClr val="tx1"/>
                </a:solidFill>
              </a:rPr>
              <a:t>Atendimento nutricional = avaliação, diagnóstico e prescrição</a:t>
            </a:r>
          </a:p>
          <a:p>
            <a:pPr algn="just"/>
            <a:endParaRPr lang="pt-BR" altLang="pt-BR" sz="1200" dirty="0" smtClean="0">
              <a:solidFill>
                <a:schemeClr val="tx1"/>
              </a:solidFill>
            </a:endParaRPr>
          </a:p>
          <a:p>
            <a:pPr algn="just"/>
            <a:r>
              <a:rPr lang="pt-BR" altLang="pt-BR" sz="1200" dirty="0" smtClean="0">
                <a:solidFill>
                  <a:schemeClr val="tx1"/>
                </a:solidFill>
              </a:rPr>
              <a:t>A</a:t>
            </a:r>
            <a:r>
              <a:rPr lang="pt-BR" altLang="pt-BR" sz="1200" dirty="0" smtClean="0">
                <a:solidFill>
                  <a:schemeClr val="tx1"/>
                </a:solidFill>
              </a:rPr>
              <a:t> </a:t>
            </a:r>
            <a:r>
              <a:rPr lang="pt-BR" altLang="pt-BR" sz="1200" dirty="0" smtClean="0">
                <a:solidFill>
                  <a:schemeClr val="tx1"/>
                </a:solidFill>
              </a:rPr>
              <a:t>prescrição/envio de plano, orientação nutricional e acompanhamento podem ser realizados de forma não presencial. </a:t>
            </a:r>
          </a:p>
        </p:txBody>
      </p:sp>
      <p:sp>
        <p:nvSpPr>
          <p:cNvPr id="12" name="Espaço Reservado para Texto 3"/>
          <p:cNvSpPr txBox="1">
            <a:spLocks/>
          </p:cNvSpPr>
          <p:nvPr/>
        </p:nvSpPr>
        <p:spPr>
          <a:xfrm>
            <a:off x="1090459" y="1915030"/>
            <a:ext cx="3874831" cy="1654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200" dirty="0" smtClean="0"/>
              <a:t>Art. 36 É dever do nutricionista realizar em </a:t>
            </a:r>
            <a:r>
              <a:rPr lang="pt-BR" altLang="pt-BR" sz="1200" b="1" dirty="0" smtClean="0"/>
              <a:t>consulta presencial a avaliação e o diagnóstico nutricional</a:t>
            </a:r>
            <a:r>
              <a:rPr lang="pt-BR" altLang="pt-BR" sz="1200" dirty="0" smtClean="0"/>
              <a:t> de indivíduos sob sua responsabilidade profissional. </a:t>
            </a:r>
          </a:p>
          <a:p>
            <a:pPr algn="just"/>
            <a:r>
              <a:rPr lang="pt-BR" altLang="pt-BR" sz="1200" i="1" dirty="0" smtClean="0"/>
              <a:t> </a:t>
            </a:r>
            <a:endParaRPr lang="pt-BR" altLang="pt-BR" sz="1200" dirty="0" smtClean="0"/>
          </a:p>
          <a:p>
            <a:pPr algn="just"/>
            <a:r>
              <a:rPr lang="pt-BR" altLang="pt-BR" sz="1200" dirty="0" smtClean="0"/>
              <a:t>Parágrafo único. Orientação nutricional e acompanhamento podem ser realizados de forma não presencial. </a:t>
            </a:r>
          </a:p>
        </p:txBody>
      </p:sp>
      <p:sp>
        <p:nvSpPr>
          <p:cNvPr id="3" name="AutoShape 2" descr="Resultado de imagem para fotos nutricionista no computador f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6"/>
          <a:stretch>
            <a:fillRect/>
          </a:stretch>
        </p:blipFill>
        <p:spPr>
          <a:xfrm>
            <a:off x="5625771" y="2998839"/>
            <a:ext cx="1978593" cy="1483945"/>
          </a:xfrm>
          <a:prstGeom prst="rect">
            <a:avLst/>
          </a:prstGeom>
        </p:spPr>
      </p:pic>
    </p:spTree>
    <p:extLst>
      <p:ext uri="{BB962C8B-B14F-4D97-AF65-F5344CB8AC3E}">
        <p14:creationId xmlns:p14="http://schemas.microsoft.com/office/powerpoint/2010/main" val="1534700789"/>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9" name="Imagem 8">
            <a:extLst>
              <a:ext uri="{FF2B5EF4-FFF2-40B4-BE49-F238E27FC236}">
                <a16:creationId xmlns:a16="http://schemas.microsoft.com/office/drawing/2014/main" id="{E04E5FBE-E3BC-4514-ADE7-6D56130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287" y="277431"/>
            <a:ext cx="1941891" cy="398916"/>
          </a:xfrm>
          <a:prstGeom prst="rect">
            <a:avLst/>
          </a:prstGeom>
        </p:spPr>
      </p:pic>
      <p:pic>
        <p:nvPicPr>
          <p:cNvPr id="7" name="Imagem 6"/>
          <p:cNvPicPr>
            <a:picLocks noChangeAspect="1"/>
          </p:cNvPicPr>
          <p:nvPr/>
        </p:nvPicPr>
        <p:blipFill>
          <a:blip r:embed="rId5"/>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25141"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13" name="Título 1"/>
          <p:cNvSpPr txBox="1">
            <a:spLocks/>
          </p:cNvSpPr>
          <p:nvPr/>
        </p:nvSpPr>
        <p:spPr>
          <a:xfrm>
            <a:off x="1000100" y="865234"/>
            <a:ext cx="5626840" cy="51173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altLang="pt-BR" sz="1400" b="1" dirty="0" smtClean="0"/>
              <a:t>Publicar resultados de pacientes (</a:t>
            </a:r>
            <a:r>
              <a:rPr lang="pt-BR" altLang="pt-BR" sz="1400" b="1" dirty="0" err="1" smtClean="0"/>
              <a:t>ex</a:t>
            </a:r>
            <a:r>
              <a:rPr lang="pt-BR" altLang="pt-BR" sz="1400" b="1" dirty="0" smtClean="0"/>
              <a:t>: melhora estado de saúde, melhora em exames...)</a:t>
            </a:r>
          </a:p>
        </p:txBody>
      </p:sp>
      <p:sp>
        <p:nvSpPr>
          <p:cNvPr id="14" name="Espaço Reservado para Texto 3"/>
          <p:cNvSpPr txBox="1">
            <a:spLocks/>
          </p:cNvSpPr>
          <p:nvPr/>
        </p:nvSpPr>
        <p:spPr>
          <a:xfrm>
            <a:off x="1023788" y="1553945"/>
            <a:ext cx="5501495" cy="31163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100" dirty="0" smtClean="0"/>
              <a:t>Art. 54 </a:t>
            </a:r>
            <a:r>
              <a:rPr lang="pt-BR" altLang="pt-BR" sz="1100" b="1" dirty="0" smtClean="0"/>
              <a:t>É direito do nutricionista divulgar</a:t>
            </a:r>
            <a:r>
              <a:rPr lang="pt-BR" altLang="pt-BR" sz="1100" dirty="0" smtClean="0"/>
              <a:t> sua qualificação profissional, técnicas, métodos, protocolos, diretrizes, benefícios de uma alimentação para indivíduos ou coletividades saudáveis ou em situações de agravos à saúde, bem como dados de pesquisa fruto do seu trabalho, </a:t>
            </a:r>
            <a:r>
              <a:rPr lang="pt-BR" altLang="pt-BR" sz="1100" b="1" dirty="0" smtClean="0"/>
              <a:t>desde que autorizado por escrito pelos pesquisados</a:t>
            </a:r>
            <a:r>
              <a:rPr lang="pt-BR" altLang="pt-BR" sz="1100" dirty="0" smtClean="0"/>
              <a:t>, respeitando o pudor, a privacidade e a intimidade própria e de terceiros.</a:t>
            </a:r>
          </a:p>
          <a:p>
            <a:pPr algn="just"/>
            <a:r>
              <a:rPr lang="pt-BR" altLang="pt-BR" sz="1100" dirty="0" smtClean="0"/>
              <a:t>Art. 55 É dever do nutricionista, ao compartilhar informações sobre alimentação e nutrição nos diversos meios de comunicação e informação, ter </a:t>
            </a:r>
            <a:r>
              <a:rPr lang="pt-BR" altLang="pt-BR" sz="1100" b="1" dirty="0" smtClean="0"/>
              <a:t>como objetivo principal a promoção da saúde e a educação alimentar e nutricional, de forma crítica e contextualizada e com respaldo técnico-científico</a:t>
            </a:r>
            <a:r>
              <a:rPr lang="pt-BR" altLang="pt-BR" sz="1100" dirty="0" smtClean="0"/>
              <a:t>. </a:t>
            </a:r>
          </a:p>
          <a:p>
            <a:pPr algn="just"/>
            <a:r>
              <a:rPr lang="pt-BR" altLang="pt-BR" sz="1100" dirty="0" smtClean="0"/>
              <a:t>Parágrafo único. Ao divulgar orientações e procedimentos específicos para determinados indivíduos ou coletividades, </a:t>
            </a:r>
            <a:r>
              <a:rPr lang="pt-BR" altLang="pt-BR" sz="1100" b="1" dirty="0" smtClean="0">
                <a:solidFill>
                  <a:srgbClr val="009710"/>
                </a:solidFill>
              </a:rPr>
              <a:t>o nutricionista deve informar que os resultados podem não ocorrer da mesma forma para todos</a:t>
            </a:r>
            <a:r>
              <a:rPr lang="pt-BR" altLang="pt-BR" sz="1100" b="1" dirty="0" smtClean="0"/>
              <a:t>. </a:t>
            </a:r>
          </a:p>
          <a:p>
            <a:pPr algn="just"/>
            <a:r>
              <a:rPr lang="pt-BR" altLang="pt-BR" sz="1100" dirty="0" smtClean="0"/>
              <a:t>Art. 56. </a:t>
            </a:r>
            <a:r>
              <a:rPr lang="pt-BR" altLang="pt-BR" sz="1100" b="1" dirty="0" smtClean="0"/>
              <a:t>É vedado </a:t>
            </a:r>
            <a:r>
              <a:rPr lang="pt-BR" altLang="pt-BR" sz="1100" dirty="0" smtClean="0"/>
              <a:t>ao nutricionista, na divulgação de informações ao público, utilizar estratégias que possam gerar concorrência desleal ou prejuízos à população, tais como </a:t>
            </a:r>
            <a:r>
              <a:rPr lang="pt-BR" altLang="pt-BR" sz="1100" b="1" dirty="0" smtClean="0"/>
              <a:t>promover suas atividades profissionais com mensagens enganosas ou sensacionalistas e alegar exclusividade ou garantia dos resultados de produtos, serviços ou métodos terapêuticos.</a:t>
            </a:r>
          </a:p>
        </p:txBody>
      </p:sp>
      <p:sp>
        <p:nvSpPr>
          <p:cNvPr id="15" name="CaixaDeTexto 5"/>
          <p:cNvSpPr txBox="1">
            <a:spLocks noChangeArrowheads="1"/>
          </p:cNvSpPr>
          <p:nvPr/>
        </p:nvSpPr>
        <p:spPr bwMode="auto">
          <a:xfrm>
            <a:off x="6833419" y="3247153"/>
            <a:ext cx="1908097" cy="12772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100" dirty="0">
                <a:latin typeface="Arial" panose="020B0604020202020204" pitchFamily="34" charset="0"/>
              </a:rPr>
              <a:t>Exemplo: “É possível reduzir gordura e ganhar massa muscular? </a:t>
            </a:r>
            <a:r>
              <a:rPr lang="pt-BR" altLang="pt-BR" sz="1100" dirty="0" smtClean="0">
                <a:latin typeface="Arial" panose="020B0604020202020204" pitchFamily="34" charset="0"/>
              </a:rPr>
              <a:t>Temos </a:t>
            </a:r>
            <a:r>
              <a:rPr lang="pt-BR" altLang="pt-BR" sz="1100" dirty="0">
                <a:latin typeface="Arial" panose="020B0604020202020204" pitchFamily="34" charset="0"/>
              </a:rPr>
              <a:t>vários casos que sim. Mas, cuidado! Estes resultados podem não ocorrer da mesma forma para todos</a:t>
            </a:r>
            <a:r>
              <a:rPr lang="pt-BR" altLang="pt-BR" sz="1100" dirty="0" smtClean="0">
                <a:latin typeface="Arial" panose="020B0604020202020204" pitchFamily="34" charset="0"/>
              </a:rPr>
              <a:t>!”</a:t>
            </a:r>
            <a:endParaRPr lang="pt-BR" altLang="pt-BR" sz="1100" dirty="0">
              <a:latin typeface="Arial" panose="020B0604020202020204" pitchFamily="34" charset="0"/>
            </a:endParaRPr>
          </a:p>
        </p:txBody>
      </p:sp>
      <p:pic>
        <p:nvPicPr>
          <p:cNvPr id="3" name="Imagem 2"/>
          <p:cNvPicPr>
            <a:picLocks noChangeAspect="1"/>
          </p:cNvPicPr>
          <p:nvPr/>
        </p:nvPicPr>
        <p:blipFill>
          <a:blip r:embed="rId6"/>
          <a:stretch>
            <a:fillRect/>
          </a:stretch>
        </p:blipFill>
        <p:spPr>
          <a:xfrm>
            <a:off x="6863704" y="1907904"/>
            <a:ext cx="1827756" cy="1218504"/>
          </a:xfrm>
          <a:prstGeom prst="rect">
            <a:avLst/>
          </a:prstGeom>
        </p:spPr>
      </p:pic>
      <p:sp>
        <p:nvSpPr>
          <p:cNvPr id="10" name="CaixaDeTexto 9"/>
          <p:cNvSpPr txBox="1"/>
          <p:nvPr/>
        </p:nvSpPr>
        <p:spPr>
          <a:xfrm>
            <a:off x="6892415" y="4601495"/>
            <a:ext cx="1632155" cy="246221"/>
          </a:xfrm>
          <a:prstGeom prst="rect">
            <a:avLst/>
          </a:prstGeom>
          <a:noFill/>
        </p:spPr>
        <p:txBody>
          <a:bodyPr wrap="square" rtlCol="0">
            <a:spAutoFit/>
          </a:bodyPr>
          <a:lstStyle/>
          <a:p>
            <a:r>
              <a:rPr lang="pt-BR" sz="1000" dirty="0" smtClean="0"/>
              <a:t>Fonte: CRN1</a:t>
            </a:r>
            <a:endParaRPr lang="pt-BR" sz="1000" dirty="0"/>
          </a:p>
        </p:txBody>
      </p:sp>
    </p:spTree>
    <p:extLst>
      <p:ext uri="{BB962C8B-B14F-4D97-AF65-F5344CB8AC3E}">
        <p14:creationId xmlns:p14="http://schemas.microsoft.com/office/powerpoint/2010/main" val="9280068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7" name="Imagem 6"/>
          <p:cNvPicPr>
            <a:picLocks noChangeAspect="1"/>
          </p:cNvPicPr>
          <p:nvPr/>
        </p:nvPicPr>
        <p:blipFill>
          <a:blip r:embed="rId4"/>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44801"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10" name="Título 1"/>
          <p:cNvSpPr txBox="1">
            <a:spLocks/>
          </p:cNvSpPr>
          <p:nvPr/>
        </p:nvSpPr>
        <p:spPr>
          <a:xfrm>
            <a:off x="1152958" y="1071715"/>
            <a:ext cx="5896771" cy="59191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r>
              <a:rPr lang="pt-BR" altLang="pt-BR" sz="1400" b="1" dirty="0" smtClean="0"/>
              <a:t>Atender em loja que comercializa produtos de alimentação e nutrição (</a:t>
            </a:r>
            <a:r>
              <a:rPr lang="pt-BR" altLang="pt-BR" sz="1400" b="1" dirty="0" err="1" smtClean="0"/>
              <a:t>ex</a:t>
            </a:r>
            <a:r>
              <a:rPr lang="pt-BR" altLang="pt-BR" sz="1400" b="1" dirty="0" smtClean="0"/>
              <a:t>: ter consultório no “fundo” da loja de suplemento)</a:t>
            </a:r>
          </a:p>
        </p:txBody>
      </p:sp>
      <p:sp>
        <p:nvSpPr>
          <p:cNvPr id="11" name="Espaço Reservado para Texto 3"/>
          <p:cNvSpPr txBox="1">
            <a:spLocks/>
          </p:cNvSpPr>
          <p:nvPr/>
        </p:nvSpPr>
        <p:spPr>
          <a:xfrm>
            <a:off x="1182278" y="2388415"/>
            <a:ext cx="4146806" cy="16133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200" dirty="0" smtClean="0"/>
              <a:t>Art. 61 É vedado ao nutricionista </a:t>
            </a:r>
            <a:r>
              <a:rPr lang="pt-BR" altLang="pt-BR" sz="1200" b="1" dirty="0" smtClean="0"/>
              <a:t>exercer ou associar atividades de consulta nutricional e prescrição dietética em locais cuja atividade-fim seja a comercialização de alimentos, produtos alimentícios, suplementos nutricionais, fitoterápicos, utensílios ou equipamentos ligados à área de alimentação e </a:t>
            </a:r>
            <a:r>
              <a:rPr lang="pt-BR" altLang="pt-BR" sz="1200" b="1" dirty="0" smtClean="0"/>
              <a:t>nutrição.</a:t>
            </a:r>
            <a:endParaRPr lang="pt-BR" altLang="pt-BR" sz="1200" b="1" dirty="0" smtClean="0"/>
          </a:p>
        </p:txBody>
      </p:sp>
      <p:pic>
        <p:nvPicPr>
          <p:cNvPr id="2" name="Imagem 1"/>
          <p:cNvPicPr>
            <a:picLocks noChangeAspect="1"/>
          </p:cNvPicPr>
          <p:nvPr/>
        </p:nvPicPr>
        <p:blipFill>
          <a:blip r:embed="rId5"/>
          <a:stretch>
            <a:fillRect/>
          </a:stretch>
        </p:blipFill>
        <p:spPr>
          <a:xfrm>
            <a:off x="5604387" y="2182765"/>
            <a:ext cx="2665156" cy="1903683"/>
          </a:xfrm>
          <a:prstGeom prst="rect">
            <a:avLst/>
          </a:prstGeom>
        </p:spPr>
      </p:pic>
      <p:pic>
        <p:nvPicPr>
          <p:cNvPr id="12" name="Imagem 11">
            <a:extLst>
              <a:ext uri="{FF2B5EF4-FFF2-40B4-BE49-F238E27FC236}">
                <a16:creationId xmlns:a16="http://schemas.microsoft.com/office/drawing/2014/main" id="{E04E5FBE-E3BC-4514-ADE7-6D5613022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6287" y="277431"/>
            <a:ext cx="1941891" cy="398916"/>
          </a:xfrm>
          <a:prstGeom prst="rect">
            <a:avLst/>
          </a:prstGeom>
        </p:spPr>
      </p:pic>
    </p:spTree>
    <p:extLst>
      <p:ext uri="{BB962C8B-B14F-4D97-AF65-F5344CB8AC3E}">
        <p14:creationId xmlns:p14="http://schemas.microsoft.com/office/powerpoint/2010/main" val="26856472"/>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7" name="Imagem 6"/>
          <p:cNvPicPr>
            <a:picLocks noChangeAspect="1"/>
          </p:cNvPicPr>
          <p:nvPr/>
        </p:nvPicPr>
        <p:blipFill>
          <a:blip r:embed="rId4"/>
          <a:stretch>
            <a:fillRect/>
          </a:stretch>
        </p:blipFill>
        <p:spPr>
          <a:xfrm>
            <a:off x="282781" y="256712"/>
            <a:ext cx="713762" cy="1070643"/>
          </a:xfrm>
          <a:prstGeom prst="rect">
            <a:avLst/>
          </a:prstGeom>
        </p:spPr>
      </p:pic>
      <p:sp>
        <p:nvSpPr>
          <p:cNvPr id="8" name="Título 1">
            <a:extLst>
              <a:ext uri="{FF2B5EF4-FFF2-40B4-BE49-F238E27FC236}">
                <a16:creationId xmlns:a16="http://schemas.microsoft.com/office/drawing/2014/main" id="{C6A1D11A-0781-4D02-A854-3751E208A5C5}"/>
              </a:ext>
            </a:extLst>
          </p:cNvPr>
          <p:cNvSpPr txBox="1">
            <a:spLocks/>
          </p:cNvSpPr>
          <p:nvPr/>
        </p:nvSpPr>
        <p:spPr>
          <a:xfrm>
            <a:off x="1034974" y="280242"/>
            <a:ext cx="7323093" cy="63332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r>
              <a:rPr lang="pt-BR" sz="2100" b="1" dirty="0" smtClean="0">
                <a:solidFill>
                  <a:schemeClr val="tx1"/>
                </a:solidFill>
                <a:latin typeface="+mj-lt"/>
                <a:ea typeface="Segoe UI" panose="020B0502040204020203" pitchFamily="34" charset="0"/>
                <a:cs typeface="Segoe UI" panose="020B0502040204020203" pitchFamily="34" charset="0"/>
              </a:rPr>
              <a:t>Tópicos mais polêmicos</a:t>
            </a:r>
            <a:endParaRPr lang="pt-BR" sz="2100" b="1" dirty="0">
              <a:solidFill>
                <a:schemeClr val="tx1"/>
              </a:solidFill>
              <a:latin typeface="+mj-lt"/>
              <a:ea typeface="Segoe UI" panose="020B0502040204020203" pitchFamily="34" charset="0"/>
              <a:cs typeface="Segoe UI" panose="020B0502040204020203" pitchFamily="34" charset="0"/>
            </a:endParaRPr>
          </a:p>
        </p:txBody>
      </p:sp>
      <p:sp>
        <p:nvSpPr>
          <p:cNvPr id="10" name="Título 1"/>
          <p:cNvSpPr txBox="1">
            <a:spLocks/>
          </p:cNvSpPr>
          <p:nvPr/>
        </p:nvSpPr>
        <p:spPr>
          <a:xfrm>
            <a:off x="1589188" y="1042218"/>
            <a:ext cx="2992437" cy="370553"/>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r>
              <a:rPr lang="pt-BR" altLang="pt-BR" sz="1400" b="1" dirty="0" smtClean="0"/>
              <a:t>Plágio de trabalhos científicos</a:t>
            </a:r>
          </a:p>
        </p:txBody>
      </p:sp>
      <p:sp>
        <p:nvSpPr>
          <p:cNvPr id="11" name="Espaço Reservado para Texto 3"/>
          <p:cNvSpPr txBox="1">
            <a:spLocks/>
          </p:cNvSpPr>
          <p:nvPr/>
        </p:nvSpPr>
        <p:spPr>
          <a:xfrm>
            <a:off x="1257302" y="1619250"/>
            <a:ext cx="3652838" cy="25987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pt-BR" altLang="pt-BR" sz="1200" dirty="0" smtClean="0"/>
              <a:t>Art. 80 É dever do nutricionista, quando utilizar informações não divulgadas publicamente, </a:t>
            </a:r>
            <a:r>
              <a:rPr lang="pt-BR" altLang="pt-BR" sz="1200" b="1" dirty="0" smtClean="0"/>
              <a:t>obter autorização do responsável e a ele fazer referência. </a:t>
            </a:r>
          </a:p>
          <a:p>
            <a:pPr algn="just"/>
            <a:r>
              <a:rPr lang="pt-BR" altLang="pt-BR" sz="1200" b="1" dirty="0" smtClean="0"/>
              <a:t> </a:t>
            </a:r>
            <a:endParaRPr lang="pt-BR" altLang="pt-BR" sz="1200" dirty="0" smtClean="0"/>
          </a:p>
          <a:p>
            <a:pPr algn="just"/>
            <a:r>
              <a:rPr lang="pt-BR" altLang="pt-BR" sz="1200" dirty="0" smtClean="0"/>
              <a:t>Art. 82 É vedado ao nutricionista </a:t>
            </a:r>
            <a:r>
              <a:rPr lang="pt-BR" altLang="pt-BR" sz="1200" b="1" dirty="0" smtClean="0"/>
              <a:t>omitir citação de terceiros </a:t>
            </a:r>
            <a:r>
              <a:rPr lang="pt-BR" altLang="pt-BR" sz="1200" dirty="0" smtClean="0"/>
              <a:t>que tiveram participação na elaboração de produções técnico-científicas. </a:t>
            </a:r>
          </a:p>
          <a:p>
            <a:pPr algn="just"/>
            <a:r>
              <a:rPr lang="pt-BR" altLang="pt-BR" sz="1200" dirty="0" smtClean="0"/>
              <a:t> </a:t>
            </a:r>
          </a:p>
          <a:p>
            <a:pPr algn="just"/>
            <a:r>
              <a:rPr lang="pt-BR" altLang="pt-BR" sz="1200" dirty="0" smtClean="0"/>
              <a:t>Art. 83 É vedado ao nutricionista </a:t>
            </a:r>
            <a:r>
              <a:rPr lang="pt-BR" altLang="pt-BR" sz="1200" b="1" dirty="0" smtClean="0"/>
              <a:t>declarar autoria à produção científica, método de trabalho ou produto do qual não tenha participado efetivamente</a:t>
            </a:r>
            <a:r>
              <a:rPr lang="pt-BR" altLang="pt-BR" sz="1200" dirty="0" smtClean="0"/>
              <a:t> da produção ou construção</a:t>
            </a:r>
          </a:p>
        </p:txBody>
      </p:sp>
      <p:sp>
        <p:nvSpPr>
          <p:cNvPr id="3" name="CaixaDeTexto 2"/>
          <p:cNvSpPr txBox="1"/>
          <p:nvPr/>
        </p:nvSpPr>
        <p:spPr>
          <a:xfrm>
            <a:off x="5820696" y="2464920"/>
            <a:ext cx="2123769" cy="738664"/>
          </a:xfrm>
          <a:prstGeom prst="rect">
            <a:avLst/>
          </a:prstGeom>
          <a:solidFill>
            <a:srgbClr val="92D050"/>
          </a:solidFill>
          <a:ln w="19050">
            <a:solidFill>
              <a:schemeClr val="tx1"/>
            </a:solidFill>
          </a:ln>
        </p:spPr>
        <p:txBody>
          <a:bodyPr wrap="square" rtlCol="0">
            <a:spAutoFit/>
          </a:bodyPr>
          <a:lstStyle/>
          <a:p>
            <a:endParaRPr lang="pt-BR" b="1" dirty="0" smtClean="0"/>
          </a:p>
          <a:p>
            <a:r>
              <a:rPr lang="pt-BR" b="1" dirty="0" err="1" smtClean="0"/>
              <a:t>Ctrl</a:t>
            </a:r>
            <a:r>
              <a:rPr lang="pt-BR" b="1" dirty="0" smtClean="0"/>
              <a:t> C + </a:t>
            </a:r>
            <a:r>
              <a:rPr lang="pt-BR" b="1" dirty="0" err="1" smtClean="0"/>
              <a:t>Ctrl</a:t>
            </a:r>
            <a:r>
              <a:rPr lang="pt-BR" b="1" dirty="0" smtClean="0"/>
              <a:t> V = Plágio</a:t>
            </a:r>
          </a:p>
          <a:p>
            <a:endParaRPr lang="pt-BR" b="1" dirty="0"/>
          </a:p>
        </p:txBody>
      </p:sp>
      <p:pic>
        <p:nvPicPr>
          <p:cNvPr id="12" name="Imagem 11">
            <a:extLst>
              <a:ext uri="{FF2B5EF4-FFF2-40B4-BE49-F238E27FC236}">
                <a16:creationId xmlns:a16="http://schemas.microsoft.com/office/drawing/2014/main" id="{E04E5FBE-E3BC-4514-ADE7-6D5613022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6287" y="277431"/>
            <a:ext cx="1941891" cy="398916"/>
          </a:xfrm>
          <a:prstGeom prst="rect">
            <a:avLst/>
          </a:prstGeom>
        </p:spPr>
      </p:pic>
    </p:spTree>
    <p:extLst>
      <p:ext uri="{BB962C8B-B14F-4D97-AF65-F5344CB8AC3E}">
        <p14:creationId xmlns:p14="http://schemas.microsoft.com/office/powerpoint/2010/main" val="3692042430"/>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79" y="334294"/>
            <a:ext cx="7911755" cy="4444181"/>
          </a:xfrm>
          <a:prstGeom prst="rect">
            <a:avLst/>
          </a:prstGeom>
        </p:spPr>
      </p:pic>
    </p:spTree>
    <p:extLst>
      <p:ext uri="{BB962C8B-B14F-4D97-AF65-F5344CB8AC3E}">
        <p14:creationId xmlns:p14="http://schemas.microsoft.com/office/powerpoint/2010/main" val="928482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752600" y="1530148"/>
            <a:ext cx="5715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pt-BR" altLang="pt-BR" sz="1600" dirty="0"/>
              <a:t>“Vigie seus pensamentos, porque eles se </a:t>
            </a:r>
            <a:r>
              <a:rPr lang="pt-BR" altLang="pt-BR" sz="1600" dirty="0" smtClean="0"/>
              <a:t>tornarão </a:t>
            </a:r>
            <a:r>
              <a:rPr lang="pt-BR" altLang="pt-BR" sz="1600" dirty="0"/>
              <a:t>palavras; </a:t>
            </a:r>
          </a:p>
          <a:p>
            <a:pPr>
              <a:lnSpc>
                <a:spcPct val="150000"/>
              </a:lnSpc>
              <a:spcBef>
                <a:spcPct val="50000"/>
              </a:spcBef>
            </a:pPr>
            <a:r>
              <a:rPr lang="pt-BR" altLang="pt-BR" sz="1600" dirty="0"/>
              <a:t>Vigie suas palavras, porque elas se tornarão atos; </a:t>
            </a:r>
          </a:p>
          <a:p>
            <a:pPr>
              <a:lnSpc>
                <a:spcPct val="150000"/>
              </a:lnSpc>
              <a:spcBef>
                <a:spcPct val="50000"/>
              </a:spcBef>
            </a:pPr>
            <a:r>
              <a:rPr lang="pt-BR" altLang="pt-BR" sz="1600" dirty="0"/>
              <a:t>Vigie seus atos, porque eles se tornarão seus hábitos; </a:t>
            </a:r>
          </a:p>
          <a:p>
            <a:pPr>
              <a:lnSpc>
                <a:spcPct val="150000"/>
              </a:lnSpc>
              <a:spcBef>
                <a:spcPct val="50000"/>
              </a:spcBef>
            </a:pPr>
            <a:r>
              <a:rPr lang="pt-BR" altLang="pt-BR" sz="1600" dirty="0"/>
              <a:t>Vigie seus hábitos, porque eles se tornarão </a:t>
            </a:r>
            <a:r>
              <a:rPr lang="pt-BR" altLang="pt-BR" sz="1600" dirty="0" smtClean="0"/>
              <a:t>seu </a:t>
            </a:r>
            <a:r>
              <a:rPr lang="pt-BR" altLang="pt-BR" sz="1600" dirty="0"/>
              <a:t>caráter; </a:t>
            </a:r>
          </a:p>
          <a:p>
            <a:pPr>
              <a:lnSpc>
                <a:spcPct val="150000"/>
              </a:lnSpc>
              <a:spcBef>
                <a:spcPct val="50000"/>
              </a:spcBef>
            </a:pPr>
            <a:r>
              <a:rPr lang="pt-BR" altLang="pt-BR" sz="1600" dirty="0"/>
              <a:t>Vigie seu caráter porque ele será o seu </a:t>
            </a:r>
            <a:r>
              <a:rPr lang="pt-BR" altLang="pt-BR" sz="1600" dirty="0">
                <a:solidFill>
                  <a:srgbClr val="FF0000"/>
                </a:solidFill>
              </a:rPr>
              <a:t>destino.”</a:t>
            </a:r>
          </a:p>
        </p:txBody>
      </p:sp>
      <p:sp>
        <p:nvSpPr>
          <p:cNvPr id="119811" name="Text Box 3"/>
          <p:cNvSpPr txBox="1">
            <a:spLocks noChangeArrowheads="1"/>
          </p:cNvSpPr>
          <p:nvPr/>
        </p:nvSpPr>
        <p:spPr bwMode="auto">
          <a:xfrm>
            <a:off x="1514166" y="542312"/>
            <a:ext cx="5715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700" dirty="0" smtClean="0">
                <a:solidFill>
                  <a:schemeClr val="tx1"/>
                </a:solidFill>
              </a:rPr>
              <a:t>Para Refletir</a:t>
            </a:r>
            <a:endParaRPr lang="pt-BR" altLang="pt-BR" sz="2700" dirty="0">
              <a:solidFill>
                <a:schemeClr val="tx1"/>
              </a:solidFill>
            </a:endParaRPr>
          </a:p>
        </p:txBody>
      </p:sp>
      <p:sp>
        <p:nvSpPr>
          <p:cNvPr id="2" name="CaixaDeTexto 1"/>
          <p:cNvSpPr txBox="1"/>
          <p:nvPr/>
        </p:nvSpPr>
        <p:spPr>
          <a:xfrm>
            <a:off x="7708494" y="4463843"/>
            <a:ext cx="934064" cy="307777"/>
          </a:xfrm>
          <a:prstGeom prst="rect">
            <a:avLst/>
          </a:prstGeom>
          <a:noFill/>
        </p:spPr>
        <p:txBody>
          <a:bodyPr wrap="square" rtlCol="0">
            <a:spAutoFit/>
          </a:bodyPr>
          <a:lstStyle/>
          <a:p>
            <a:r>
              <a:rPr lang="pt-BR" i="1" dirty="0" err="1" smtClean="0"/>
              <a:t>Lao</a:t>
            </a:r>
            <a:r>
              <a:rPr lang="pt-BR" i="1" dirty="0" smtClean="0"/>
              <a:t> </a:t>
            </a:r>
            <a:r>
              <a:rPr lang="pt-BR" i="1" dirty="0" err="1" smtClean="0"/>
              <a:t>Tzu</a:t>
            </a:r>
            <a:endParaRPr lang="pt-BR" i="1" dirty="0"/>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3" name="Imagem 2"/>
          <p:cNvPicPr>
            <a:picLocks noChangeAspect="1"/>
          </p:cNvPicPr>
          <p:nvPr/>
        </p:nvPicPr>
        <p:blipFill>
          <a:blip r:embed="rId3"/>
          <a:stretch>
            <a:fillRect/>
          </a:stretch>
        </p:blipFill>
        <p:spPr>
          <a:xfrm>
            <a:off x="7142593" y="242717"/>
            <a:ext cx="1725795" cy="1035477"/>
          </a:xfrm>
          <a:prstGeom prst="rect">
            <a:avLst/>
          </a:prstGeom>
        </p:spPr>
      </p:pic>
    </p:spTree>
    <p:extLst>
      <p:ext uri="{BB962C8B-B14F-4D97-AF65-F5344CB8AC3E}">
        <p14:creationId xmlns:p14="http://schemas.microsoft.com/office/powerpoint/2010/main" val="119693997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670" y="375013"/>
            <a:ext cx="2289016" cy="1435619"/>
          </a:xfrm>
          <a:prstGeom prst="rect">
            <a:avLst/>
          </a:prstGeom>
        </p:spPr>
      </p:pic>
      <p:sp>
        <p:nvSpPr>
          <p:cNvPr id="6" name="Retângulo 5"/>
          <p:cNvSpPr/>
          <p:nvPr/>
        </p:nvSpPr>
        <p:spPr>
          <a:xfrm>
            <a:off x="4765499" y="3580246"/>
            <a:ext cx="4070958" cy="1246495"/>
          </a:xfrm>
          <a:prstGeom prst="rect">
            <a:avLst/>
          </a:prstGeom>
        </p:spPr>
        <p:txBody>
          <a:bodyPr wrap="square">
            <a:spAutoFit/>
          </a:bodyPr>
          <a:lstStyle/>
          <a:p>
            <a:pPr lvl="0" algn="r">
              <a:spcBef>
                <a:spcPts val="300"/>
              </a:spcBef>
              <a:spcAft>
                <a:spcPts val="300"/>
              </a:spcAft>
            </a:pPr>
            <a:r>
              <a:rPr lang="pt-BR"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CONTATO</a:t>
            </a:r>
          </a:p>
          <a:p>
            <a:pPr lvl="0" algn="r">
              <a:spcBef>
                <a:spcPts val="300"/>
              </a:spcBef>
              <a:spcAft>
                <a:spcPts val="300"/>
              </a:spcAft>
            </a:pPr>
            <a:r>
              <a:rPr lang="pt-BR" sz="1200" dirty="0">
                <a:solidFill>
                  <a:schemeClr val="tx1"/>
                </a:solidFill>
                <a:latin typeface="Segoe UI" panose="020B0502040204020203" pitchFamily="34" charset="0"/>
                <a:ea typeface="Segoe UI" panose="020B0502040204020203" pitchFamily="34" charset="0"/>
                <a:cs typeface="Segoe UI" panose="020B0502040204020203" pitchFamily="34" charset="0"/>
              </a:rPr>
              <a:t>SRTVS - Quadra 701, Bloco II, Centro Empresarial Assis Chateaubriand, 301</a:t>
            </a:r>
          </a:p>
          <a:p>
            <a:pPr lvl="0" algn="r">
              <a:spcBef>
                <a:spcPts val="300"/>
              </a:spcBef>
              <a:spcAft>
                <a:spcPts val="300"/>
              </a:spcAft>
            </a:pPr>
            <a:r>
              <a:rPr lang="pt-BR" sz="1200" dirty="0">
                <a:solidFill>
                  <a:schemeClr val="tx1"/>
                </a:solidFill>
                <a:latin typeface="Segoe UI" panose="020B0502040204020203" pitchFamily="34" charset="0"/>
                <a:ea typeface="Segoe UI" panose="020B0502040204020203" pitchFamily="34" charset="0"/>
                <a:cs typeface="Segoe UI" panose="020B0502040204020203" pitchFamily="34" charset="0"/>
              </a:rPr>
              <a:t>(61) 3225 6027</a:t>
            </a:r>
          </a:p>
          <a:p>
            <a:pPr lvl="0" algn="r">
              <a:spcBef>
                <a:spcPts val="300"/>
              </a:spcBef>
              <a:spcAft>
                <a:spcPts val="300"/>
              </a:spcAft>
            </a:pPr>
            <a:r>
              <a:rPr lang="pt-BR" sz="1200" dirty="0">
                <a:solidFill>
                  <a:schemeClr val="tx1"/>
                </a:solidFill>
                <a:latin typeface="Segoe UI" panose="020B0502040204020203" pitchFamily="34" charset="0"/>
                <a:ea typeface="Segoe UI" panose="020B0502040204020203" pitchFamily="34" charset="0"/>
                <a:cs typeface="Segoe UI" panose="020B0502040204020203" pitchFamily="34" charset="0"/>
              </a:rPr>
              <a:t>contato@cfn.org.br</a:t>
            </a:r>
          </a:p>
        </p:txBody>
      </p:sp>
      <p:pic>
        <p:nvPicPr>
          <p:cNvPr id="7" name="Imagem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8706" y="252550"/>
            <a:ext cx="741007" cy="4641671"/>
          </a:xfrm>
          <a:prstGeom prst="rect">
            <a:avLst/>
          </a:prstGeom>
          <a:solidFill>
            <a:schemeClr val="tx1"/>
          </a:solidFill>
        </p:spPr>
      </p:pic>
      <p:pic>
        <p:nvPicPr>
          <p:cNvPr id="8" name="Imagem 7"/>
          <p:cNvPicPr>
            <a:picLocks noChangeAspect="1"/>
          </p:cNvPicPr>
          <p:nvPr/>
        </p:nvPicPr>
        <p:blipFill>
          <a:blip r:embed="rId5"/>
          <a:stretch>
            <a:fillRect/>
          </a:stretch>
        </p:blipFill>
        <p:spPr>
          <a:xfrm>
            <a:off x="282781" y="256712"/>
            <a:ext cx="713762" cy="1070643"/>
          </a:xfrm>
          <a:prstGeom prst="rect">
            <a:avLst/>
          </a:prstGeom>
        </p:spPr>
      </p:pic>
      <p:sp>
        <p:nvSpPr>
          <p:cNvPr id="9" name="Retângulo 8"/>
          <p:cNvSpPr/>
          <p:nvPr/>
        </p:nvSpPr>
        <p:spPr>
          <a:xfrm>
            <a:off x="3775586" y="2453230"/>
            <a:ext cx="1818969" cy="430887"/>
          </a:xfrm>
          <a:prstGeom prst="rect">
            <a:avLst/>
          </a:prstGeom>
        </p:spPr>
        <p:txBody>
          <a:bodyPr wrap="square">
            <a:spAutoFit/>
          </a:bodyPr>
          <a:lstStyle/>
          <a:p>
            <a:pPr lvl="0" algn="r">
              <a:spcBef>
                <a:spcPts val="300"/>
              </a:spcBef>
              <a:spcAft>
                <a:spcPts val="300"/>
              </a:spcAft>
            </a:pPr>
            <a:r>
              <a:rPr lang="pt-BR" sz="2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Obrigada!</a:t>
            </a:r>
            <a:endParaRPr lang="pt-BR"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980499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705748" y="1545544"/>
            <a:ext cx="6535341" cy="1915408"/>
          </a:xfrm>
        </p:spPr>
        <p:txBody>
          <a:bodyPr/>
          <a:lstStyle/>
          <a:p>
            <a:pPr algn="just">
              <a:lnSpc>
                <a:spcPct val="150000"/>
              </a:lnSpc>
              <a:buFontTx/>
              <a:buNone/>
            </a:pPr>
            <a:r>
              <a:rPr lang="pt-BR" altLang="pt-BR" sz="1600" dirty="0" smtClean="0">
                <a:solidFill>
                  <a:schemeClr val="tx1"/>
                </a:solidFill>
              </a:rPr>
              <a:t>“</a:t>
            </a:r>
            <a:r>
              <a:rPr lang="pt-BR" altLang="pt-BR" sz="1600" dirty="0">
                <a:solidFill>
                  <a:schemeClr val="tx1"/>
                </a:solidFill>
              </a:rPr>
              <a:t>Somos eticamente livres e responsáveis, não porque podemos fazer tudo o que queremos, nem porque queremos tudo o que podemos fazer, mas porque aprendemos a discriminar as  fronteiras entre o permitido e o proibido, tendo como critério  ideal a ausência  da violência interna e externa”.</a:t>
            </a:r>
          </a:p>
          <a:p>
            <a:pPr algn="just">
              <a:lnSpc>
                <a:spcPct val="150000"/>
              </a:lnSpc>
            </a:pPr>
            <a:endParaRPr lang="pt-BR" altLang="pt-BR" sz="1600" dirty="0">
              <a:solidFill>
                <a:schemeClr val="tx1"/>
              </a:solidFill>
            </a:endParaRPr>
          </a:p>
        </p:txBody>
      </p:sp>
      <p:sp>
        <p:nvSpPr>
          <p:cNvPr id="118789" name="Rectangle 5"/>
          <p:cNvSpPr>
            <a:spLocks noChangeArrowheads="1"/>
          </p:cNvSpPr>
          <p:nvPr/>
        </p:nvSpPr>
        <p:spPr bwMode="auto">
          <a:xfrm>
            <a:off x="2195324" y="473483"/>
            <a:ext cx="4788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400" dirty="0">
                <a:solidFill>
                  <a:schemeClr val="tx1"/>
                </a:solidFill>
                <a:latin typeface="+mn-lt"/>
              </a:rPr>
              <a:t>É</a:t>
            </a:r>
            <a:r>
              <a:rPr lang="pt-BR" altLang="pt-BR" sz="2400" dirty="0" smtClean="0">
                <a:solidFill>
                  <a:schemeClr val="tx1"/>
                </a:solidFill>
                <a:latin typeface="+mn-lt"/>
              </a:rPr>
              <a:t>tica</a:t>
            </a:r>
            <a:endParaRPr lang="pt-BR" altLang="pt-BR" sz="2400" dirty="0">
              <a:solidFill>
                <a:schemeClr val="tx1"/>
              </a:solidFill>
              <a:latin typeface="+mn-lt"/>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5" name="Imagem 4">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pic>
        <p:nvPicPr>
          <p:cNvPr id="3" name="Imagem 2"/>
          <p:cNvPicPr>
            <a:picLocks noChangeAspect="1"/>
          </p:cNvPicPr>
          <p:nvPr/>
        </p:nvPicPr>
        <p:blipFill>
          <a:blip r:embed="rId4"/>
          <a:stretch>
            <a:fillRect/>
          </a:stretch>
        </p:blipFill>
        <p:spPr>
          <a:xfrm>
            <a:off x="5569667" y="3512788"/>
            <a:ext cx="3333750" cy="1371600"/>
          </a:xfrm>
          <a:prstGeom prst="rect">
            <a:avLst/>
          </a:prstGeom>
        </p:spPr>
      </p:pic>
    </p:spTree>
    <p:extLst>
      <p:ext uri="{BB962C8B-B14F-4D97-AF65-F5344CB8AC3E}">
        <p14:creationId xmlns:p14="http://schemas.microsoft.com/office/powerpoint/2010/main" val="206126298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a:xfrm>
            <a:off x="1898855" y="1168004"/>
            <a:ext cx="6172200" cy="3305673"/>
          </a:xfrm>
        </p:spPr>
        <p:txBody>
          <a:bodyPr/>
          <a:lstStyle/>
          <a:p>
            <a:pPr algn="ctr">
              <a:lnSpc>
                <a:spcPct val="90000"/>
              </a:lnSpc>
              <a:buFontTx/>
              <a:buNone/>
            </a:pPr>
            <a:r>
              <a:rPr lang="pt-BR" altLang="pt-BR" sz="1600" dirty="0">
                <a:solidFill>
                  <a:schemeClr val="tx1"/>
                </a:solidFill>
              </a:rPr>
              <a:t>Toda comunidade possui elementos qualificados e alguns que </a:t>
            </a:r>
            <a:r>
              <a:rPr lang="pt-BR" altLang="pt-BR" sz="1600" dirty="0" err="1">
                <a:solidFill>
                  <a:schemeClr val="tx1"/>
                </a:solidFill>
              </a:rPr>
              <a:t>transgridem</a:t>
            </a:r>
            <a:r>
              <a:rPr lang="pt-BR" altLang="pt-BR" sz="1600" dirty="0">
                <a:solidFill>
                  <a:schemeClr val="tx1"/>
                </a:solidFill>
              </a:rPr>
              <a:t> a prática das virtudes</a:t>
            </a:r>
          </a:p>
          <a:p>
            <a:pPr algn="ctr">
              <a:lnSpc>
                <a:spcPct val="90000"/>
              </a:lnSpc>
              <a:buFontTx/>
              <a:buNone/>
            </a:pPr>
            <a:endParaRPr lang="pt-BR" altLang="pt-BR" sz="1600" dirty="0">
              <a:solidFill>
                <a:schemeClr val="tx1"/>
              </a:solidFill>
            </a:endParaRPr>
          </a:p>
          <a:p>
            <a:pPr algn="ctr">
              <a:lnSpc>
                <a:spcPct val="90000"/>
              </a:lnSpc>
              <a:buFontTx/>
              <a:buNone/>
            </a:pPr>
            <a:r>
              <a:rPr lang="pt-BR" altLang="pt-BR" sz="1600" dirty="0">
                <a:solidFill>
                  <a:schemeClr val="tx1"/>
                </a:solidFill>
              </a:rPr>
              <a:t>É utópico admitir uniformidade de conduta.</a:t>
            </a:r>
          </a:p>
          <a:p>
            <a:pPr algn="ctr">
              <a:lnSpc>
                <a:spcPct val="90000"/>
              </a:lnSpc>
              <a:buFontTx/>
              <a:buNone/>
            </a:pPr>
            <a:endParaRPr lang="pt-BR" altLang="pt-BR" sz="1600" dirty="0" smtClean="0">
              <a:solidFill>
                <a:schemeClr val="tx1"/>
              </a:solidFill>
            </a:endParaRPr>
          </a:p>
          <a:p>
            <a:pPr algn="ctr">
              <a:lnSpc>
                <a:spcPct val="90000"/>
              </a:lnSpc>
              <a:buFontTx/>
              <a:buNone/>
            </a:pPr>
            <a:endParaRPr lang="pt-BR" altLang="pt-BR" sz="1600" dirty="0">
              <a:solidFill>
                <a:schemeClr val="tx1"/>
              </a:solidFill>
            </a:endParaRPr>
          </a:p>
          <a:p>
            <a:pPr algn="ctr">
              <a:lnSpc>
                <a:spcPct val="90000"/>
              </a:lnSpc>
              <a:buFontTx/>
              <a:buNone/>
            </a:pPr>
            <a:r>
              <a:rPr lang="pt-BR" altLang="pt-BR" sz="1600" dirty="0">
                <a:solidFill>
                  <a:schemeClr val="tx1"/>
                </a:solidFill>
              </a:rPr>
              <a:t>A disciplina </a:t>
            </a:r>
            <a:r>
              <a:rPr lang="pt-BR" altLang="pt-BR" sz="1600" dirty="0" smtClean="0">
                <a:solidFill>
                  <a:schemeClr val="tx1"/>
                </a:solidFill>
              </a:rPr>
              <a:t>por meio </a:t>
            </a:r>
            <a:r>
              <a:rPr lang="pt-BR" altLang="pt-BR" sz="1600" dirty="0">
                <a:solidFill>
                  <a:schemeClr val="tx1"/>
                </a:solidFill>
              </a:rPr>
              <a:t>de um contrato (código de ética) tem sido a </a:t>
            </a:r>
            <a:r>
              <a:rPr lang="pt-BR" altLang="pt-BR" sz="1600" dirty="0" smtClean="0">
                <a:solidFill>
                  <a:schemeClr val="tx1"/>
                </a:solidFill>
              </a:rPr>
              <a:t>solução</a:t>
            </a:r>
          </a:p>
          <a:p>
            <a:pPr algn="ctr">
              <a:lnSpc>
                <a:spcPct val="90000"/>
              </a:lnSpc>
              <a:buFontTx/>
              <a:buNone/>
            </a:pPr>
            <a:r>
              <a:rPr lang="pt-BR" altLang="pt-BR" sz="1600" dirty="0" smtClean="0">
                <a:solidFill>
                  <a:schemeClr val="tx1"/>
                </a:solidFill>
              </a:rPr>
              <a:t>Elimina </a:t>
            </a:r>
            <a:r>
              <a:rPr lang="pt-BR" altLang="pt-BR" sz="1600" dirty="0">
                <a:solidFill>
                  <a:schemeClr val="tx1"/>
                </a:solidFill>
              </a:rPr>
              <a:t>conflitos </a:t>
            </a:r>
            <a:r>
              <a:rPr lang="pt-BR" altLang="pt-BR" sz="1600" dirty="0" smtClean="0">
                <a:solidFill>
                  <a:schemeClr val="tx1"/>
                </a:solidFill>
              </a:rPr>
              <a:t>e preserva </a:t>
            </a:r>
            <a:r>
              <a:rPr lang="pt-BR" altLang="pt-BR" sz="1600" dirty="0">
                <a:solidFill>
                  <a:schemeClr val="tx1"/>
                </a:solidFill>
              </a:rPr>
              <a:t>a categoria perante a sociedade</a:t>
            </a:r>
          </a:p>
        </p:txBody>
      </p:sp>
      <p:sp>
        <p:nvSpPr>
          <p:cNvPr id="214020" name="AutoShape 4"/>
          <p:cNvSpPr>
            <a:spLocks noChangeArrowheads="1"/>
          </p:cNvSpPr>
          <p:nvPr/>
        </p:nvSpPr>
        <p:spPr bwMode="auto">
          <a:xfrm>
            <a:off x="4474100" y="2752113"/>
            <a:ext cx="810815" cy="594122"/>
          </a:xfrm>
          <a:prstGeom prst="downArrow">
            <a:avLst>
              <a:gd name="adj1" fmla="val 50000"/>
              <a:gd name="adj2" fmla="val 25000"/>
            </a:avLst>
          </a:prstGeom>
          <a:solidFill>
            <a:srgbClr val="75C549"/>
          </a:solidFill>
          <a:ln w="9525">
            <a:solidFill>
              <a:srgbClr val="009710"/>
            </a:solidFill>
            <a:miter lim="800000"/>
            <a:headEnd/>
            <a:tailEnd/>
          </a:ln>
          <a:effectLst/>
        </p:spPr>
        <p:txBody>
          <a:bodyPr wrap="none" anchor="ctr"/>
          <a:lstStyle/>
          <a:p>
            <a:endParaRPr lang="pt-BR" sz="1050"/>
          </a:p>
        </p:txBody>
      </p:sp>
      <p:sp>
        <p:nvSpPr>
          <p:cNvPr id="6" name="Rectangle 2"/>
          <p:cNvSpPr>
            <a:spLocks noGrp="1" noChangeArrowheads="1"/>
          </p:cNvSpPr>
          <p:nvPr>
            <p:ph type="title"/>
          </p:nvPr>
        </p:nvSpPr>
        <p:spPr>
          <a:xfrm>
            <a:off x="311700" y="445025"/>
            <a:ext cx="8520599" cy="572699"/>
          </a:xfrm>
        </p:spPr>
        <p:txBody>
          <a:bodyPr/>
          <a:lstStyle/>
          <a:p>
            <a:pPr algn="ctr"/>
            <a:r>
              <a:rPr lang="pt-BR" altLang="pt-BR" sz="2400" dirty="0" smtClean="0">
                <a:solidFill>
                  <a:schemeClr val="tx1"/>
                </a:solidFill>
              </a:rPr>
              <a:t>Código de ética</a:t>
            </a:r>
            <a:endParaRPr lang="pt-BR" altLang="pt-BR" sz="2400" dirty="0">
              <a:solidFill>
                <a:schemeClr val="tx1"/>
              </a:solidFill>
            </a:endParaRPr>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8" name="Imagem 7">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332565378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ctr"/>
            <a:r>
              <a:rPr lang="pt-BR" altLang="pt-BR" sz="2400" dirty="0" smtClean="0">
                <a:solidFill>
                  <a:schemeClr val="tx1"/>
                </a:solidFill>
              </a:rPr>
              <a:t>Código de ética</a:t>
            </a:r>
            <a:endParaRPr lang="pt-BR" altLang="pt-BR" sz="2400" dirty="0">
              <a:solidFill>
                <a:schemeClr val="tx1"/>
              </a:solidFill>
            </a:endParaRPr>
          </a:p>
        </p:txBody>
      </p:sp>
      <p:sp>
        <p:nvSpPr>
          <p:cNvPr id="192515" name="Rectangle 3"/>
          <p:cNvSpPr>
            <a:spLocks noGrp="1" noChangeArrowheads="1"/>
          </p:cNvSpPr>
          <p:nvPr>
            <p:ph type="body" idx="1"/>
          </p:nvPr>
        </p:nvSpPr>
        <p:spPr>
          <a:xfrm>
            <a:off x="1700981" y="1408113"/>
            <a:ext cx="6705602" cy="2465797"/>
          </a:xfrm>
        </p:spPr>
        <p:txBody>
          <a:bodyPr/>
          <a:lstStyle/>
          <a:p>
            <a:pPr algn="just">
              <a:lnSpc>
                <a:spcPct val="140000"/>
              </a:lnSpc>
            </a:pPr>
            <a:r>
              <a:rPr lang="pt-BR" altLang="pt-BR" sz="1600" dirty="0">
                <a:solidFill>
                  <a:schemeClr val="tx1"/>
                </a:solidFill>
              </a:rPr>
              <a:t>Identifica as regras de conduta que devem ser seguidas por grupos profissionais específicos.</a:t>
            </a:r>
          </a:p>
          <a:p>
            <a:pPr algn="just">
              <a:lnSpc>
                <a:spcPct val="140000"/>
              </a:lnSpc>
            </a:pPr>
            <a:r>
              <a:rPr lang="pt-BR" altLang="pt-BR" sz="1600" dirty="0">
                <a:solidFill>
                  <a:schemeClr val="tx1"/>
                </a:solidFill>
              </a:rPr>
              <a:t>Revisão do código de ética – necessário devido avanço tecnológico e novas áreas de atuação do nutricionista.</a:t>
            </a:r>
          </a:p>
          <a:p>
            <a:pPr algn="just">
              <a:lnSpc>
                <a:spcPct val="140000"/>
              </a:lnSpc>
            </a:pPr>
            <a:r>
              <a:rPr lang="pt-BR" altLang="pt-BR" sz="1600" dirty="0">
                <a:solidFill>
                  <a:schemeClr val="tx1"/>
                </a:solidFill>
              </a:rPr>
              <a:t>A construção deve ser coletiva.</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5" name="Imagem 4">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185596238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0238" y="2831692"/>
            <a:ext cx="6639698" cy="1538645"/>
          </a:xfrm>
          <a:solidFill>
            <a:srgbClr val="75C549"/>
          </a:solidFill>
        </p:spPr>
        <p:txBody>
          <a:bodyPr/>
          <a:lstStyle/>
          <a:p>
            <a:r>
              <a:rPr lang="pt-BR" altLang="pt-BR" sz="1600" dirty="0">
                <a:solidFill>
                  <a:srgbClr val="000000"/>
                </a:solidFill>
                <a:latin typeface="+mj-lt"/>
                <a:ea typeface="Segoe UI Emoji" panose="020B0502040204020203" pitchFamily="34" charset="0"/>
                <a:cs typeface="Arial" panose="020B0604020202020204" pitchFamily="34" charset="0"/>
              </a:rPr>
              <a:t>P</a:t>
            </a:r>
            <a:r>
              <a:rPr lang="pt-BR" altLang="pt-BR" sz="1600" dirty="0" smtClean="0">
                <a:solidFill>
                  <a:srgbClr val="000000"/>
                </a:solidFill>
                <a:latin typeface="+mj-lt"/>
                <a:ea typeface="Segoe UI Emoji" panose="020B0502040204020203" pitchFamily="34" charset="0"/>
                <a:cs typeface="Arial" panose="020B0604020202020204" pitchFamily="34" charset="0"/>
              </a:rPr>
              <a:t>artiu </a:t>
            </a:r>
            <a:r>
              <a:rPr lang="pt-BR" altLang="pt-BR" sz="1600" dirty="0">
                <a:solidFill>
                  <a:srgbClr val="000000"/>
                </a:solidFill>
                <a:latin typeface="+mj-lt"/>
                <a:ea typeface="Segoe UI Emoji" panose="020B0502040204020203" pitchFamily="34" charset="0"/>
                <a:cs typeface="Arial" panose="020B0604020202020204" pitchFamily="34" charset="0"/>
              </a:rPr>
              <a:t>de um olhar atento e cuidadoso do CFN, o qual acompanha, diante da complexidade do contexto contemporâneo, as mudanças da sociedade, a ampliação dos campos de atuação profissional e os avanços da ciência e das políticas públicas no campo da alimentação e nutrição.</a:t>
            </a:r>
            <a:endParaRPr lang="pt-BR" sz="1600" dirty="0">
              <a:latin typeface="+mj-lt"/>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sp>
        <p:nvSpPr>
          <p:cNvPr id="5" name="Retângulo 4"/>
          <p:cNvSpPr/>
          <p:nvPr/>
        </p:nvSpPr>
        <p:spPr>
          <a:xfrm>
            <a:off x="2453147" y="746807"/>
            <a:ext cx="4572000" cy="646331"/>
          </a:xfrm>
          <a:prstGeom prst="rect">
            <a:avLst/>
          </a:prstGeom>
          <a:solidFill>
            <a:schemeClr val="accent6">
              <a:lumMod val="75000"/>
            </a:schemeClr>
          </a:solidFill>
        </p:spPr>
        <p:txBody>
          <a:bodyPr>
            <a:spAutoFit/>
          </a:bodyPr>
          <a:lstStyle/>
          <a:p>
            <a:pPr algn="ctr"/>
            <a:r>
              <a:rPr lang="pt-BR" altLang="pt-BR" sz="1800" dirty="0">
                <a:latin typeface="+mj-lt"/>
                <a:ea typeface="Segoe UI Emoji" panose="020B0502040204020203" pitchFamily="34" charset="0"/>
                <a:cs typeface="Arial" panose="020B0604020202020204" pitchFamily="34" charset="0"/>
              </a:rPr>
              <a:t>Necessidade de construção de um novo Código de Ética </a:t>
            </a:r>
            <a:endParaRPr lang="pt-BR" sz="1800" dirty="0">
              <a:latin typeface="+mj-lt"/>
            </a:endParaRPr>
          </a:p>
        </p:txBody>
      </p:sp>
      <p:sp>
        <p:nvSpPr>
          <p:cNvPr id="6" name="Seta para Baixo 5"/>
          <p:cNvSpPr/>
          <p:nvPr/>
        </p:nvSpPr>
        <p:spPr>
          <a:xfrm>
            <a:off x="4434348" y="1759971"/>
            <a:ext cx="658762" cy="943896"/>
          </a:xfrm>
          <a:prstGeom prst="downArrow">
            <a:avLst/>
          </a:prstGeom>
          <a:solidFill>
            <a:srgbClr val="009710"/>
          </a:solidFill>
          <a:ln>
            <a:solidFill>
              <a:srgbClr val="66B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306930"/>
            <a:ext cx="1941891" cy="398916"/>
          </a:xfrm>
          <a:prstGeom prst="rect">
            <a:avLst/>
          </a:prstGeom>
        </p:spPr>
      </p:pic>
    </p:spTree>
    <p:extLst>
      <p:ext uri="{BB962C8B-B14F-4D97-AF65-F5344CB8AC3E}">
        <p14:creationId xmlns:p14="http://schemas.microsoft.com/office/powerpoint/2010/main" val="157965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7" name="Imagem 6">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306930"/>
            <a:ext cx="1941891" cy="398916"/>
          </a:xfrm>
          <a:prstGeom prst="rect">
            <a:avLst/>
          </a:prstGeom>
        </p:spPr>
      </p:pic>
      <p:sp>
        <p:nvSpPr>
          <p:cNvPr id="8" name="Título 1">
            <a:extLst>
              <a:ext uri="{FF2B5EF4-FFF2-40B4-BE49-F238E27FC236}">
                <a16:creationId xmlns:a16="http://schemas.microsoft.com/office/drawing/2014/main" id="{A5E29E5C-D27E-4EC5-A43C-43254A0C75C0}"/>
              </a:ext>
            </a:extLst>
          </p:cNvPr>
          <p:cNvSpPr txBox="1">
            <a:spLocks/>
          </p:cNvSpPr>
          <p:nvPr/>
        </p:nvSpPr>
        <p:spPr>
          <a:xfrm>
            <a:off x="1307690" y="631394"/>
            <a:ext cx="6784260" cy="96624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just">
              <a:defRPr/>
            </a:pPr>
            <a:r>
              <a:rPr lang="pt-BR" altLang="pt-BR" sz="1800" b="1" dirty="0">
                <a:solidFill>
                  <a:srgbClr val="000000"/>
                </a:solidFill>
                <a:latin typeface="+mn-lt"/>
              </a:rPr>
              <a:t>T</a:t>
            </a:r>
            <a:r>
              <a:rPr lang="pt-BR" altLang="pt-BR" sz="1800" b="1" dirty="0" smtClean="0">
                <a:solidFill>
                  <a:srgbClr val="000000"/>
                </a:solidFill>
                <a:latin typeface="+mn-lt"/>
              </a:rPr>
              <a:t>emas mais incidentes foram eleitos  para a discussão presencial ocorrida nos Fóruns Regionais</a:t>
            </a:r>
            <a:endParaRPr lang="pt-BR" altLang="pt-BR" sz="1800" b="1" dirty="0">
              <a:latin typeface="+mn-lt"/>
            </a:endParaRPr>
          </a:p>
        </p:txBody>
      </p:sp>
      <p:sp>
        <p:nvSpPr>
          <p:cNvPr id="9" name="Retângulo 3"/>
          <p:cNvSpPr>
            <a:spLocks noChangeArrowheads="1"/>
          </p:cNvSpPr>
          <p:nvPr/>
        </p:nvSpPr>
        <p:spPr bwMode="auto">
          <a:xfrm>
            <a:off x="1396181" y="1976288"/>
            <a:ext cx="67348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400" b="1" dirty="0" smtClean="0">
                <a:solidFill>
                  <a:srgbClr val="000000"/>
                </a:solidFill>
                <a:latin typeface="+mn-lt"/>
              </a:rPr>
              <a:t>1</a:t>
            </a:r>
            <a:r>
              <a:rPr lang="pt-BR" altLang="pt-BR" sz="1400" dirty="0" smtClean="0">
                <a:solidFill>
                  <a:srgbClr val="000000"/>
                </a:solidFill>
                <a:latin typeface="+mn-lt"/>
              </a:rPr>
              <a:t> </a:t>
            </a:r>
            <a:r>
              <a:rPr lang="pt-BR" altLang="pt-BR" sz="1400" dirty="0">
                <a:solidFill>
                  <a:srgbClr val="000000"/>
                </a:solidFill>
                <a:latin typeface="+mn-lt"/>
              </a:rPr>
              <a:t>Internet, Redes Sociais, TI e Uso de Imagens</a:t>
            </a:r>
          </a:p>
          <a:p>
            <a:pPr algn="just">
              <a:spcBef>
                <a:spcPct val="0"/>
              </a:spcBef>
              <a:buFontTx/>
              <a:buNone/>
            </a:pPr>
            <a:endParaRPr lang="pt-BR" altLang="pt-BR" sz="1400" dirty="0">
              <a:solidFill>
                <a:srgbClr val="000000"/>
              </a:solidFill>
              <a:latin typeface="+mn-lt"/>
            </a:endParaRPr>
          </a:p>
          <a:p>
            <a:pPr algn="just">
              <a:spcBef>
                <a:spcPct val="0"/>
              </a:spcBef>
              <a:buFontTx/>
              <a:buNone/>
            </a:pPr>
            <a:r>
              <a:rPr lang="pt-BR" altLang="pt-BR" sz="1400" b="1" dirty="0" smtClean="0">
                <a:solidFill>
                  <a:srgbClr val="000000"/>
                </a:solidFill>
                <a:latin typeface="+mn-lt"/>
              </a:rPr>
              <a:t>2</a:t>
            </a:r>
            <a:r>
              <a:rPr lang="pt-BR" altLang="pt-BR" sz="1400" dirty="0" smtClean="0">
                <a:solidFill>
                  <a:srgbClr val="000000"/>
                </a:solidFill>
                <a:latin typeface="+mn-lt"/>
              </a:rPr>
              <a:t> </a:t>
            </a:r>
            <a:r>
              <a:rPr lang="pt-BR" altLang="pt-BR" sz="1400" dirty="0">
                <a:solidFill>
                  <a:srgbClr val="000000"/>
                </a:solidFill>
                <a:latin typeface="+mn-lt"/>
              </a:rPr>
              <a:t>Conflito de Interesse</a:t>
            </a:r>
          </a:p>
          <a:p>
            <a:pPr algn="just">
              <a:spcBef>
                <a:spcPct val="0"/>
              </a:spcBef>
              <a:buFontTx/>
              <a:buNone/>
            </a:pPr>
            <a:endParaRPr lang="pt-BR" altLang="pt-BR" sz="1400" dirty="0">
              <a:solidFill>
                <a:srgbClr val="000000"/>
              </a:solidFill>
              <a:latin typeface="+mn-lt"/>
            </a:endParaRPr>
          </a:p>
          <a:p>
            <a:pPr algn="just">
              <a:spcBef>
                <a:spcPct val="0"/>
              </a:spcBef>
              <a:buFontTx/>
              <a:buNone/>
            </a:pPr>
            <a:r>
              <a:rPr lang="pt-BR" altLang="pt-BR" sz="1400" b="1" dirty="0" smtClean="0">
                <a:solidFill>
                  <a:srgbClr val="000000"/>
                </a:solidFill>
                <a:latin typeface="+mn-lt"/>
              </a:rPr>
              <a:t>3</a:t>
            </a:r>
            <a:r>
              <a:rPr lang="pt-BR" altLang="pt-BR" sz="1400" dirty="0" smtClean="0">
                <a:solidFill>
                  <a:srgbClr val="000000"/>
                </a:solidFill>
                <a:latin typeface="+mn-lt"/>
              </a:rPr>
              <a:t> Relações </a:t>
            </a:r>
            <a:r>
              <a:rPr lang="pt-BR" altLang="pt-BR" sz="1400" dirty="0">
                <a:solidFill>
                  <a:srgbClr val="000000"/>
                </a:solidFill>
                <a:latin typeface="+mn-lt"/>
              </a:rPr>
              <a:t>Interpessoais</a:t>
            </a:r>
          </a:p>
          <a:p>
            <a:pPr algn="just">
              <a:spcBef>
                <a:spcPct val="0"/>
              </a:spcBef>
              <a:buFontTx/>
              <a:buNone/>
            </a:pPr>
            <a:endParaRPr lang="pt-BR" altLang="pt-BR" sz="1400" dirty="0">
              <a:solidFill>
                <a:srgbClr val="000000"/>
              </a:solidFill>
              <a:latin typeface="+mn-lt"/>
            </a:endParaRPr>
          </a:p>
          <a:p>
            <a:pPr algn="just">
              <a:spcBef>
                <a:spcPct val="0"/>
              </a:spcBef>
              <a:buFontTx/>
              <a:buNone/>
            </a:pPr>
            <a:r>
              <a:rPr lang="pt-BR" altLang="pt-BR" sz="1400" b="1" dirty="0" smtClean="0">
                <a:solidFill>
                  <a:srgbClr val="000000"/>
                </a:solidFill>
                <a:latin typeface="+mn-lt"/>
              </a:rPr>
              <a:t>4 </a:t>
            </a:r>
            <a:r>
              <a:rPr lang="pt-BR" altLang="pt-BR" sz="1400" dirty="0">
                <a:solidFill>
                  <a:srgbClr val="000000"/>
                </a:solidFill>
                <a:latin typeface="+mn-lt"/>
              </a:rPr>
              <a:t>Atuação Técnica Inadequada</a:t>
            </a:r>
          </a:p>
          <a:p>
            <a:pPr algn="just">
              <a:spcBef>
                <a:spcPct val="0"/>
              </a:spcBef>
              <a:buFontTx/>
              <a:buNone/>
            </a:pPr>
            <a:endParaRPr lang="pt-BR" altLang="pt-BR" sz="1400" dirty="0">
              <a:solidFill>
                <a:srgbClr val="000000"/>
              </a:solidFill>
              <a:latin typeface="+mn-lt"/>
            </a:endParaRPr>
          </a:p>
          <a:p>
            <a:pPr algn="just">
              <a:spcBef>
                <a:spcPct val="0"/>
              </a:spcBef>
              <a:buFontTx/>
              <a:buNone/>
            </a:pPr>
            <a:r>
              <a:rPr lang="pt-BR" altLang="pt-BR" sz="1400" dirty="0">
                <a:solidFill>
                  <a:srgbClr val="000000"/>
                </a:solidFill>
                <a:latin typeface="+mn-lt"/>
              </a:rPr>
              <a:t>Todos os discursos das respostas de cada um destes temas foi analisado para que pudéssemos concluir os principais </a:t>
            </a:r>
            <a:r>
              <a:rPr lang="pt-BR" altLang="pt-BR" sz="1400" b="1" dirty="0">
                <a:solidFill>
                  <a:srgbClr val="000000"/>
                </a:solidFill>
                <a:latin typeface="+mn-lt"/>
              </a:rPr>
              <a:t>dilemas éticos </a:t>
            </a:r>
            <a:r>
              <a:rPr lang="pt-BR" altLang="pt-BR" sz="1400" dirty="0">
                <a:solidFill>
                  <a:srgbClr val="000000"/>
                </a:solidFill>
                <a:latin typeface="+mn-lt"/>
              </a:rPr>
              <a:t>e  expectativas para o Novo Código de Ética.</a:t>
            </a:r>
          </a:p>
        </p:txBody>
      </p:sp>
    </p:spTree>
    <p:extLst>
      <p:ext uri="{BB962C8B-B14F-4D97-AF65-F5344CB8AC3E}">
        <p14:creationId xmlns:p14="http://schemas.microsoft.com/office/powerpoint/2010/main" val="321650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026"/>
          <p:cNvSpPr txBox="1">
            <a:spLocks noChangeArrowheads="1"/>
          </p:cNvSpPr>
          <p:nvPr/>
        </p:nvSpPr>
        <p:spPr bwMode="auto">
          <a:xfrm>
            <a:off x="1385888" y="318665"/>
            <a:ext cx="624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2400" dirty="0">
                <a:solidFill>
                  <a:schemeClr val="tx1"/>
                </a:solidFill>
              </a:rPr>
              <a:t>P</a:t>
            </a:r>
            <a:r>
              <a:rPr lang="pt-BR" altLang="pt-BR" sz="2400" dirty="0" smtClean="0">
                <a:solidFill>
                  <a:schemeClr val="tx1"/>
                </a:solidFill>
              </a:rPr>
              <a:t>enalidades aplicadas</a:t>
            </a:r>
            <a:endParaRPr lang="pt-BR" altLang="pt-BR" sz="2400" dirty="0">
              <a:solidFill>
                <a:schemeClr val="tx1"/>
              </a:solidFill>
            </a:endParaRPr>
          </a:p>
        </p:txBody>
      </p:sp>
      <p:sp>
        <p:nvSpPr>
          <p:cNvPr id="100355" name="Text Box 1027"/>
          <p:cNvSpPr txBox="1">
            <a:spLocks noChangeArrowheads="1"/>
          </p:cNvSpPr>
          <p:nvPr/>
        </p:nvSpPr>
        <p:spPr bwMode="auto">
          <a:xfrm>
            <a:off x="1676400" y="1028700"/>
            <a:ext cx="548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pt-BR" sz="1600" dirty="0" smtClean="0"/>
              <a:t>I-    Advertência</a:t>
            </a:r>
            <a:endParaRPr lang="pt-BR" altLang="pt-BR" sz="1600" dirty="0"/>
          </a:p>
        </p:txBody>
      </p:sp>
      <p:sp>
        <p:nvSpPr>
          <p:cNvPr id="100356" name="Text Box 1028"/>
          <p:cNvSpPr txBox="1">
            <a:spLocks noChangeArrowheads="1"/>
          </p:cNvSpPr>
          <p:nvPr/>
        </p:nvSpPr>
        <p:spPr bwMode="auto">
          <a:xfrm>
            <a:off x="1676400" y="1543050"/>
            <a:ext cx="457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pt-BR" sz="1600" dirty="0" smtClean="0"/>
              <a:t>II-   Repreensão</a:t>
            </a:r>
            <a:endParaRPr lang="pt-BR" altLang="pt-BR" sz="1600" dirty="0"/>
          </a:p>
        </p:txBody>
      </p:sp>
      <p:sp>
        <p:nvSpPr>
          <p:cNvPr id="100357" name="Text Box 1029"/>
          <p:cNvSpPr txBox="1">
            <a:spLocks noChangeArrowheads="1"/>
          </p:cNvSpPr>
          <p:nvPr/>
        </p:nvSpPr>
        <p:spPr bwMode="auto">
          <a:xfrm>
            <a:off x="1676400" y="1971675"/>
            <a:ext cx="449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pt-BR" sz="1600" dirty="0" smtClean="0"/>
              <a:t>III-   Multa</a:t>
            </a:r>
            <a:endParaRPr lang="pt-BR" altLang="pt-BR" sz="1600" dirty="0"/>
          </a:p>
        </p:txBody>
      </p:sp>
      <p:sp>
        <p:nvSpPr>
          <p:cNvPr id="100358" name="Text Box 1030"/>
          <p:cNvSpPr txBox="1">
            <a:spLocks noChangeArrowheads="1"/>
          </p:cNvSpPr>
          <p:nvPr/>
        </p:nvSpPr>
        <p:spPr bwMode="auto">
          <a:xfrm>
            <a:off x="1676400" y="2443163"/>
            <a:ext cx="5867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pt-BR" sz="1600" dirty="0" smtClean="0"/>
              <a:t>IV-   Suspensão do Exercício Profissional </a:t>
            </a:r>
            <a:endParaRPr lang="pt-BR" altLang="pt-BR" sz="1600" dirty="0"/>
          </a:p>
        </p:txBody>
      </p:sp>
      <p:sp>
        <p:nvSpPr>
          <p:cNvPr id="100359" name="Text Box 1031"/>
          <p:cNvSpPr txBox="1">
            <a:spLocks noChangeArrowheads="1"/>
          </p:cNvSpPr>
          <p:nvPr/>
        </p:nvSpPr>
        <p:spPr bwMode="auto">
          <a:xfrm>
            <a:off x="1676400" y="2929440"/>
            <a:ext cx="586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pt-BR" sz="1600" dirty="0" smtClean="0"/>
              <a:t>V-   Cancelamento da Inscrição e Proibição do Exercício Profissional</a:t>
            </a:r>
            <a:endParaRPr lang="pt-BR" altLang="pt-BR" sz="1600" dirty="0"/>
          </a:p>
        </p:txBody>
      </p:sp>
      <p:sp>
        <p:nvSpPr>
          <p:cNvPr id="100360" name="Text Box 1032"/>
          <p:cNvSpPr txBox="1">
            <a:spLocks noChangeArrowheads="1"/>
          </p:cNvSpPr>
          <p:nvPr/>
        </p:nvSpPr>
        <p:spPr bwMode="auto">
          <a:xfrm>
            <a:off x="1371600" y="3943350"/>
            <a:ext cx="64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pt-BR" sz="1600" dirty="0">
                <a:solidFill>
                  <a:srgbClr val="006313"/>
                </a:solidFill>
              </a:rPr>
              <a:t>OBSERVAÇÃO: </a:t>
            </a:r>
          </a:p>
          <a:p>
            <a:pPr algn="just">
              <a:spcBef>
                <a:spcPct val="50000"/>
              </a:spcBef>
            </a:pPr>
            <a:r>
              <a:rPr lang="pt-BR" altLang="pt-BR" sz="1600" dirty="0"/>
              <a:t>Toda penalidade dá direito de defesa ao infrator junto ao CRN</a:t>
            </a:r>
            <a:endParaRPr lang="pt-BR" altLang="pt-BR" sz="1600" dirty="0">
              <a:latin typeface="Times New Roman" panose="02020603050405020304" pitchFamily="18" charset="0"/>
            </a:endParaRPr>
          </a:p>
        </p:txBody>
      </p:sp>
      <p:pic>
        <p:nvPicPr>
          <p:cNvPr id="9" name="Imagem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10" name="Imagem 9">
            <a:extLst>
              <a:ext uri="{FF2B5EF4-FFF2-40B4-BE49-F238E27FC236}">
                <a16:creationId xmlns:a16="http://schemas.microsoft.com/office/drawing/2014/main" id="{E04E5FBE-E3BC-4514-ADE7-6D561302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265979294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111306757"/>
              </p:ext>
            </p:extLst>
          </p:nvPr>
        </p:nvGraphicFramePr>
        <p:xfrm>
          <a:off x="1009713" y="698090"/>
          <a:ext cx="7819655" cy="390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68706" y="242717"/>
            <a:ext cx="741007" cy="4641671"/>
          </a:xfrm>
          <a:prstGeom prst="rect">
            <a:avLst/>
          </a:prstGeom>
          <a:solidFill>
            <a:schemeClr val="tx1"/>
          </a:solidFill>
        </p:spPr>
      </p:pic>
      <p:pic>
        <p:nvPicPr>
          <p:cNvPr id="4" name="Imagem 3">
            <a:extLst>
              <a:ext uri="{FF2B5EF4-FFF2-40B4-BE49-F238E27FC236}">
                <a16:creationId xmlns:a16="http://schemas.microsoft.com/office/drawing/2014/main" id="{E04E5FBE-E3BC-4514-ADE7-6D56130225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9141" y="434746"/>
            <a:ext cx="1941891" cy="398916"/>
          </a:xfrm>
          <a:prstGeom prst="rect">
            <a:avLst/>
          </a:prstGeom>
        </p:spPr>
      </p:pic>
    </p:spTree>
    <p:extLst>
      <p:ext uri="{BB962C8B-B14F-4D97-AF65-F5344CB8AC3E}">
        <p14:creationId xmlns:p14="http://schemas.microsoft.com/office/powerpoint/2010/main" val="945988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9282</TotalTime>
  <Words>1722</Words>
  <Application>Microsoft Office PowerPoint</Application>
  <PresentationFormat>Apresentação na tela (16:9)</PresentationFormat>
  <Paragraphs>144</Paragraphs>
  <Slides>29</Slides>
  <Notes>13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Wingdings</vt:lpstr>
      <vt:lpstr>Segoe UI</vt:lpstr>
      <vt:lpstr>Segoe UI Emoji</vt:lpstr>
      <vt:lpstr>Arial</vt:lpstr>
      <vt:lpstr>Times New Roman</vt:lpstr>
      <vt:lpstr>simple-light-2</vt:lpstr>
      <vt:lpstr>33</vt:lpstr>
      <vt:lpstr>Apresentação do PowerPoint</vt:lpstr>
      <vt:lpstr>Apresentação do PowerPoint</vt:lpstr>
      <vt:lpstr>Código de ética</vt:lpstr>
      <vt:lpstr>Código de ética</vt:lpstr>
      <vt:lpstr>Partiu de um olhar atento e cuidadoso do CFN, o qual acompanha, diante da complexidade do contexto contemporâneo, as mudanças da sociedade, a ampliação dos campos de atuação profissional e os avanços da ciência e das políticas públicas no campo da alimentação e nutrição.</vt:lpstr>
      <vt:lpstr>Apresentação do PowerPoint</vt:lpstr>
      <vt:lpstr>Apresentação do PowerPoint</vt:lpstr>
      <vt:lpstr>Apresentação do PowerPoint</vt:lpstr>
      <vt:lpstr>Apresentação do PowerPoint</vt:lpstr>
      <vt:lpstr>Após publicação do CEC – Cronologia     - 23/06/2018 - II Encontro Regional das Comissões de Ética dos CRN E CFN – Brasília CRN1  -17 e 18/10/2018 -  Seminário Nacional das Comissões de Ética do Sistema do CFN/CRN – Brasília CFN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DE PRESENÇA WEB - #DESAFIOCFN</dc:title>
  <dc:creator>Socorro Aquino</dc:creator>
  <cp:lastModifiedBy>liliana.bricarello@gmail.com</cp:lastModifiedBy>
  <cp:revision>434</cp:revision>
  <dcterms:created xsi:type="dcterms:W3CDTF">2016-01-26T17:58:14Z</dcterms:created>
  <dcterms:modified xsi:type="dcterms:W3CDTF">2018-11-25T14:05:56Z</dcterms:modified>
</cp:coreProperties>
</file>