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08" r:id="rId2"/>
    <p:sldId id="311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259" r:id="rId11"/>
    <p:sldId id="262" r:id="rId12"/>
    <p:sldId id="263" r:id="rId13"/>
    <p:sldId id="321" r:id="rId14"/>
    <p:sldId id="307" r:id="rId15"/>
    <p:sldId id="264" r:id="rId16"/>
    <p:sldId id="265" r:id="rId17"/>
    <p:sldId id="284" r:id="rId18"/>
    <p:sldId id="267" r:id="rId19"/>
    <p:sldId id="285" r:id="rId20"/>
    <p:sldId id="287" r:id="rId21"/>
    <p:sldId id="269" r:id="rId22"/>
    <p:sldId id="276" r:id="rId23"/>
    <p:sldId id="270" r:id="rId24"/>
    <p:sldId id="274" r:id="rId25"/>
    <p:sldId id="275" r:id="rId26"/>
    <p:sldId id="279" r:id="rId27"/>
    <p:sldId id="277" r:id="rId28"/>
    <p:sldId id="331" r:id="rId29"/>
    <p:sldId id="328" r:id="rId30"/>
    <p:sldId id="333" r:id="rId31"/>
    <p:sldId id="334" r:id="rId32"/>
    <p:sldId id="335" r:id="rId33"/>
    <p:sldId id="336" r:id="rId34"/>
    <p:sldId id="338" r:id="rId35"/>
    <p:sldId id="339" r:id="rId36"/>
    <p:sldId id="340" r:id="rId37"/>
    <p:sldId id="337" r:id="rId38"/>
    <p:sldId id="341" r:id="rId39"/>
    <p:sldId id="342" r:id="rId40"/>
    <p:sldId id="343" r:id="rId41"/>
    <p:sldId id="344" r:id="rId42"/>
    <p:sldId id="349" r:id="rId43"/>
    <p:sldId id="350" r:id="rId44"/>
    <p:sldId id="367" r:id="rId45"/>
    <p:sldId id="346" r:id="rId46"/>
    <p:sldId id="347" r:id="rId47"/>
    <p:sldId id="348" r:id="rId48"/>
    <p:sldId id="368" r:id="rId49"/>
    <p:sldId id="352" r:id="rId50"/>
    <p:sldId id="353" r:id="rId51"/>
    <p:sldId id="351" r:id="rId52"/>
    <p:sldId id="355" r:id="rId53"/>
    <p:sldId id="354" r:id="rId54"/>
    <p:sldId id="356" r:id="rId55"/>
    <p:sldId id="357" r:id="rId56"/>
    <p:sldId id="358" r:id="rId57"/>
    <p:sldId id="359" r:id="rId58"/>
    <p:sldId id="360" r:id="rId59"/>
    <p:sldId id="369" r:id="rId60"/>
    <p:sldId id="361" r:id="rId61"/>
    <p:sldId id="362" r:id="rId62"/>
    <p:sldId id="363" r:id="rId63"/>
    <p:sldId id="364" r:id="rId64"/>
    <p:sldId id="370" r:id="rId65"/>
    <p:sldId id="371" r:id="rId6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  <a:srgbClr val="000000"/>
    <a:srgbClr val="336699"/>
    <a:srgbClr val="0099CC"/>
    <a:srgbClr val="3C9CA9"/>
    <a:srgbClr val="B7DE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46" autoAdjust="0"/>
  </p:normalViewPr>
  <p:slideViewPr>
    <p:cSldViewPr>
      <p:cViewPr>
        <p:scale>
          <a:sx n="74" d="100"/>
          <a:sy n="74" d="100"/>
        </p:scale>
        <p:origin x="-726" y="-78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3399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DM</c:v>
                </c:pt>
                <c:pt idx="1">
                  <c:v>HAS</c:v>
                </c:pt>
                <c:pt idx="2">
                  <c:v>GNC</c:v>
                </c:pt>
                <c:pt idx="3">
                  <c:v>Rins Policísticos</c:v>
                </c:pt>
                <c:pt idx="4">
                  <c:v>Outros </c:v>
                </c:pt>
                <c:pt idx="5">
                  <c:v>Indefinidos</c:v>
                </c:pt>
              </c:strCache>
            </c:strRef>
          </c:cat>
          <c:val>
            <c:numRef>
              <c:f>Plan1!$B$2:$B$7</c:f>
            </c:numRef>
          </c:val>
        </c:ser>
        <c:ser>
          <c:idx val="3"/>
          <c:order val="1"/>
          <c:tx>
            <c:strRef>
              <c:f>Plan1!$E$1</c:f>
              <c:strCache>
                <c:ptCount val="1"/>
                <c:pt idx="0">
                  <c:v>2013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DM</c:v>
                </c:pt>
                <c:pt idx="1">
                  <c:v>HAS</c:v>
                </c:pt>
                <c:pt idx="2">
                  <c:v>GNC</c:v>
                </c:pt>
                <c:pt idx="3">
                  <c:v>Rins Policísticos</c:v>
                </c:pt>
                <c:pt idx="4">
                  <c:v>Outros </c:v>
                </c:pt>
                <c:pt idx="5">
                  <c:v>Indefinidos</c:v>
                </c:pt>
              </c:strCache>
            </c:strRef>
          </c:cat>
          <c:val>
            <c:numRef>
              <c:f>Plan1!$E$2:$E$7</c:f>
              <c:numCache>
                <c:formatCode>General</c:formatCode>
                <c:ptCount val="6"/>
                <c:pt idx="0">
                  <c:v>30</c:v>
                </c:pt>
                <c:pt idx="1">
                  <c:v>35</c:v>
                </c:pt>
                <c:pt idx="2">
                  <c:v>12</c:v>
                </c:pt>
                <c:pt idx="3">
                  <c:v>4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</c:ser>
        <c:ser>
          <c:idx val="4"/>
          <c:order val="2"/>
          <c:tx>
            <c:strRef>
              <c:f>Plan1!$F$1</c:f>
              <c:strCache>
                <c:ptCount val="1"/>
                <c:pt idx="0">
                  <c:v>2014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DM</c:v>
                </c:pt>
                <c:pt idx="1">
                  <c:v>HAS</c:v>
                </c:pt>
                <c:pt idx="2">
                  <c:v>GNC</c:v>
                </c:pt>
                <c:pt idx="3">
                  <c:v>Rins Policísticos</c:v>
                </c:pt>
                <c:pt idx="4">
                  <c:v>Outros </c:v>
                </c:pt>
                <c:pt idx="5">
                  <c:v>Indefinidos</c:v>
                </c:pt>
              </c:strCache>
            </c:strRef>
          </c:cat>
          <c:val>
            <c:numRef>
              <c:f>Plan1!$F$2:$F$7</c:f>
              <c:numCache>
                <c:formatCode>General</c:formatCode>
                <c:ptCount val="6"/>
                <c:pt idx="0">
                  <c:v>29</c:v>
                </c:pt>
                <c:pt idx="1">
                  <c:v>35</c:v>
                </c:pt>
                <c:pt idx="2">
                  <c:v>11</c:v>
                </c:pt>
                <c:pt idx="3">
                  <c:v>4</c:v>
                </c:pt>
                <c:pt idx="4">
                  <c:v>11</c:v>
                </c:pt>
                <c:pt idx="5">
                  <c:v>9</c:v>
                </c:pt>
              </c:numCache>
            </c:numRef>
          </c:val>
        </c:ser>
        <c:ser>
          <c:idx val="5"/>
          <c:order val="3"/>
          <c:tx>
            <c:strRef>
              <c:f>Plan1!$G$1</c:f>
              <c:strCache>
                <c:ptCount val="1"/>
                <c:pt idx="0">
                  <c:v>2015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DM</c:v>
                </c:pt>
                <c:pt idx="1">
                  <c:v>HAS</c:v>
                </c:pt>
                <c:pt idx="2">
                  <c:v>GNC</c:v>
                </c:pt>
                <c:pt idx="3">
                  <c:v>Rins Policísticos</c:v>
                </c:pt>
                <c:pt idx="4">
                  <c:v>Outros </c:v>
                </c:pt>
                <c:pt idx="5">
                  <c:v>Indefinidos</c:v>
                </c:pt>
              </c:strCache>
            </c:strRef>
          </c:cat>
          <c:val>
            <c:numRef>
              <c:f>Plan1!$H$2:$H$7</c:f>
              <c:numCache>
                <c:formatCode>General</c:formatCode>
                <c:ptCount val="6"/>
                <c:pt idx="0">
                  <c:v>30</c:v>
                </c:pt>
                <c:pt idx="1">
                  <c:v>34</c:v>
                </c:pt>
                <c:pt idx="2">
                  <c:v>9</c:v>
                </c:pt>
                <c:pt idx="3">
                  <c:v>4</c:v>
                </c:pt>
                <c:pt idx="4">
                  <c:v>12</c:v>
                </c:pt>
                <c:pt idx="5">
                  <c:v>11</c:v>
                </c:pt>
              </c:numCache>
            </c:numRef>
          </c:val>
        </c:ser>
        <c:ser>
          <c:idx val="6"/>
          <c:order val="4"/>
          <c:tx>
            <c:strRef>
              <c:f>Plan1!$H$1</c:f>
              <c:strCache>
                <c:ptCount val="1"/>
                <c:pt idx="0">
                  <c:v>2016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DM</c:v>
                </c:pt>
                <c:pt idx="1">
                  <c:v>HAS</c:v>
                </c:pt>
                <c:pt idx="2">
                  <c:v>GNC</c:v>
                </c:pt>
                <c:pt idx="3">
                  <c:v>Rins Policísticos</c:v>
                </c:pt>
                <c:pt idx="4">
                  <c:v>Outros </c:v>
                </c:pt>
                <c:pt idx="5">
                  <c:v>Indefinidos</c:v>
                </c:pt>
              </c:strCache>
            </c:strRef>
          </c:cat>
          <c:val>
            <c:numRef>
              <c:f>Plan1!$H$2:$H$7</c:f>
              <c:numCache>
                <c:formatCode>General</c:formatCode>
                <c:ptCount val="6"/>
                <c:pt idx="0">
                  <c:v>30</c:v>
                </c:pt>
                <c:pt idx="1">
                  <c:v>34</c:v>
                </c:pt>
                <c:pt idx="2">
                  <c:v>9</c:v>
                </c:pt>
                <c:pt idx="3">
                  <c:v>4</c:v>
                </c:pt>
                <c:pt idx="4">
                  <c:v>12</c:v>
                </c:pt>
                <c:pt idx="5">
                  <c:v>11</c:v>
                </c:pt>
              </c:numCache>
            </c:numRef>
          </c:val>
        </c:ser>
        <c:dLbls/>
        <c:axId val="95383552"/>
        <c:axId val="95385088"/>
      </c:barChart>
      <c:catAx>
        <c:axId val="95383552"/>
        <c:scaling>
          <c:orientation val="minMax"/>
        </c:scaling>
        <c:axPos val="b"/>
        <c:numFmt formatCode="General" sourceLinked="1"/>
        <c:majorTickMark val="none"/>
        <c:tickLblPos val="nextTo"/>
        <c:crossAx val="95385088"/>
        <c:crosses val="autoZero"/>
        <c:auto val="1"/>
        <c:lblAlgn val="ctr"/>
        <c:lblOffset val="100"/>
      </c:catAx>
      <c:valAx>
        <c:axId val="95385088"/>
        <c:scaling>
          <c:orientation val="minMax"/>
          <c:max val="40"/>
          <c:min val="0"/>
        </c:scaling>
        <c:axPos val="l"/>
        <c:majorGridlines/>
        <c:numFmt formatCode="General" sourceLinked="0"/>
        <c:majorTickMark val="none"/>
        <c:tickLblPos val="nextTo"/>
        <c:crossAx val="95383552"/>
        <c:crosses val="autoZero"/>
        <c:crossBetween val="between"/>
        <c:majorUnit val="5"/>
        <c:minorUnit val="2.0000000000000004E-2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373068231175402"/>
          <c:y val="0.17417865732636301"/>
          <c:w val="0.87606598115503198"/>
          <c:h val="0.70615311304595796"/>
        </c:manualLayout>
      </c:layout>
      <c:lineChart>
        <c:grouping val="stack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diamond"/>
            <c:size val="14"/>
            <c:spPr>
              <a:solidFill>
                <a:srgbClr val="000066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5839930863282405E-2"/>
                  <c:y val="-6.6734326816539929E-2"/>
                </c:manualLayout>
              </c:layout>
              <c:tx>
                <c:rich>
                  <a:bodyPr/>
                  <a:lstStyle/>
                  <a:p>
                    <a:r>
                      <a:rPr lang="hr-HR" sz="1200" dirty="0" smtClean="0"/>
                      <a:t>42.695</a:t>
                    </a:r>
                    <a:endParaRPr lang="hr-HR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116312859950711E-2"/>
                  <c:y val="3.3367163408270006E-2"/>
                </c:manualLayout>
              </c:layout>
              <c:tx>
                <c:rich>
                  <a:bodyPr/>
                  <a:lstStyle/>
                  <a:p>
                    <a:r>
                      <a:rPr lang="hr-HR" sz="1200" dirty="0" smtClean="0"/>
                      <a:t>46.557</a:t>
                    </a:r>
                    <a:endParaRPr lang="hr-HR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077401871178405E-2"/>
                  <c:y val="-4.5284007482652093E-2"/>
                </c:manualLayout>
              </c:layout>
              <c:tx>
                <c:rich>
                  <a:bodyPr/>
                  <a:lstStyle/>
                  <a:p>
                    <a:r>
                      <a:rPr lang="hr-HR" sz="1200" dirty="0" smtClean="0"/>
                      <a:t>48.806</a:t>
                    </a:r>
                    <a:endParaRPr lang="hr-HR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496635417595903E-2"/>
                  <c:y val="4.0517269852899301E-2"/>
                </c:manualLayout>
              </c:layout>
              <c:tx>
                <c:rich>
                  <a:bodyPr/>
                  <a:lstStyle/>
                  <a:p>
                    <a:r>
                      <a:rPr lang="hr-HR" sz="1200" dirty="0" smtClean="0"/>
                      <a:t>54.523</a:t>
                    </a:r>
                    <a:endParaRPr lang="hr-HR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7270751836544518E-2"/>
                  <c:y val="-3.8133901038022812E-2"/>
                </c:manualLayout>
              </c:layout>
              <c:tx>
                <c:rich>
                  <a:bodyPr/>
                  <a:lstStyle/>
                  <a:p>
                    <a:r>
                      <a:rPr lang="hr-HR" sz="1200" dirty="0" smtClean="0"/>
                      <a:t>59.153</a:t>
                    </a:r>
                    <a:endParaRPr lang="hr-HR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9664057276835807E-2"/>
                  <c:y val="4.7667376297528506E-2"/>
                </c:manualLayout>
              </c:layout>
              <c:tx>
                <c:rich>
                  <a:bodyPr/>
                  <a:lstStyle/>
                  <a:p>
                    <a:r>
                      <a:rPr lang="cs-CZ" sz="1200" dirty="0" smtClean="0"/>
                      <a:t>65.121</a:t>
                    </a:r>
                    <a:endParaRPr lang="cs-CZ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8777922176185419E-2"/>
                  <c:y val="-3.575053222314642E-2"/>
                </c:manualLayout>
              </c:layout>
              <c:tx>
                <c:rich>
                  <a:bodyPr/>
                  <a:lstStyle/>
                  <a:p>
                    <a:r>
                      <a:rPr lang="fi-FI" sz="1200" dirty="0" smtClean="0"/>
                      <a:t>70.872</a:t>
                    </a:r>
                    <a:endParaRPr lang="fi-FI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783247044473106E-2"/>
                  <c:y val="4.5284007482652093E-2"/>
                </c:manualLayout>
              </c:layout>
              <c:tx>
                <c:rich>
                  <a:bodyPr/>
                  <a:lstStyle/>
                  <a:p>
                    <a:r>
                      <a:rPr lang="hr-HR" sz="1200" dirty="0" smtClean="0"/>
                      <a:t>73.605</a:t>
                    </a:r>
                    <a:endParaRPr lang="hr-HR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997155042977915E-2"/>
                  <c:y val="-2.6217056963640708E-2"/>
                </c:manualLayout>
              </c:layout>
              <c:tx>
                <c:rich>
                  <a:bodyPr/>
                  <a:lstStyle/>
                  <a:p>
                    <a:r>
                      <a:rPr lang="fi-FI" sz="1200" dirty="0" smtClean="0"/>
                      <a:t>87.044</a:t>
                    </a:r>
                    <a:endParaRPr lang="fi-FI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524637877841703E-2"/>
                  <c:y val="4.0517269852899301E-2"/>
                </c:manualLayout>
              </c:layout>
              <c:tx>
                <c:rich>
                  <a:bodyPr/>
                  <a:lstStyle/>
                  <a:p>
                    <a:r>
                      <a:rPr lang="nb-NO" sz="1200" dirty="0" smtClean="0"/>
                      <a:t>77.589</a:t>
                    </a:r>
                    <a:endParaRPr lang="nb-NO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569552633219603E-2"/>
                  <c:y val="3.3367163408270006E-2"/>
                </c:manualLayout>
              </c:layout>
              <c:tx>
                <c:rich>
                  <a:bodyPr/>
                  <a:lstStyle/>
                  <a:p>
                    <a:r>
                      <a:rPr lang="hr-HR" sz="1200" dirty="0" smtClean="0"/>
                      <a:t>92.091</a:t>
                    </a:r>
                    <a:endParaRPr lang="hr-HR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0031834005531307E-2"/>
                  <c:y val="-4.290063866777561E-2"/>
                </c:manualLayout>
              </c:layout>
              <c:tx>
                <c:rich>
                  <a:bodyPr/>
                  <a:lstStyle/>
                  <a:p>
                    <a:r>
                      <a:rPr lang="nb-NO" sz="1200" dirty="0" smtClean="0"/>
                      <a:t>91.314</a:t>
                    </a:r>
                    <a:endParaRPr lang="nb-NO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1514494524254507E-2"/>
                  <c:y val="4.7667376297528603E-2"/>
                </c:manualLayout>
              </c:layout>
              <c:tx>
                <c:rich>
                  <a:bodyPr/>
                  <a:lstStyle/>
                  <a:p>
                    <a:r>
                      <a:rPr lang="nb-NO" sz="1200" dirty="0" smtClean="0"/>
                      <a:t>97.586</a:t>
                    </a:r>
                    <a:endParaRPr lang="nb-NO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5616504083551019E-2"/>
                  <c:y val="-3.81339010380228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2079294588710804E-2"/>
                  <c:y val="4.05172698528993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4.766737629752851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3123300816710204E-2"/>
                  <c:y val="-4.05172698528993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Plan1!$B$2:$B$18</c:f>
              <c:numCache>
                <c:formatCode>_(* #,##0_);_(* \(#,##0\);_(* "-"??_);_(@_)</c:formatCode>
                <c:ptCount val="17"/>
                <c:pt idx="0">
                  <c:v>42695</c:v>
                </c:pt>
                <c:pt idx="1">
                  <c:v>46557</c:v>
                </c:pt>
                <c:pt idx="2">
                  <c:v>48806</c:v>
                </c:pt>
                <c:pt idx="3">
                  <c:v>54523</c:v>
                </c:pt>
                <c:pt idx="4">
                  <c:v>59153</c:v>
                </c:pt>
                <c:pt idx="5">
                  <c:v>65121</c:v>
                </c:pt>
                <c:pt idx="6">
                  <c:v>70872</c:v>
                </c:pt>
                <c:pt idx="7">
                  <c:v>73605</c:v>
                </c:pt>
                <c:pt idx="8">
                  <c:v>87044</c:v>
                </c:pt>
                <c:pt idx="9">
                  <c:v>77589</c:v>
                </c:pt>
                <c:pt idx="10">
                  <c:v>92091</c:v>
                </c:pt>
                <c:pt idx="11">
                  <c:v>91314</c:v>
                </c:pt>
                <c:pt idx="12">
                  <c:v>97586</c:v>
                </c:pt>
                <c:pt idx="13">
                  <c:v>100397</c:v>
                </c:pt>
                <c:pt idx="14">
                  <c:v>112004</c:v>
                </c:pt>
                <c:pt idx="15">
                  <c:v>111303</c:v>
                </c:pt>
                <c:pt idx="16">
                  <c:v>122825</c:v>
                </c:pt>
              </c:numCache>
            </c:numRef>
          </c:val>
        </c:ser>
        <c:dLbls>
          <c:showVal val="1"/>
        </c:dLbls>
        <c:marker val="1"/>
        <c:axId val="100768000"/>
        <c:axId val="100769792"/>
      </c:lineChart>
      <c:catAx>
        <c:axId val="100768000"/>
        <c:scaling>
          <c:orientation val="minMax"/>
        </c:scaling>
        <c:axPos val="b"/>
        <c:numFmt formatCode="General" sourceLinked="1"/>
        <c:tickLblPos val="nextTo"/>
        <c:txPr>
          <a:bodyPr rot="-3000000" vert="horz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0769792"/>
        <c:crosses val="autoZero"/>
        <c:auto val="1"/>
        <c:lblAlgn val="ctr"/>
        <c:lblOffset val="100"/>
      </c:catAx>
      <c:valAx>
        <c:axId val="100769792"/>
        <c:scaling>
          <c:orientation val="minMax"/>
          <c:max val="130000"/>
          <c:min val="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00768000"/>
        <c:crosses val="autoZero"/>
        <c:crossBetween val="between"/>
        <c:majorUnit val="20000"/>
        <c:minorUnit val="4000"/>
      </c:valAx>
    </c:plotArea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13407821229050298"/>
          <c:y val="7.3863636363636714E-2"/>
          <c:w val="0.81191806331471406"/>
          <c:h val="0.77272727272727615"/>
        </c:manualLayout>
      </c:layout>
      <c:scatterChart>
        <c:scatterStyle val="lineMarker"/>
        <c:ser>
          <c:idx val="0"/>
          <c:order val="0"/>
          <c:spPr>
            <a:ln w="50661">
              <a:noFill/>
            </a:ln>
          </c:spPr>
          <c:marker>
            <c:symbol val="diamond"/>
            <c:size val="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'p ptn'!$A$2:$A$81</c:f>
              <c:numCache>
                <c:formatCode>General</c:formatCode>
                <c:ptCount val="80"/>
                <c:pt idx="0">
                  <c:v>89</c:v>
                </c:pt>
                <c:pt idx="1">
                  <c:v>87.5</c:v>
                </c:pt>
                <c:pt idx="2">
                  <c:v>73.7</c:v>
                </c:pt>
                <c:pt idx="3">
                  <c:v>38.200000000000003</c:v>
                </c:pt>
                <c:pt idx="4">
                  <c:v>59.1</c:v>
                </c:pt>
                <c:pt idx="5">
                  <c:v>91</c:v>
                </c:pt>
                <c:pt idx="6">
                  <c:v>71.7</c:v>
                </c:pt>
                <c:pt idx="7">
                  <c:v>50.5</c:v>
                </c:pt>
                <c:pt idx="8">
                  <c:v>51.5</c:v>
                </c:pt>
                <c:pt idx="9">
                  <c:v>68.3</c:v>
                </c:pt>
                <c:pt idx="10">
                  <c:v>85</c:v>
                </c:pt>
                <c:pt idx="11">
                  <c:v>70.099999999999994</c:v>
                </c:pt>
                <c:pt idx="12">
                  <c:v>46.4</c:v>
                </c:pt>
                <c:pt idx="13">
                  <c:v>74.599999999999994</c:v>
                </c:pt>
                <c:pt idx="14">
                  <c:v>46.1</c:v>
                </c:pt>
                <c:pt idx="15">
                  <c:v>46.1</c:v>
                </c:pt>
                <c:pt idx="16">
                  <c:v>60.2</c:v>
                </c:pt>
                <c:pt idx="17">
                  <c:v>50.7</c:v>
                </c:pt>
                <c:pt idx="18">
                  <c:v>111.8</c:v>
                </c:pt>
                <c:pt idx="19">
                  <c:v>40.299999999999997</c:v>
                </c:pt>
                <c:pt idx="20">
                  <c:v>70.7</c:v>
                </c:pt>
                <c:pt idx="21">
                  <c:v>91.6</c:v>
                </c:pt>
                <c:pt idx="22">
                  <c:v>48</c:v>
                </c:pt>
                <c:pt idx="23">
                  <c:v>39.200000000000003</c:v>
                </c:pt>
                <c:pt idx="24">
                  <c:v>99.6</c:v>
                </c:pt>
                <c:pt idx="25">
                  <c:v>43.1</c:v>
                </c:pt>
                <c:pt idx="26">
                  <c:v>81.900000000000006</c:v>
                </c:pt>
                <c:pt idx="27">
                  <c:v>73.900000000000006</c:v>
                </c:pt>
                <c:pt idx="28">
                  <c:v>50.6</c:v>
                </c:pt>
                <c:pt idx="29">
                  <c:v>74.8</c:v>
                </c:pt>
                <c:pt idx="30">
                  <c:v>75.400000000000006</c:v>
                </c:pt>
                <c:pt idx="31">
                  <c:v>63.7</c:v>
                </c:pt>
                <c:pt idx="32">
                  <c:v>93.1</c:v>
                </c:pt>
                <c:pt idx="33">
                  <c:v>48.4</c:v>
                </c:pt>
                <c:pt idx="34">
                  <c:v>64.3</c:v>
                </c:pt>
                <c:pt idx="35">
                  <c:v>65.099999999999994</c:v>
                </c:pt>
                <c:pt idx="36">
                  <c:v>59.5</c:v>
                </c:pt>
                <c:pt idx="37">
                  <c:v>53.7</c:v>
                </c:pt>
                <c:pt idx="38">
                  <c:v>86.5</c:v>
                </c:pt>
                <c:pt idx="39">
                  <c:v>83.2</c:v>
                </c:pt>
                <c:pt idx="40">
                  <c:v>60.3</c:v>
                </c:pt>
                <c:pt idx="41">
                  <c:v>53</c:v>
                </c:pt>
                <c:pt idx="42">
                  <c:v>63.8</c:v>
                </c:pt>
                <c:pt idx="43">
                  <c:v>117.2</c:v>
                </c:pt>
                <c:pt idx="44">
                  <c:v>88.7</c:v>
                </c:pt>
                <c:pt idx="45">
                  <c:v>61.9</c:v>
                </c:pt>
                <c:pt idx="46">
                  <c:v>42.1</c:v>
                </c:pt>
                <c:pt idx="47">
                  <c:v>40.9</c:v>
                </c:pt>
                <c:pt idx="48">
                  <c:v>88.3</c:v>
                </c:pt>
                <c:pt idx="49">
                  <c:v>62.5</c:v>
                </c:pt>
                <c:pt idx="50">
                  <c:v>95.7</c:v>
                </c:pt>
                <c:pt idx="51">
                  <c:v>31.4</c:v>
                </c:pt>
                <c:pt idx="52">
                  <c:v>94.8</c:v>
                </c:pt>
                <c:pt idx="53">
                  <c:v>70.5</c:v>
                </c:pt>
                <c:pt idx="54">
                  <c:v>98.3</c:v>
                </c:pt>
                <c:pt idx="55">
                  <c:v>77.2</c:v>
                </c:pt>
                <c:pt idx="56">
                  <c:v>65.3</c:v>
                </c:pt>
                <c:pt idx="57">
                  <c:v>78.7</c:v>
                </c:pt>
                <c:pt idx="58">
                  <c:v>76.3</c:v>
                </c:pt>
                <c:pt idx="59">
                  <c:v>43.2</c:v>
                </c:pt>
                <c:pt idx="60">
                  <c:v>46.1</c:v>
                </c:pt>
                <c:pt idx="61">
                  <c:v>67</c:v>
                </c:pt>
                <c:pt idx="62">
                  <c:v>57</c:v>
                </c:pt>
                <c:pt idx="63">
                  <c:v>90.5</c:v>
                </c:pt>
                <c:pt idx="64">
                  <c:v>66.2</c:v>
                </c:pt>
                <c:pt idx="65">
                  <c:v>54.9</c:v>
                </c:pt>
                <c:pt idx="66">
                  <c:v>37.1</c:v>
                </c:pt>
                <c:pt idx="67">
                  <c:v>57.5</c:v>
                </c:pt>
                <c:pt idx="68">
                  <c:v>60.9</c:v>
                </c:pt>
                <c:pt idx="69">
                  <c:v>61.5</c:v>
                </c:pt>
                <c:pt idx="70">
                  <c:v>55.7</c:v>
                </c:pt>
                <c:pt idx="71">
                  <c:v>62.1</c:v>
                </c:pt>
                <c:pt idx="72">
                  <c:v>70.099999999999994</c:v>
                </c:pt>
                <c:pt idx="73">
                  <c:v>60.9</c:v>
                </c:pt>
                <c:pt idx="74">
                  <c:v>57.6</c:v>
                </c:pt>
                <c:pt idx="75">
                  <c:v>35.799999999999997</c:v>
                </c:pt>
                <c:pt idx="76">
                  <c:v>92.1</c:v>
                </c:pt>
                <c:pt idx="77">
                  <c:v>50.8</c:v>
                </c:pt>
                <c:pt idx="78">
                  <c:v>56.5</c:v>
                </c:pt>
                <c:pt idx="79">
                  <c:v>71.5</c:v>
                </c:pt>
              </c:numCache>
            </c:numRef>
          </c:xVal>
          <c:yVal>
            <c:numRef>
              <c:f>'p ptn'!$B$2:$B$81</c:f>
              <c:numCache>
                <c:formatCode>General</c:formatCode>
                <c:ptCount val="80"/>
                <c:pt idx="0">
                  <c:v>1060</c:v>
                </c:pt>
                <c:pt idx="1">
                  <c:v>1049</c:v>
                </c:pt>
                <c:pt idx="2">
                  <c:v>1118</c:v>
                </c:pt>
                <c:pt idx="3">
                  <c:v>645</c:v>
                </c:pt>
                <c:pt idx="4">
                  <c:v>670</c:v>
                </c:pt>
                <c:pt idx="5">
                  <c:v>1151</c:v>
                </c:pt>
                <c:pt idx="6">
                  <c:v>811</c:v>
                </c:pt>
                <c:pt idx="7">
                  <c:v>721</c:v>
                </c:pt>
                <c:pt idx="8">
                  <c:v>701</c:v>
                </c:pt>
                <c:pt idx="9">
                  <c:v>845</c:v>
                </c:pt>
                <c:pt idx="10">
                  <c:v>1159</c:v>
                </c:pt>
                <c:pt idx="11">
                  <c:v>901</c:v>
                </c:pt>
                <c:pt idx="12">
                  <c:v>495</c:v>
                </c:pt>
                <c:pt idx="13">
                  <c:v>901</c:v>
                </c:pt>
                <c:pt idx="14">
                  <c:v>550</c:v>
                </c:pt>
                <c:pt idx="15">
                  <c:v>463</c:v>
                </c:pt>
                <c:pt idx="16">
                  <c:v>1000</c:v>
                </c:pt>
                <c:pt idx="17">
                  <c:v>667</c:v>
                </c:pt>
                <c:pt idx="18">
                  <c:v>1433</c:v>
                </c:pt>
                <c:pt idx="19">
                  <c:v>618</c:v>
                </c:pt>
                <c:pt idx="20">
                  <c:v>932</c:v>
                </c:pt>
                <c:pt idx="21">
                  <c:v>1245</c:v>
                </c:pt>
                <c:pt idx="22">
                  <c:v>538</c:v>
                </c:pt>
                <c:pt idx="23">
                  <c:v>453</c:v>
                </c:pt>
                <c:pt idx="24">
                  <c:v>1233</c:v>
                </c:pt>
                <c:pt idx="25">
                  <c:v>709</c:v>
                </c:pt>
                <c:pt idx="26">
                  <c:v>1062</c:v>
                </c:pt>
                <c:pt idx="27">
                  <c:v>957</c:v>
                </c:pt>
                <c:pt idx="28">
                  <c:v>543</c:v>
                </c:pt>
                <c:pt idx="29">
                  <c:v>1013</c:v>
                </c:pt>
                <c:pt idx="30">
                  <c:v>880</c:v>
                </c:pt>
                <c:pt idx="31">
                  <c:v>943</c:v>
                </c:pt>
                <c:pt idx="32">
                  <c:v>1474</c:v>
                </c:pt>
                <c:pt idx="33">
                  <c:v>643</c:v>
                </c:pt>
                <c:pt idx="34">
                  <c:v>795</c:v>
                </c:pt>
                <c:pt idx="35">
                  <c:v>886</c:v>
                </c:pt>
                <c:pt idx="36">
                  <c:v>713</c:v>
                </c:pt>
                <c:pt idx="37">
                  <c:v>639</c:v>
                </c:pt>
                <c:pt idx="38">
                  <c:v>1287</c:v>
                </c:pt>
                <c:pt idx="39">
                  <c:v>1090</c:v>
                </c:pt>
                <c:pt idx="40">
                  <c:v>757</c:v>
                </c:pt>
                <c:pt idx="41">
                  <c:v>744</c:v>
                </c:pt>
                <c:pt idx="42">
                  <c:v>628</c:v>
                </c:pt>
                <c:pt idx="43">
                  <c:v>1560</c:v>
                </c:pt>
                <c:pt idx="44">
                  <c:v>1120</c:v>
                </c:pt>
                <c:pt idx="45">
                  <c:v>682</c:v>
                </c:pt>
                <c:pt idx="46">
                  <c:v>496</c:v>
                </c:pt>
                <c:pt idx="47">
                  <c:v>701</c:v>
                </c:pt>
                <c:pt idx="48">
                  <c:v>1122</c:v>
                </c:pt>
                <c:pt idx="49">
                  <c:v>829</c:v>
                </c:pt>
                <c:pt idx="50">
                  <c:v>1210</c:v>
                </c:pt>
                <c:pt idx="51">
                  <c:v>425</c:v>
                </c:pt>
                <c:pt idx="52">
                  <c:v>1382</c:v>
                </c:pt>
                <c:pt idx="53">
                  <c:v>760</c:v>
                </c:pt>
                <c:pt idx="54">
                  <c:v>1267</c:v>
                </c:pt>
                <c:pt idx="55">
                  <c:v>1049</c:v>
                </c:pt>
                <c:pt idx="56">
                  <c:v>897</c:v>
                </c:pt>
                <c:pt idx="57">
                  <c:v>975</c:v>
                </c:pt>
                <c:pt idx="58">
                  <c:v>1031</c:v>
                </c:pt>
                <c:pt idx="59">
                  <c:v>520</c:v>
                </c:pt>
                <c:pt idx="60">
                  <c:v>685</c:v>
                </c:pt>
                <c:pt idx="61">
                  <c:v>868</c:v>
                </c:pt>
                <c:pt idx="62">
                  <c:v>821</c:v>
                </c:pt>
                <c:pt idx="63">
                  <c:v>1204</c:v>
                </c:pt>
                <c:pt idx="64">
                  <c:v>725</c:v>
                </c:pt>
                <c:pt idx="65">
                  <c:v>656</c:v>
                </c:pt>
                <c:pt idx="66">
                  <c:v>525</c:v>
                </c:pt>
                <c:pt idx="67">
                  <c:v>908</c:v>
                </c:pt>
                <c:pt idx="68">
                  <c:v>840</c:v>
                </c:pt>
                <c:pt idx="69">
                  <c:v>890</c:v>
                </c:pt>
                <c:pt idx="70">
                  <c:v>744</c:v>
                </c:pt>
                <c:pt idx="71">
                  <c:v>802</c:v>
                </c:pt>
                <c:pt idx="72">
                  <c:v>855</c:v>
                </c:pt>
                <c:pt idx="73">
                  <c:v>891</c:v>
                </c:pt>
                <c:pt idx="74">
                  <c:v>929</c:v>
                </c:pt>
                <c:pt idx="75">
                  <c:v>645</c:v>
                </c:pt>
                <c:pt idx="76">
                  <c:v>1281</c:v>
                </c:pt>
                <c:pt idx="77">
                  <c:v>814</c:v>
                </c:pt>
                <c:pt idx="78">
                  <c:v>819</c:v>
                </c:pt>
                <c:pt idx="79">
                  <c:v>899</c:v>
                </c:pt>
              </c:numCache>
            </c:numRef>
          </c:yVal>
        </c:ser>
        <c:dLbls/>
        <c:axId val="120105984"/>
        <c:axId val="120115968"/>
      </c:scatterChart>
      <c:valAx>
        <c:axId val="120105984"/>
        <c:scaling>
          <c:orientation val="minMax"/>
          <c:max val="120"/>
          <c:min val="20"/>
        </c:scaling>
        <c:axPos val="b"/>
        <c:numFmt formatCode="General" sourceLinked="1"/>
        <c:tickLblPos val="nextTo"/>
        <c:spPr>
          <a:ln w="5629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20115968"/>
        <c:crosses val="autoZero"/>
        <c:crossBetween val="midCat"/>
        <c:majorUnit val="10"/>
      </c:valAx>
      <c:valAx>
        <c:axId val="120115968"/>
        <c:scaling>
          <c:orientation val="minMax"/>
          <c:max val="1800"/>
          <c:min val="0"/>
        </c:scaling>
        <c:axPos val="l"/>
        <c:numFmt formatCode="General" sourceLinked="1"/>
        <c:tickLblPos val="nextTo"/>
        <c:spPr>
          <a:ln w="5629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20105984"/>
        <c:crosses val="autoZero"/>
        <c:crossBetween val="midCat"/>
        <c:majorUnit val="200"/>
      </c:valAx>
      <c:spPr>
        <a:solidFill>
          <a:srgbClr val="E3E3E3"/>
        </a:solidFill>
        <a:ln w="45032"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257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C3F4B-1B7C-41BA-8306-18ACE737796D}" type="doc">
      <dgm:prSet loTypeId="urn:microsoft.com/office/officeart/2005/8/layout/hList1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6F350A3D-8097-4A47-B2F9-E17E38D455EA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Hipovolemia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77D9F2-A66B-4ACE-9763-E1D0BF7432BD}" type="parTrans" cxnId="{7746350B-6E4C-457B-8757-81DFA55B9A4B}">
      <dgm:prSet/>
      <dgm:spPr/>
      <dgm:t>
        <a:bodyPr/>
        <a:lstStyle/>
        <a:p>
          <a:endParaRPr lang="pt-BR" sz="2000"/>
        </a:p>
      </dgm:t>
    </dgm:pt>
    <dgm:pt modelId="{2FC15FB0-D6BB-4C4F-93DB-A9EC6D37209E}" type="sibTrans" cxnId="{7746350B-6E4C-457B-8757-81DFA55B9A4B}">
      <dgm:prSet/>
      <dgm:spPr/>
      <dgm:t>
        <a:bodyPr/>
        <a:lstStyle/>
        <a:p>
          <a:endParaRPr lang="pt-BR" sz="2000"/>
        </a:p>
      </dgm:t>
    </dgm:pt>
    <dgm:pt modelId="{665AA2E1-0731-423F-951C-F211BD56D54F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dirty="0" smtClean="0"/>
            <a:t>Hipotensão</a:t>
          </a:r>
          <a:endParaRPr lang="pt-BR" sz="1800" dirty="0"/>
        </a:p>
      </dgm:t>
    </dgm:pt>
    <dgm:pt modelId="{65802219-A7E0-49CB-AF63-02DBFC1166B8}" type="parTrans" cxnId="{7B31A4D9-0BA4-4E10-AEBD-795C995C0157}">
      <dgm:prSet/>
      <dgm:spPr/>
      <dgm:t>
        <a:bodyPr/>
        <a:lstStyle/>
        <a:p>
          <a:endParaRPr lang="pt-BR" sz="2000"/>
        </a:p>
      </dgm:t>
    </dgm:pt>
    <dgm:pt modelId="{3FFE596E-DE6C-48EB-BFEC-1697E699881A}" type="sibTrans" cxnId="{7B31A4D9-0BA4-4E10-AEBD-795C995C0157}">
      <dgm:prSet/>
      <dgm:spPr/>
      <dgm:t>
        <a:bodyPr/>
        <a:lstStyle/>
        <a:p>
          <a:endParaRPr lang="pt-BR" sz="2000"/>
        </a:p>
      </dgm:t>
    </dgm:pt>
    <dgm:pt modelId="{4BEE6454-4283-43F4-AB18-ACEE583A77DE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dirty="0" smtClean="0"/>
            <a:t>Tontura</a:t>
          </a:r>
          <a:endParaRPr lang="pt-BR" sz="1800" dirty="0"/>
        </a:p>
      </dgm:t>
    </dgm:pt>
    <dgm:pt modelId="{F008E7BA-B2E6-4C09-ABA2-21F80D5811D8}" type="parTrans" cxnId="{C4EA7EFA-855F-4FC1-8DEE-71EDF7235F86}">
      <dgm:prSet/>
      <dgm:spPr/>
      <dgm:t>
        <a:bodyPr/>
        <a:lstStyle/>
        <a:p>
          <a:endParaRPr lang="pt-BR" sz="2000"/>
        </a:p>
      </dgm:t>
    </dgm:pt>
    <dgm:pt modelId="{B9F0E881-E856-40F9-AB92-1D9F8A5069CE}" type="sibTrans" cxnId="{C4EA7EFA-855F-4FC1-8DEE-71EDF7235F86}">
      <dgm:prSet/>
      <dgm:spPr/>
      <dgm:t>
        <a:bodyPr/>
        <a:lstStyle/>
        <a:p>
          <a:endParaRPr lang="pt-BR" sz="2000"/>
        </a:p>
      </dgm:t>
    </dgm:pt>
    <dgm:pt modelId="{35EE5D7D-632B-47AC-8942-501389A31BA6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Hipervolemia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3237EF-A4E4-4D89-A943-AF9C2169C2CD}" type="parTrans" cxnId="{498663DA-E4A3-4FFB-BD1A-E34E0FBBB67C}">
      <dgm:prSet/>
      <dgm:spPr/>
      <dgm:t>
        <a:bodyPr/>
        <a:lstStyle/>
        <a:p>
          <a:endParaRPr lang="pt-BR" sz="2000"/>
        </a:p>
      </dgm:t>
    </dgm:pt>
    <dgm:pt modelId="{3FBD9E17-29C7-42F7-A859-9C323E6BADB7}" type="sibTrans" cxnId="{498663DA-E4A3-4FFB-BD1A-E34E0FBBB67C}">
      <dgm:prSet/>
      <dgm:spPr/>
      <dgm:t>
        <a:bodyPr/>
        <a:lstStyle/>
        <a:p>
          <a:endParaRPr lang="pt-BR" sz="2000"/>
        </a:p>
      </dgm:t>
    </dgm:pt>
    <dgm:pt modelId="{8DE311DE-71FE-42F9-AA3C-2E2382C50605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smtClean="0">
              <a:latin typeface="Calibri" pitchFamily="34" charset="0"/>
            </a:rPr>
            <a:t> Hipertensão</a:t>
          </a:r>
          <a:endParaRPr lang="pt-BR" sz="1800" dirty="0"/>
        </a:p>
      </dgm:t>
    </dgm:pt>
    <dgm:pt modelId="{2CCCE51E-8A2E-4053-8DAB-362B43444DA8}" type="parTrans" cxnId="{9E7D77B4-3187-444D-A171-891DE377235B}">
      <dgm:prSet/>
      <dgm:spPr/>
      <dgm:t>
        <a:bodyPr/>
        <a:lstStyle/>
        <a:p>
          <a:endParaRPr lang="pt-BR" sz="2000"/>
        </a:p>
      </dgm:t>
    </dgm:pt>
    <dgm:pt modelId="{64D6327A-5FB6-4D6B-9C5E-5E8247FEF0A1}" type="sibTrans" cxnId="{9E7D77B4-3187-444D-A171-891DE377235B}">
      <dgm:prSet/>
      <dgm:spPr/>
      <dgm:t>
        <a:bodyPr/>
        <a:lstStyle/>
        <a:p>
          <a:endParaRPr lang="pt-BR" sz="2000"/>
        </a:p>
      </dgm:t>
    </dgm:pt>
    <dgm:pt modelId="{D4354C09-4003-487A-88C9-6D38C08C2057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dirty="0" smtClean="0"/>
            <a:t>Câimbras</a:t>
          </a:r>
          <a:endParaRPr lang="pt-BR" sz="1800" dirty="0"/>
        </a:p>
      </dgm:t>
    </dgm:pt>
    <dgm:pt modelId="{CDB58A79-87E0-4A12-94F0-7AB40E6B0222}" type="parTrans" cxnId="{27931BCB-631F-4028-8FED-84860238B1B9}">
      <dgm:prSet/>
      <dgm:spPr/>
      <dgm:t>
        <a:bodyPr/>
        <a:lstStyle/>
        <a:p>
          <a:endParaRPr lang="pt-BR" sz="2000"/>
        </a:p>
      </dgm:t>
    </dgm:pt>
    <dgm:pt modelId="{C3226D34-022D-4529-86A3-E06B2FFA5D42}" type="sibTrans" cxnId="{27931BCB-631F-4028-8FED-84860238B1B9}">
      <dgm:prSet/>
      <dgm:spPr/>
      <dgm:t>
        <a:bodyPr/>
        <a:lstStyle/>
        <a:p>
          <a:endParaRPr lang="pt-BR" sz="2000"/>
        </a:p>
      </dgm:t>
    </dgm:pt>
    <dgm:pt modelId="{92CBE0E0-A01C-4044-9327-750286E6E03D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dirty="0" smtClean="0"/>
            <a:t>Náusea e vômitos...</a:t>
          </a:r>
          <a:endParaRPr lang="pt-BR" sz="1800" dirty="0"/>
        </a:p>
      </dgm:t>
    </dgm:pt>
    <dgm:pt modelId="{6F9EB53A-5DEE-46CC-812C-32C96DF09C13}" type="parTrans" cxnId="{1176BEAD-70C2-42F2-A242-BEAD0FEA369D}">
      <dgm:prSet/>
      <dgm:spPr/>
      <dgm:t>
        <a:bodyPr/>
        <a:lstStyle/>
        <a:p>
          <a:endParaRPr lang="pt-BR" sz="2000"/>
        </a:p>
      </dgm:t>
    </dgm:pt>
    <dgm:pt modelId="{8012DFFD-2A65-4CF9-AC91-E3DD2E528617}" type="sibTrans" cxnId="{1176BEAD-70C2-42F2-A242-BEAD0FEA369D}">
      <dgm:prSet/>
      <dgm:spPr/>
      <dgm:t>
        <a:bodyPr/>
        <a:lstStyle/>
        <a:p>
          <a:endParaRPr lang="pt-BR" sz="2000"/>
        </a:p>
      </dgm:t>
    </dgm:pt>
    <dgm:pt modelId="{52D623A9-F60B-4510-A940-57AF643CE5B1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smtClean="0">
              <a:latin typeface="Calibri" pitchFamily="34" charset="0"/>
            </a:rPr>
            <a:t> Edema, </a:t>
          </a:r>
          <a:r>
            <a:rPr lang="pt-BR" sz="1800" dirty="0" err="1" smtClean="0">
              <a:latin typeface="Calibri" pitchFamily="34" charset="0"/>
            </a:rPr>
            <a:t>anasarca</a:t>
          </a:r>
          <a:r>
            <a:rPr lang="pt-BR" sz="1800" dirty="0" smtClean="0">
              <a:latin typeface="Calibri" pitchFamily="34" charset="0"/>
            </a:rPr>
            <a:t>, ascite</a:t>
          </a:r>
          <a:endParaRPr lang="pt-BR" sz="1800" dirty="0"/>
        </a:p>
      </dgm:t>
    </dgm:pt>
    <dgm:pt modelId="{C8A9B5D7-0542-425E-A4E6-12DE8411499E}" type="parTrans" cxnId="{65DBF285-F2F5-425E-8001-28ABE03A0D08}">
      <dgm:prSet/>
      <dgm:spPr/>
      <dgm:t>
        <a:bodyPr/>
        <a:lstStyle/>
        <a:p>
          <a:endParaRPr lang="pt-BR"/>
        </a:p>
      </dgm:t>
    </dgm:pt>
    <dgm:pt modelId="{1DC30478-1844-4231-B1CA-0C6EE7F9168A}" type="sibTrans" cxnId="{65DBF285-F2F5-425E-8001-28ABE03A0D08}">
      <dgm:prSet/>
      <dgm:spPr/>
      <dgm:t>
        <a:bodyPr/>
        <a:lstStyle/>
        <a:p>
          <a:endParaRPr lang="pt-BR"/>
        </a:p>
      </dgm:t>
    </dgm:pt>
    <dgm:pt modelId="{B27AC4D6-25B5-44CB-8A40-F9F3B3008243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smtClean="0">
              <a:latin typeface="Calibri" pitchFamily="34" charset="0"/>
            </a:rPr>
            <a:t> Congestão</a:t>
          </a:r>
          <a:endParaRPr lang="pt-BR" sz="1800" dirty="0"/>
        </a:p>
      </dgm:t>
    </dgm:pt>
    <dgm:pt modelId="{6B213C69-DA17-4781-B716-D413B6211E5F}" type="parTrans" cxnId="{49FFA159-CF3F-4C4C-AB44-96B3479CA9F8}">
      <dgm:prSet/>
      <dgm:spPr/>
      <dgm:t>
        <a:bodyPr/>
        <a:lstStyle/>
        <a:p>
          <a:endParaRPr lang="pt-BR"/>
        </a:p>
      </dgm:t>
    </dgm:pt>
    <dgm:pt modelId="{8B5837C0-8629-4901-93BD-E543716FD3E7}" type="sibTrans" cxnId="{49FFA159-CF3F-4C4C-AB44-96B3479CA9F8}">
      <dgm:prSet/>
      <dgm:spPr/>
      <dgm:t>
        <a:bodyPr/>
        <a:lstStyle/>
        <a:p>
          <a:endParaRPr lang="pt-BR"/>
        </a:p>
      </dgm:t>
    </dgm:pt>
    <dgm:pt modelId="{1A7957ED-5E9F-4739-AADD-7A31954BDCD0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smtClean="0">
              <a:latin typeface="Calibri" pitchFamily="34" charset="0"/>
            </a:rPr>
            <a:t>Edema pulmonar...</a:t>
          </a:r>
          <a:endParaRPr lang="pt-BR" sz="1800" dirty="0"/>
        </a:p>
      </dgm:t>
    </dgm:pt>
    <dgm:pt modelId="{473DE611-EBAB-4030-88C0-BD5F869A76F4}" type="parTrans" cxnId="{C6615EB0-DBBC-4E3D-BD10-18379ADAAA93}">
      <dgm:prSet/>
      <dgm:spPr/>
      <dgm:t>
        <a:bodyPr/>
        <a:lstStyle/>
        <a:p>
          <a:endParaRPr lang="pt-BR"/>
        </a:p>
      </dgm:t>
    </dgm:pt>
    <dgm:pt modelId="{BCFF360F-9AC3-4253-88CB-492719A31FD0}" type="sibTrans" cxnId="{C6615EB0-DBBC-4E3D-BD10-18379ADAAA93}">
      <dgm:prSet/>
      <dgm:spPr/>
      <dgm:t>
        <a:bodyPr/>
        <a:lstStyle/>
        <a:p>
          <a:endParaRPr lang="pt-BR"/>
        </a:p>
      </dgm:t>
    </dgm:pt>
    <dgm:pt modelId="{C77FE957-FF08-454E-9DE3-8E28EB7AE81C}" type="pres">
      <dgm:prSet presAssocID="{ACCC3F4B-1B7C-41BA-8306-18ACE73779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C327230-0653-44DE-80A0-6DC3EC702DD8}" type="pres">
      <dgm:prSet presAssocID="{6F350A3D-8097-4A47-B2F9-E17E38D455EA}" presName="composite" presStyleCnt="0"/>
      <dgm:spPr/>
      <dgm:t>
        <a:bodyPr/>
        <a:lstStyle/>
        <a:p>
          <a:endParaRPr lang="pt-BR"/>
        </a:p>
      </dgm:t>
    </dgm:pt>
    <dgm:pt modelId="{391C75C2-32C8-4276-892D-D00C0D03D972}" type="pres">
      <dgm:prSet presAssocID="{6F350A3D-8097-4A47-B2F9-E17E38D455E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A7C09D-E997-423C-90C0-924B78D5BD2A}" type="pres">
      <dgm:prSet presAssocID="{6F350A3D-8097-4A47-B2F9-E17E38D455E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36346B-727E-4F64-B7B8-51F60CE95551}" type="pres">
      <dgm:prSet presAssocID="{2FC15FB0-D6BB-4C4F-93DB-A9EC6D37209E}" presName="space" presStyleCnt="0"/>
      <dgm:spPr/>
      <dgm:t>
        <a:bodyPr/>
        <a:lstStyle/>
        <a:p>
          <a:endParaRPr lang="pt-BR"/>
        </a:p>
      </dgm:t>
    </dgm:pt>
    <dgm:pt modelId="{67B9434B-18C8-4244-B531-1508FA492222}" type="pres">
      <dgm:prSet presAssocID="{35EE5D7D-632B-47AC-8942-501389A31BA6}" presName="composite" presStyleCnt="0"/>
      <dgm:spPr/>
      <dgm:t>
        <a:bodyPr/>
        <a:lstStyle/>
        <a:p>
          <a:endParaRPr lang="pt-BR"/>
        </a:p>
      </dgm:t>
    </dgm:pt>
    <dgm:pt modelId="{6269C216-2214-498F-94B7-BE63243E08C8}" type="pres">
      <dgm:prSet presAssocID="{35EE5D7D-632B-47AC-8942-501389A31BA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347B75-3DC7-4288-B9B8-1B4D3AC60602}" type="pres">
      <dgm:prSet presAssocID="{35EE5D7D-632B-47AC-8942-501389A31BA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76BEAD-70C2-42F2-A242-BEAD0FEA369D}" srcId="{6F350A3D-8097-4A47-B2F9-E17E38D455EA}" destId="{92CBE0E0-A01C-4044-9327-750286E6E03D}" srcOrd="3" destOrd="0" parTransId="{6F9EB53A-5DEE-46CC-812C-32C96DF09C13}" sibTransId="{8012DFFD-2A65-4CF9-AC91-E3DD2E528617}"/>
    <dgm:cxn modelId="{E6C0BF62-FE4A-4899-9DC9-6EB1F2E16699}" type="presOf" srcId="{52D623A9-F60B-4510-A940-57AF643CE5B1}" destId="{B8347B75-3DC7-4288-B9B8-1B4D3AC60602}" srcOrd="0" destOrd="1" presId="urn:microsoft.com/office/officeart/2005/8/layout/hList1"/>
    <dgm:cxn modelId="{C4EA7EFA-855F-4FC1-8DEE-71EDF7235F86}" srcId="{6F350A3D-8097-4A47-B2F9-E17E38D455EA}" destId="{4BEE6454-4283-43F4-AB18-ACEE583A77DE}" srcOrd="1" destOrd="0" parTransId="{F008E7BA-B2E6-4C09-ABA2-21F80D5811D8}" sibTransId="{B9F0E881-E856-40F9-AB92-1D9F8A5069CE}"/>
    <dgm:cxn modelId="{C6615EB0-DBBC-4E3D-BD10-18379ADAAA93}" srcId="{35EE5D7D-632B-47AC-8942-501389A31BA6}" destId="{1A7957ED-5E9F-4739-AADD-7A31954BDCD0}" srcOrd="3" destOrd="0" parTransId="{473DE611-EBAB-4030-88C0-BD5F869A76F4}" sibTransId="{BCFF360F-9AC3-4253-88CB-492719A31FD0}"/>
    <dgm:cxn modelId="{6040AE84-C5E0-488D-92B9-9C7A4F40F2D1}" type="presOf" srcId="{D4354C09-4003-487A-88C9-6D38C08C2057}" destId="{34A7C09D-E997-423C-90C0-924B78D5BD2A}" srcOrd="0" destOrd="2" presId="urn:microsoft.com/office/officeart/2005/8/layout/hList1"/>
    <dgm:cxn modelId="{DCB775E1-1C16-4509-BE89-AF684C261F4C}" type="presOf" srcId="{1A7957ED-5E9F-4739-AADD-7A31954BDCD0}" destId="{B8347B75-3DC7-4288-B9B8-1B4D3AC60602}" srcOrd="0" destOrd="3" presId="urn:microsoft.com/office/officeart/2005/8/layout/hList1"/>
    <dgm:cxn modelId="{EB561D47-7FD1-493D-B215-549F4E811C6F}" type="presOf" srcId="{92CBE0E0-A01C-4044-9327-750286E6E03D}" destId="{34A7C09D-E997-423C-90C0-924B78D5BD2A}" srcOrd="0" destOrd="3" presId="urn:microsoft.com/office/officeart/2005/8/layout/hList1"/>
    <dgm:cxn modelId="{47F73509-73E0-417F-9799-9198D9FC8E3B}" type="presOf" srcId="{8DE311DE-71FE-42F9-AA3C-2E2382C50605}" destId="{B8347B75-3DC7-4288-B9B8-1B4D3AC60602}" srcOrd="0" destOrd="0" presId="urn:microsoft.com/office/officeart/2005/8/layout/hList1"/>
    <dgm:cxn modelId="{27931BCB-631F-4028-8FED-84860238B1B9}" srcId="{6F350A3D-8097-4A47-B2F9-E17E38D455EA}" destId="{D4354C09-4003-487A-88C9-6D38C08C2057}" srcOrd="2" destOrd="0" parTransId="{CDB58A79-87E0-4A12-94F0-7AB40E6B0222}" sibTransId="{C3226D34-022D-4529-86A3-E06B2FFA5D42}"/>
    <dgm:cxn modelId="{7746350B-6E4C-457B-8757-81DFA55B9A4B}" srcId="{ACCC3F4B-1B7C-41BA-8306-18ACE737796D}" destId="{6F350A3D-8097-4A47-B2F9-E17E38D455EA}" srcOrd="0" destOrd="0" parTransId="{0377D9F2-A66B-4ACE-9763-E1D0BF7432BD}" sibTransId="{2FC15FB0-D6BB-4C4F-93DB-A9EC6D37209E}"/>
    <dgm:cxn modelId="{7AE98274-0855-489A-980F-4348B9BC68B6}" type="presOf" srcId="{6F350A3D-8097-4A47-B2F9-E17E38D455EA}" destId="{391C75C2-32C8-4276-892D-D00C0D03D972}" srcOrd="0" destOrd="0" presId="urn:microsoft.com/office/officeart/2005/8/layout/hList1"/>
    <dgm:cxn modelId="{0C87B285-D3CB-4A38-B091-1D13F6732934}" type="presOf" srcId="{ACCC3F4B-1B7C-41BA-8306-18ACE737796D}" destId="{C77FE957-FF08-454E-9DE3-8E28EB7AE81C}" srcOrd="0" destOrd="0" presId="urn:microsoft.com/office/officeart/2005/8/layout/hList1"/>
    <dgm:cxn modelId="{14F99629-8D22-4CDA-97F4-4E3AC17180E4}" type="presOf" srcId="{B27AC4D6-25B5-44CB-8A40-F9F3B3008243}" destId="{B8347B75-3DC7-4288-B9B8-1B4D3AC60602}" srcOrd="0" destOrd="2" presId="urn:microsoft.com/office/officeart/2005/8/layout/hList1"/>
    <dgm:cxn modelId="{498663DA-E4A3-4FFB-BD1A-E34E0FBBB67C}" srcId="{ACCC3F4B-1B7C-41BA-8306-18ACE737796D}" destId="{35EE5D7D-632B-47AC-8942-501389A31BA6}" srcOrd="1" destOrd="0" parTransId="{F23237EF-A4E4-4D89-A943-AF9C2169C2CD}" sibTransId="{3FBD9E17-29C7-42F7-A859-9C323E6BADB7}"/>
    <dgm:cxn modelId="{7B31A4D9-0BA4-4E10-AEBD-795C995C0157}" srcId="{6F350A3D-8097-4A47-B2F9-E17E38D455EA}" destId="{665AA2E1-0731-423F-951C-F211BD56D54F}" srcOrd="0" destOrd="0" parTransId="{65802219-A7E0-49CB-AF63-02DBFC1166B8}" sibTransId="{3FFE596E-DE6C-48EB-BFEC-1697E699881A}"/>
    <dgm:cxn modelId="{60D6CCBF-8836-49B5-9B35-6DC8FB7E25C3}" type="presOf" srcId="{4BEE6454-4283-43F4-AB18-ACEE583A77DE}" destId="{34A7C09D-E997-423C-90C0-924B78D5BD2A}" srcOrd="0" destOrd="1" presId="urn:microsoft.com/office/officeart/2005/8/layout/hList1"/>
    <dgm:cxn modelId="{65DBF285-F2F5-425E-8001-28ABE03A0D08}" srcId="{35EE5D7D-632B-47AC-8942-501389A31BA6}" destId="{52D623A9-F60B-4510-A940-57AF643CE5B1}" srcOrd="1" destOrd="0" parTransId="{C8A9B5D7-0542-425E-A4E6-12DE8411499E}" sibTransId="{1DC30478-1844-4231-B1CA-0C6EE7F9168A}"/>
    <dgm:cxn modelId="{49FFA159-CF3F-4C4C-AB44-96B3479CA9F8}" srcId="{35EE5D7D-632B-47AC-8942-501389A31BA6}" destId="{B27AC4D6-25B5-44CB-8A40-F9F3B3008243}" srcOrd="2" destOrd="0" parTransId="{6B213C69-DA17-4781-B716-D413B6211E5F}" sibTransId="{8B5837C0-8629-4901-93BD-E543716FD3E7}"/>
    <dgm:cxn modelId="{32F3CD1D-A27B-43E4-9D9F-DC8791B07B14}" type="presOf" srcId="{35EE5D7D-632B-47AC-8942-501389A31BA6}" destId="{6269C216-2214-498F-94B7-BE63243E08C8}" srcOrd="0" destOrd="0" presId="urn:microsoft.com/office/officeart/2005/8/layout/hList1"/>
    <dgm:cxn modelId="{9E7D77B4-3187-444D-A171-891DE377235B}" srcId="{35EE5D7D-632B-47AC-8942-501389A31BA6}" destId="{8DE311DE-71FE-42F9-AA3C-2E2382C50605}" srcOrd="0" destOrd="0" parTransId="{2CCCE51E-8A2E-4053-8DAB-362B43444DA8}" sibTransId="{64D6327A-5FB6-4D6B-9C5E-5E8247FEF0A1}"/>
    <dgm:cxn modelId="{125B7498-D184-4D95-9B93-22CD24FCAB1E}" type="presOf" srcId="{665AA2E1-0731-423F-951C-F211BD56D54F}" destId="{34A7C09D-E997-423C-90C0-924B78D5BD2A}" srcOrd="0" destOrd="0" presId="urn:microsoft.com/office/officeart/2005/8/layout/hList1"/>
    <dgm:cxn modelId="{C5B7418D-48A2-43B6-9FE3-9F8B88F6BC99}" type="presParOf" srcId="{C77FE957-FF08-454E-9DE3-8E28EB7AE81C}" destId="{1C327230-0653-44DE-80A0-6DC3EC702DD8}" srcOrd="0" destOrd="0" presId="urn:microsoft.com/office/officeart/2005/8/layout/hList1"/>
    <dgm:cxn modelId="{33AE900F-4F4B-464A-8C02-CA9BCE11A3E9}" type="presParOf" srcId="{1C327230-0653-44DE-80A0-6DC3EC702DD8}" destId="{391C75C2-32C8-4276-892D-D00C0D03D972}" srcOrd="0" destOrd="0" presId="urn:microsoft.com/office/officeart/2005/8/layout/hList1"/>
    <dgm:cxn modelId="{589B286B-21FE-4B3B-91CA-D2B228A81BA6}" type="presParOf" srcId="{1C327230-0653-44DE-80A0-6DC3EC702DD8}" destId="{34A7C09D-E997-423C-90C0-924B78D5BD2A}" srcOrd="1" destOrd="0" presId="urn:microsoft.com/office/officeart/2005/8/layout/hList1"/>
    <dgm:cxn modelId="{BE220F06-CAE5-47A9-9FD6-BE722768FFE8}" type="presParOf" srcId="{C77FE957-FF08-454E-9DE3-8E28EB7AE81C}" destId="{1336346B-727E-4F64-B7B8-51F60CE95551}" srcOrd="1" destOrd="0" presId="urn:microsoft.com/office/officeart/2005/8/layout/hList1"/>
    <dgm:cxn modelId="{78E0397A-D3A6-45CE-BC03-0B852D62EA4F}" type="presParOf" srcId="{C77FE957-FF08-454E-9DE3-8E28EB7AE81C}" destId="{67B9434B-18C8-4244-B531-1508FA492222}" srcOrd="2" destOrd="0" presId="urn:microsoft.com/office/officeart/2005/8/layout/hList1"/>
    <dgm:cxn modelId="{008C82DF-4FAC-4A89-B75A-F966F8EDFDE6}" type="presParOf" srcId="{67B9434B-18C8-4244-B531-1508FA492222}" destId="{6269C216-2214-498F-94B7-BE63243E08C8}" srcOrd="0" destOrd="0" presId="urn:microsoft.com/office/officeart/2005/8/layout/hList1"/>
    <dgm:cxn modelId="{C6734C87-F0A8-4BCA-8A95-B1D9E848D778}" type="presParOf" srcId="{67B9434B-18C8-4244-B531-1508FA492222}" destId="{B8347B75-3DC7-4288-B9B8-1B4D3AC606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79587-1BC6-412B-8ACE-4EFEB545C8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20BE6A-105E-45EE-9F3E-596D6D968AE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Creatinina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8FC11F-2B62-48F2-9C71-92C658602D1E}" type="parTrans" cxnId="{40EB6CA7-52FE-4159-BBCF-593EDE2EE4F9}">
      <dgm:prSet/>
      <dgm:spPr/>
      <dgm:t>
        <a:bodyPr/>
        <a:lstStyle/>
        <a:p>
          <a:endParaRPr lang="pt-BR" sz="2800"/>
        </a:p>
      </dgm:t>
    </dgm:pt>
    <dgm:pt modelId="{3F159DEF-8A96-427A-A2B2-1E37A7C387B3}" type="sibTrans" cxnId="{40EB6CA7-52FE-4159-BBCF-593EDE2EE4F9}">
      <dgm:prSet/>
      <dgm:spPr/>
      <dgm:t>
        <a:bodyPr/>
        <a:lstStyle/>
        <a:p>
          <a:endParaRPr lang="pt-BR" sz="2800"/>
        </a:p>
      </dgm:t>
    </dgm:pt>
    <dgm:pt modelId="{8A51371E-7DCE-4880-8A8B-7CA5C7847C6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Ureia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B28BB6-1281-46B0-849F-D136C95F90FF}" type="parTrans" cxnId="{48674BF9-90C4-4AB1-848D-11CEE5021C57}">
      <dgm:prSet/>
      <dgm:spPr/>
      <dgm:t>
        <a:bodyPr/>
        <a:lstStyle/>
        <a:p>
          <a:endParaRPr lang="pt-BR" sz="2800"/>
        </a:p>
      </dgm:t>
    </dgm:pt>
    <dgm:pt modelId="{2F7572C5-7E40-48CA-ACFE-5D502DC47D73}" type="sibTrans" cxnId="{48674BF9-90C4-4AB1-848D-11CEE5021C57}">
      <dgm:prSet/>
      <dgm:spPr/>
      <dgm:t>
        <a:bodyPr/>
        <a:lstStyle/>
        <a:p>
          <a:endParaRPr lang="pt-BR" sz="2800"/>
        </a:p>
      </dgm:t>
    </dgm:pt>
    <dgm:pt modelId="{D711FFDB-463F-4044-A29A-3181D0EB8BA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Pré-albumina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3138D5A-27B3-4C2A-8532-62764F579B5F}" type="parTrans" cxnId="{550AF8F2-5283-4556-96BB-641E492EE964}">
      <dgm:prSet/>
      <dgm:spPr/>
      <dgm:t>
        <a:bodyPr/>
        <a:lstStyle/>
        <a:p>
          <a:endParaRPr lang="pt-BR" sz="2800"/>
        </a:p>
      </dgm:t>
    </dgm:pt>
    <dgm:pt modelId="{BDF6F26D-A742-4BCE-BE56-232EEFAB3AF3}" type="sibTrans" cxnId="{550AF8F2-5283-4556-96BB-641E492EE964}">
      <dgm:prSet/>
      <dgm:spPr/>
      <dgm:t>
        <a:bodyPr/>
        <a:lstStyle/>
        <a:p>
          <a:endParaRPr lang="pt-BR" sz="2800"/>
        </a:p>
      </dgm:t>
    </dgm:pt>
    <dgm:pt modelId="{CAB73035-E320-4246-9E0A-522166BF03B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Transferrina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4373963-20F0-4CDF-947D-3A1D972AF8A8}" type="parTrans" cxnId="{574F305F-A74F-4FC4-BDB3-CC55801576FB}">
      <dgm:prSet/>
      <dgm:spPr/>
      <dgm:t>
        <a:bodyPr/>
        <a:lstStyle/>
        <a:p>
          <a:endParaRPr lang="pt-BR" sz="2800"/>
        </a:p>
      </dgm:t>
    </dgm:pt>
    <dgm:pt modelId="{A8CFC6D6-9B27-4963-AD5B-203CAE0D1F55}" type="sibTrans" cxnId="{574F305F-A74F-4FC4-BDB3-CC55801576FB}">
      <dgm:prSet/>
      <dgm:spPr/>
      <dgm:t>
        <a:bodyPr/>
        <a:lstStyle/>
        <a:p>
          <a:endParaRPr lang="pt-BR" sz="2800"/>
        </a:p>
      </dgm:t>
    </dgm:pt>
    <dgm:pt modelId="{8BF7C672-8D03-4E18-9FB6-A5BBCC6425B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Albumina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B08B51-78D0-435C-95A8-EA5745B4E058}" type="parTrans" cxnId="{CB092B52-76D8-40A5-BB4E-EA2DE863DAF2}">
      <dgm:prSet/>
      <dgm:spPr/>
      <dgm:t>
        <a:bodyPr/>
        <a:lstStyle/>
        <a:p>
          <a:endParaRPr lang="pt-BR" sz="2800"/>
        </a:p>
      </dgm:t>
    </dgm:pt>
    <dgm:pt modelId="{62C2A16B-47FC-4DBB-B24C-F663309F691A}" type="sibTrans" cxnId="{CB092B52-76D8-40A5-BB4E-EA2DE863DAF2}">
      <dgm:prSet/>
      <dgm:spPr/>
      <dgm:t>
        <a:bodyPr/>
        <a:lstStyle/>
        <a:p>
          <a:endParaRPr lang="pt-BR" sz="2800"/>
        </a:p>
      </dgm:t>
    </dgm:pt>
    <dgm:pt modelId="{8347B096-250E-495D-8541-14C9C53AF19C}" type="pres">
      <dgm:prSet presAssocID="{F0779587-1BC6-412B-8ACE-4EFEB545C8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DAD293-9374-4C17-A870-F34F037E87A4}" type="pres">
      <dgm:prSet presAssocID="{2B20BE6A-105E-45EE-9F3E-596D6D968AE2}" presName="linNode" presStyleCnt="0"/>
      <dgm:spPr/>
    </dgm:pt>
    <dgm:pt modelId="{FF587BA0-0654-4F62-AA21-3DDCA2BAC115}" type="pres">
      <dgm:prSet presAssocID="{2B20BE6A-105E-45EE-9F3E-596D6D968AE2}" presName="parentText" presStyleLbl="node1" presStyleIdx="0" presStyleCnt="5" custScaleX="180556" custScaleY="15127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1EEE49-6935-4B2A-8547-3D57BFE09EAC}" type="pres">
      <dgm:prSet presAssocID="{3F159DEF-8A96-427A-A2B2-1E37A7C387B3}" presName="sp" presStyleCnt="0"/>
      <dgm:spPr/>
    </dgm:pt>
    <dgm:pt modelId="{DB902F51-6097-4F59-8F92-C1D192831E5A}" type="pres">
      <dgm:prSet presAssocID="{8A51371E-7DCE-4880-8A8B-7CA5C7847C65}" presName="linNode" presStyleCnt="0"/>
      <dgm:spPr/>
    </dgm:pt>
    <dgm:pt modelId="{A2E46012-03BD-4804-B645-7C915C23BBB4}" type="pres">
      <dgm:prSet presAssocID="{8A51371E-7DCE-4880-8A8B-7CA5C7847C65}" presName="parentText" presStyleLbl="node1" presStyleIdx="1" presStyleCnt="5" custScaleX="180515" custScaleY="15103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B4087D-F873-4B9D-B307-7C32342F0A34}" type="pres">
      <dgm:prSet presAssocID="{2F7572C5-7E40-48CA-ACFE-5D502DC47D73}" presName="sp" presStyleCnt="0"/>
      <dgm:spPr/>
    </dgm:pt>
    <dgm:pt modelId="{042C6A9F-1078-426F-99C8-C6D09FC19367}" type="pres">
      <dgm:prSet presAssocID="{D711FFDB-463F-4044-A29A-3181D0EB8BA2}" presName="linNode" presStyleCnt="0"/>
      <dgm:spPr/>
    </dgm:pt>
    <dgm:pt modelId="{F8C39BCE-E3DE-484F-A52F-6C7F1A85BEBB}" type="pres">
      <dgm:prSet presAssocID="{D711FFDB-463F-4044-A29A-3181D0EB8BA2}" presName="parentText" presStyleLbl="node1" presStyleIdx="2" presStyleCnt="5" custScaleX="177379" custScaleY="14634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39ADC2-9786-4EB2-8966-2222CE3E28AF}" type="pres">
      <dgm:prSet presAssocID="{BDF6F26D-A742-4BCE-BE56-232EEFAB3AF3}" presName="sp" presStyleCnt="0"/>
      <dgm:spPr/>
    </dgm:pt>
    <dgm:pt modelId="{4B82514C-1874-4620-850C-DF1A16070B1F}" type="pres">
      <dgm:prSet presAssocID="{CAB73035-E320-4246-9E0A-522166BF03B7}" presName="linNode" presStyleCnt="0"/>
      <dgm:spPr/>
    </dgm:pt>
    <dgm:pt modelId="{4360ED47-7617-4AA4-8EC8-1792A166F2A4}" type="pres">
      <dgm:prSet presAssocID="{CAB73035-E320-4246-9E0A-522166BF03B7}" presName="parentText" presStyleLbl="node1" presStyleIdx="3" presStyleCnt="5" custScaleX="177608" custScaleY="15504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8B7517-7ADA-4A43-A7F3-9D07A240B2DA}" type="pres">
      <dgm:prSet presAssocID="{A8CFC6D6-9B27-4963-AD5B-203CAE0D1F55}" presName="sp" presStyleCnt="0"/>
      <dgm:spPr/>
    </dgm:pt>
    <dgm:pt modelId="{8718BD29-F5E2-4138-B76D-E56ADC009DEA}" type="pres">
      <dgm:prSet presAssocID="{8BF7C672-8D03-4E18-9FB6-A5BBCC6425B5}" presName="linNode" presStyleCnt="0"/>
      <dgm:spPr/>
    </dgm:pt>
    <dgm:pt modelId="{292AC1D4-2C51-4DC6-96C7-77F9517F7DCD}" type="pres">
      <dgm:prSet presAssocID="{8BF7C672-8D03-4E18-9FB6-A5BBCC6425B5}" presName="parentText" presStyleLbl="node1" presStyleIdx="4" presStyleCnt="5" custScaleX="180542" custScaleY="15530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092B52-76D8-40A5-BB4E-EA2DE863DAF2}" srcId="{F0779587-1BC6-412B-8ACE-4EFEB545C850}" destId="{8BF7C672-8D03-4E18-9FB6-A5BBCC6425B5}" srcOrd="4" destOrd="0" parTransId="{69B08B51-78D0-435C-95A8-EA5745B4E058}" sibTransId="{62C2A16B-47FC-4DBB-B24C-F663309F691A}"/>
    <dgm:cxn modelId="{30DB7990-9CB5-FF4F-96F2-0BC9DB4DE90F}" type="presOf" srcId="{8A51371E-7DCE-4880-8A8B-7CA5C7847C65}" destId="{A2E46012-03BD-4804-B645-7C915C23BBB4}" srcOrd="0" destOrd="0" presId="urn:microsoft.com/office/officeart/2005/8/layout/vList5"/>
    <dgm:cxn modelId="{0DBBD169-E84E-9942-82B6-83399153BEAA}" type="presOf" srcId="{F0779587-1BC6-412B-8ACE-4EFEB545C850}" destId="{8347B096-250E-495D-8541-14C9C53AF19C}" srcOrd="0" destOrd="0" presId="urn:microsoft.com/office/officeart/2005/8/layout/vList5"/>
    <dgm:cxn modelId="{574F305F-A74F-4FC4-BDB3-CC55801576FB}" srcId="{F0779587-1BC6-412B-8ACE-4EFEB545C850}" destId="{CAB73035-E320-4246-9E0A-522166BF03B7}" srcOrd="3" destOrd="0" parTransId="{C4373963-20F0-4CDF-947D-3A1D972AF8A8}" sibTransId="{A8CFC6D6-9B27-4963-AD5B-203CAE0D1F55}"/>
    <dgm:cxn modelId="{40EB6CA7-52FE-4159-BBCF-593EDE2EE4F9}" srcId="{F0779587-1BC6-412B-8ACE-4EFEB545C850}" destId="{2B20BE6A-105E-45EE-9F3E-596D6D968AE2}" srcOrd="0" destOrd="0" parTransId="{4D8FC11F-2B62-48F2-9C71-92C658602D1E}" sibTransId="{3F159DEF-8A96-427A-A2B2-1E37A7C387B3}"/>
    <dgm:cxn modelId="{48674BF9-90C4-4AB1-848D-11CEE5021C57}" srcId="{F0779587-1BC6-412B-8ACE-4EFEB545C850}" destId="{8A51371E-7DCE-4880-8A8B-7CA5C7847C65}" srcOrd="1" destOrd="0" parTransId="{79B28BB6-1281-46B0-849F-D136C95F90FF}" sibTransId="{2F7572C5-7E40-48CA-ACFE-5D502DC47D73}"/>
    <dgm:cxn modelId="{DD391A09-2770-884D-85C6-F8C4361D6707}" type="presOf" srcId="{2B20BE6A-105E-45EE-9F3E-596D6D968AE2}" destId="{FF587BA0-0654-4F62-AA21-3DDCA2BAC115}" srcOrd="0" destOrd="0" presId="urn:microsoft.com/office/officeart/2005/8/layout/vList5"/>
    <dgm:cxn modelId="{550AF8F2-5283-4556-96BB-641E492EE964}" srcId="{F0779587-1BC6-412B-8ACE-4EFEB545C850}" destId="{D711FFDB-463F-4044-A29A-3181D0EB8BA2}" srcOrd="2" destOrd="0" parTransId="{03138D5A-27B3-4C2A-8532-62764F579B5F}" sibTransId="{BDF6F26D-A742-4BCE-BE56-232EEFAB3AF3}"/>
    <dgm:cxn modelId="{0F775AE3-407A-CF43-9AEF-CE71C5A0650F}" type="presOf" srcId="{CAB73035-E320-4246-9E0A-522166BF03B7}" destId="{4360ED47-7617-4AA4-8EC8-1792A166F2A4}" srcOrd="0" destOrd="0" presId="urn:microsoft.com/office/officeart/2005/8/layout/vList5"/>
    <dgm:cxn modelId="{3F1F4B73-44C8-884B-B505-132B21B02982}" type="presOf" srcId="{D711FFDB-463F-4044-A29A-3181D0EB8BA2}" destId="{F8C39BCE-E3DE-484F-A52F-6C7F1A85BEBB}" srcOrd="0" destOrd="0" presId="urn:microsoft.com/office/officeart/2005/8/layout/vList5"/>
    <dgm:cxn modelId="{8E3C2A1C-71AE-D24D-8901-13FE339BF78E}" type="presOf" srcId="{8BF7C672-8D03-4E18-9FB6-A5BBCC6425B5}" destId="{292AC1D4-2C51-4DC6-96C7-77F9517F7DCD}" srcOrd="0" destOrd="0" presId="urn:microsoft.com/office/officeart/2005/8/layout/vList5"/>
    <dgm:cxn modelId="{7CF15E10-D882-9D49-B998-3538829A9977}" type="presParOf" srcId="{8347B096-250E-495D-8541-14C9C53AF19C}" destId="{84DAD293-9374-4C17-A870-F34F037E87A4}" srcOrd="0" destOrd="0" presId="urn:microsoft.com/office/officeart/2005/8/layout/vList5"/>
    <dgm:cxn modelId="{CD22F483-5FF3-F04C-AC3C-8368ACFDF4F3}" type="presParOf" srcId="{84DAD293-9374-4C17-A870-F34F037E87A4}" destId="{FF587BA0-0654-4F62-AA21-3DDCA2BAC115}" srcOrd="0" destOrd="0" presId="urn:microsoft.com/office/officeart/2005/8/layout/vList5"/>
    <dgm:cxn modelId="{A35DF247-9811-E04D-916B-0A5DAED5F96A}" type="presParOf" srcId="{8347B096-250E-495D-8541-14C9C53AF19C}" destId="{201EEE49-6935-4B2A-8547-3D57BFE09EAC}" srcOrd="1" destOrd="0" presId="urn:microsoft.com/office/officeart/2005/8/layout/vList5"/>
    <dgm:cxn modelId="{7A89E329-E84C-6A42-9F5B-ACFA48B4F2D9}" type="presParOf" srcId="{8347B096-250E-495D-8541-14C9C53AF19C}" destId="{DB902F51-6097-4F59-8F92-C1D192831E5A}" srcOrd="2" destOrd="0" presId="urn:microsoft.com/office/officeart/2005/8/layout/vList5"/>
    <dgm:cxn modelId="{F9478E33-DE0B-A14C-AAA4-AD05CDF719E4}" type="presParOf" srcId="{DB902F51-6097-4F59-8F92-C1D192831E5A}" destId="{A2E46012-03BD-4804-B645-7C915C23BBB4}" srcOrd="0" destOrd="0" presId="urn:microsoft.com/office/officeart/2005/8/layout/vList5"/>
    <dgm:cxn modelId="{C1A52B2E-EE78-1947-807D-954A16D5DB93}" type="presParOf" srcId="{8347B096-250E-495D-8541-14C9C53AF19C}" destId="{17B4087D-F873-4B9D-B307-7C32342F0A34}" srcOrd="3" destOrd="0" presId="urn:microsoft.com/office/officeart/2005/8/layout/vList5"/>
    <dgm:cxn modelId="{4A75FB2A-AA9E-B24E-B978-67135B060282}" type="presParOf" srcId="{8347B096-250E-495D-8541-14C9C53AF19C}" destId="{042C6A9F-1078-426F-99C8-C6D09FC19367}" srcOrd="4" destOrd="0" presId="urn:microsoft.com/office/officeart/2005/8/layout/vList5"/>
    <dgm:cxn modelId="{2E65CBB5-AC47-7148-8C69-58B403CCC096}" type="presParOf" srcId="{042C6A9F-1078-426F-99C8-C6D09FC19367}" destId="{F8C39BCE-E3DE-484F-A52F-6C7F1A85BEBB}" srcOrd="0" destOrd="0" presId="urn:microsoft.com/office/officeart/2005/8/layout/vList5"/>
    <dgm:cxn modelId="{B86A3A93-9C38-454D-9091-B982FB525FC2}" type="presParOf" srcId="{8347B096-250E-495D-8541-14C9C53AF19C}" destId="{F339ADC2-9786-4EB2-8966-2222CE3E28AF}" srcOrd="5" destOrd="0" presId="urn:microsoft.com/office/officeart/2005/8/layout/vList5"/>
    <dgm:cxn modelId="{59885CF5-8F8A-3844-89AA-42A3C0801209}" type="presParOf" srcId="{8347B096-250E-495D-8541-14C9C53AF19C}" destId="{4B82514C-1874-4620-850C-DF1A16070B1F}" srcOrd="6" destOrd="0" presId="urn:microsoft.com/office/officeart/2005/8/layout/vList5"/>
    <dgm:cxn modelId="{7BAA28DC-C54F-B34F-A07B-B0D1F06FB8A6}" type="presParOf" srcId="{4B82514C-1874-4620-850C-DF1A16070B1F}" destId="{4360ED47-7617-4AA4-8EC8-1792A166F2A4}" srcOrd="0" destOrd="0" presId="urn:microsoft.com/office/officeart/2005/8/layout/vList5"/>
    <dgm:cxn modelId="{6B6A0EBF-D229-FA44-B295-EFCB6AC3F84C}" type="presParOf" srcId="{8347B096-250E-495D-8541-14C9C53AF19C}" destId="{8A8B7517-7ADA-4A43-A7F3-9D07A240B2DA}" srcOrd="7" destOrd="0" presId="urn:microsoft.com/office/officeart/2005/8/layout/vList5"/>
    <dgm:cxn modelId="{2326DC6B-08C9-AB4B-AE90-878B150BADCF}" type="presParOf" srcId="{8347B096-250E-495D-8541-14C9C53AF19C}" destId="{8718BD29-F5E2-4138-B76D-E56ADC009DEA}" srcOrd="8" destOrd="0" presId="urn:microsoft.com/office/officeart/2005/8/layout/vList5"/>
    <dgm:cxn modelId="{9BB4C9DC-FC5F-D640-B52D-30BFB77D8701}" type="presParOf" srcId="{8718BD29-F5E2-4138-B76D-E56ADC009DEA}" destId="{292AC1D4-2C51-4DC6-96C7-77F9517F7DC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D4BE0F-A26B-4B71-BC96-14D137AFD91F}" type="doc">
      <dgm:prSet loTypeId="urn:microsoft.com/office/officeart/2005/8/layout/vProcess5" loCatId="process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0EA1266-D1D4-4A21-BE41-03080AD10B81}">
      <dgm:prSet phldrT="[Texto]" custT="1"/>
      <dgm:spPr/>
      <dgm:t>
        <a:bodyPr/>
        <a:lstStyle/>
        <a:p>
          <a:r>
            <a:rPr lang="pt-BR" sz="4000" b="1" dirty="0" smtClean="0"/>
            <a:t>Identificar o paciente</a:t>
          </a:r>
          <a:endParaRPr lang="pt-BR" sz="4000" b="1" dirty="0"/>
        </a:p>
      </dgm:t>
    </dgm:pt>
    <dgm:pt modelId="{AE5EC68C-8444-4948-B3F1-740855DC512F}" type="parTrans" cxnId="{CD5C1F4F-9376-4005-B755-C2C636538C5C}">
      <dgm:prSet/>
      <dgm:spPr/>
      <dgm:t>
        <a:bodyPr/>
        <a:lstStyle/>
        <a:p>
          <a:endParaRPr lang="pt-BR" sz="3600" b="1"/>
        </a:p>
      </dgm:t>
    </dgm:pt>
    <dgm:pt modelId="{5F1DB1DE-1B9A-4155-A702-57DCDEFBC924}" type="sibTrans" cxnId="{CD5C1F4F-9376-4005-B755-C2C636538C5C}">
      <dgm:prSet custT="1"/>
      <dgm:spPr/>
      <dgm:t>
        <a:bodyPr/>
        <a:lstStyle/>
        <a:p>
          <a:endParaRPr lang="pt-BR" sz="3600" b="1"/>
        </a:p>
      </dgm:t>
    </dgm:pt>
    <dgm:pt modelId="{D907D304-C2FD-4D7D-995C-32F7C9DF2C98}">
      <dgm:prSet phldrT="[Texto]" custT="1"/>
      <dgm:spPr/>
      <dgm:t>
        <a:bodyPr/>
        <a:lstStyle/>
        <a:p>
          <a:r>
            <a:rPr lang="pt-BR" sz="3600" b="1" dirty="0" smtClean="0"/>
            <a:t>Avaliar a ingestão alimentar</a:t>
          </a:r>
          <a:endParaRPr lang="pt-BR" sz="3600" b="1" dirty="0"/>
        </a:p>
      </dgm:t>
    </dgm:pt>
    <dgm:pt modelId="{AC1B4635-9E03-4A6A-884D-AF8ADB1809E8}" type="parTrans" cxnId="{634E3FDA-1A9E-42C7-A70F-95CFB13B8D41}">
      <dgm:prSet/>
      <dgm:spPr/>
      <dgm:t>
        <a:bodyPr/>
        <a:lstStyle/>
        <a:p>
          <a:endParaRPr lang="pt-BR" sz="3600" b="1"/>
        </a:p>
      </dgm:t>
    </dgm:pt>
    <dgm:pt modelId="{D7DE765C-33CC-43F4-84F3-726D3F3C45F7}" type="sibTrans" cxnId="{634E3FDA-1A9E-42C7-A70F-95CFB13B8D41}">
      <dgm:prSet custT="1"/>
      <dgm:spPr/>
      <dgm:t>
        <a:bodyPr/>
        <a:lstStyle/>
        <a:p>
          <a:endParaRPr lang="pt-BR" sz="3600" b="1"/>
        </a:p>
      </dgm:t>
    </dgm:pt>
    <dgm:pt modelId="{B2238B51-441F-4D9F-BF59-B6873B6D14E3}">
      <dgm:prSet phldrT="[Texto]" custT="1"/>
      <dgm:spPr/>
      <dgm:t>
        <a:bodyPr/>
        <a:lstStyle/>
        <a:p>
          <a:r>
            <a:rPr lang="pt-BR" sz="3200" b="1" dirty="0" smtClean="0"/>
            <a:t>Conhecer os fatores associados à desnutrição</a:t>
          </a:r>
          <a:endParaRPr lang="pt-BR" sz="3200" b="1" dirty="0"/>
        </a:p>
      </dgm:t>
    </dgm:pt>
    <dgm:pt modelId="{700CE8C6-9E97-4B04-A550-141BA02FCD76}" type="parTrans" cxnId="{CA51B73D-787D-4B05-93ED-883A00FC350D}">
      <dgm:prSet/>
      <dgm:spPr/>
      <dgm:t>
        <a:bodyPr/>
        <a:lstStyle/>
        <a:p>
          <a:endParaRPr lang="pt-BR" sz="3600" b="1"/>
        </a:p>
      </dgm:t>
    </dgm:pt>
    <dgm:pt modelId="{BE50E2AC-87B2-49E5-8E22-B3F89E2EA224}" type="sibTrans" cxnId="{CA51B73D-787D-4B05-93ED-883A00FC350D}">
      <dgm:prSet custT="1"/>
      <dgm:spPr/>
      <dgm:t>
        <a:bodyPr/>
        <a:lstStyle/>
        <a:p>
          <a:endParaRPr lang="pt-BR" sz="3600" b="1"/>
        </a:p>
      </dgm:t>
    </dgm:pt>
    <dgm:pt modelId="{2F8FCBF5-487C-4094-90A8-217DCD4E0C57}">
      <dgm:prSet phldrT="[Texto]" custT="1"/>
      <dgm:spPr/>
      <dgm:t>
        <a:bodyPr/>
        <a:lstStyle/>
        <a:p>
          <a:r>
            <a:rPr lang="pt-BR" sz="3200" b="1" dirty="0" smtClean="0"/>
            <a:t>Realizar aconselhamento nutricional intensivo</a:t>
          </a:r>
          <a:endParaRPr lang="pt-BR" sz="3200" b="1" dirty="0"/>
        </a:p>
      </dgm:t>
    </dgm:pt>
    <dgm:pt modelId="{DEDCC0D2-B515-419A-B6AA-DC4846259CA8}" type="parTrans" cxnId="{B9D350E5-0034-4E74-9499-1A2C85C4ADBF}">
      <dgm:prSet/>
      <dgm:spPr/>
      <dgm:t>
        <a:bodyPr/>
        <a:lstStyle/>
        <a:p>
          <a:endParaRPr lang="pt-BR" sz="2800"/>
        </a:p>
      </dgm:t>
    </dgm:pt>
    <dgm:pt modelId="{99EB6691-5482-4015-90B2-FFF99C1AF7DC}" type="sibTrans" cxnId="{B9D350E5-0034-4E74-9499-1A2C85C4ADBF}">
      <dgm:prSet custT="1"/>
      <dgm:spPr/>
      <dgm:t>
        <a:bodyPr/>
        <a:lstStyle/>
        <a:p>
          <a:endParaRPr lang="pt-BR" sz="3600"/>
        </a:p>
      </dgm:t>
    </dgm:pt>
    <dgm:pt modelId="{921D5F8A-029C-49B9-A423-D5155E363BD0}">
      <dgm:prSet phldrT="[Texto]" custT="1"/>
      <dgm:spPr/>
      <dgm:t>
        <a:bodyPr/>
        <a:lstStyle/>
        <a:p>
          <a:r>
            <a:rPr lang="pt-BR" sz="3200" b="1" dirty="0" smtClean="0"/>
            <a:t>Iniciar suplementação</a:t>
          </a:r>
          <a:endParaRPr lang="pt-BR" sz="3200" b="1" dirty="0"/>
        </a:p>
      </dgm:t>
    </dgm:pt>
    <dgm:pt modelId="{8F58C3BA-3A63-439E-943A-87BF9D78E46E}" type="parTrans" cxnId="{044A41F8-35F5-4FCA-BCBE-BC109570E2A2}">
      <dgm:prSet/>
      <dgm:spPr/>
      <dgm:t>
        <a:bodyPr/>
        <a:lstStyle/>
        <a:p>
          <a:endParaRPr lang="pt-BR" sz="2800"/>
        </a:p>
      </dgm:t>
    </dgm:pt>
    <dgm:pt modelId="{95EA7AF1-8675-4ACA-A5E5-67717A9C34FE}" type="sibTrans" cxnId="{044A41F8-35F5-4FCA-BCBE-BC109570E2A2}">
      <dgm:prSet/>
      <dgm:spPr/>
      <dgm:t>
        <a:bodyPr/>
        <a:lstStyle/>
        <a:p>
          <a:endParaRPr lang="pt-BR" sz="2800"/>
        </a:p>
      </dgm:t>
    </dgm:pt>
    <dgm:pt modelId="{C8E231F1-C3AA-4768-9B9E-C3DA97ACDE72}" type="pres">
      <dgm:prSet presAssocID="{09D4BE0F-A26B-4B71-BC96-14D137AFD9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D25F3-3C84-4C47-8208-78E01809F2B5}" type="pres">
      <dgm:prSet presAssocID="{09D4BE0F-A26B-4B71-BC96-14D137AFD91F}" presName="dummyMaxCanvas" presStyleCnt="0">
        <dgm:presLayoutVars/>
      </dgm:prSet>
      <dgm:spPr/>
    </dgm:pt>
    <dgm:pt modelId="{2603FB95-1294-4368-AE79-598A1A9AF946}" type="pres">
      <dgm:prSet presAssocID="{09D4BE0F-A26B-4B71-BC96-14D137AFD91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A624C-D0A1-448B-B8E6-81C5DF377B92}" type="pres">
      <dgm:prSet presAssocID="{09D4BE0F-A26B-4B71-BC96-14D137AFD91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6FE17-7880-4732-92D1-6DABB5138172}" type="pres">
      <dgm:prSet presAssocID="{09D4BE0F-A26B-4B71-BC96-14D137AFD91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9430EE-8786-415F-ABDB-41C67EF01435}" type="pres">
      <dgm:prSet presAssocID="{09D4BE0F-A26B-4B71-BC96-14D137AFD91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3E18B-3ED0-41F5-A3B6-CB44C98B449C}" type="pres">
      <dgm:prSet presAssocID="{09D4BE0F-A26B-4B71-BC96-14D137AFD91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7720D6-4363-4E7C-AACE-2C21AA816CB3}" type="pres">
      <dgm:prSet presAssocID="{09D4BE0F-A26B-4B71-BC96-14D137AFD91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F3A53-DAF8-48E6-8A5C-A5A7681EE1CA}" type="pres">
      <dgm:prSet presAssocID="{09D4BE0F-A26B-4B71-BC96-14D137AFD91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2DC3B-3FFE-4079-BD19-AC242F93F5E0}" type="pres">
      <dgm:prSet presAssocID="{09D4BE0F-A26B-4B71-BC96-14D137AFD91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3B05D-FE10-411F-A76B-16B317442699}" type="pres">
      <dgm:prSet presAssocID="{09D4BE0F-A26B-4B71-BC96-14D137AFD91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19DB9-7C5B-47B7-B816-76158558212E}" type="pres">
      <dgm:prSet presAssocID="{09D4BE0F-A26B-4B71-BC96-14D137AFD91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1B059-494F-472B-BDEB-198FE6D8780C}" type="pres">
      <dgm:prSet presAssocID="{09D4BE0F-A26B-4B71-BC96-14D137AFD91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634A4-0794-4F43-B553-BA41FEC76875}" type="pres">
      <dgm:prSet presAssocID="{09D4BE0F-A26B-4B71-BC96-14D137AFD91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0E0D46-4F9C-4AA7-9985-44980A278C9F}" type="pres">
      <dgm:prSet presAssocID="{09D4BE0F-A26B-4B71-BC96-14D137AFD91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91144-DAC4-4D91-9D8F-F7B7D6979821}" type="pres">
      <dgm:prSet presAssocID="{09D4BE0F-A26B-4B71-BC96-14D137AFD91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384F22-8869-BA4A-B95B-3DD09EEF96C1}" type="presOf" srcId="{BE50E2AC-87B2-49E5-8E22-B3F89E2EA224}" destId="{53A2DC3B-3FFE-4079-BD19-AC242F93F5E0}" srcOrd="0" destOrd="0" presId="urn:microsoft.com/office/officeart/2005/8/layout/vProcess5"/>
    <dgm:cxn modelId="{8D5E748E-7363-4748-9586-DFAE20FD97D3}" type="presOf" srcId="{2F8FCBF5-487C-4094-90A8-217DCD4E0C57}" destId="{839430EE-8786-415F-ABDB-41C67EF01435}" srcOrd="0" destOrd="0" presId="urn:microsoft.com/office/officeart/2005/8/layout/vProcess5"/>
    <dgm:cxn modelId="{975C30A7-351C-6D45-B95C-8135FF0D076F}" type="presOf" srcId="{D907D304-C2FD-4D7D-995C-32F7C9DF2C98}" destId="{F41A624C-D0A1-448B-B8E6-81C5DF377B92}" srcOrd="0" destOrd="0" presId="urn:microsoft.com/office/officeart/2005/8/layout/vProcess5"/>
    <dgm:cxn modelId="{F26D1787-C3FE-AD4A-A472-5C5B5441EF6E}" type="presOf" srcId="{D7DE765C-33CC-43F4-84F3-726D3F3C45F7}" destId="{58EF3A53-DAF8-48E6-8A5C-A5A7681EE1CA}" srcOrd="0" destOrd="0" presId="urn:microsoft.com/office/officeart/2005/8/layout/vProcess5"/>
    <dgm:cxn modelId="{A5E90893-3C96-0043-8C85-2D3EAA4649EC}" type="presOf" srcId="{00EA1266-D1D4-4A21-BE41-03080AD10B81}" destId="{04319DB9-7C5B-47B7-B816-76158558212E}" srcOrd="1" destOrd="0" presId="urn:microsoft.com/office/officeart/2005/8/layout/vProcess5"/>
    <dgm:cxn modelId="{276340A2-B135-434E-A130-D956F68AC858}" type="presOf" srcId="{99EB6691-5482-4015-90B2-FFF99C1AF7DC}" destId="{6273B05D-FE10-411F-A76B-16B317442699}" srcOrd="0" destOrd="0" presId="urn:microsoft.com/office/officeart/2005/8/layout/vProcess5"/>
    <dgm:cxn modelId="{1BAEE754-5159-AA49-BFF5-9B22CA5854FF}" type="presOf" srcId="{921D5F8A-029C-49B9-A423-D5155E363BD0}" destId="{AEB3E18B-3ED0-41F5-A3B6-CB44C98B449C}" srcOrd="0" destOrd="0" presId="urn:microsoft.com/office/officeart/2005/8/layout/vProcess5"/>
    <dgm:cxn modelId="{A63A1C5D-33AF-E943-9DDB-E346269AF06F}" type="presOf" srcId="{00EA1266-D1D4-4A21-BE41-03080AD10B81}" destId="{2603FB95-1294-4368-AE79-598A1A9AF946}" srcOrd="0" destOrd="0" presId="urn:microsoft.com/office/officeart/2005/8/layout/vProcess5"/>
    <dgm:cxn modelId="{2C1CCBDD-785D-B94F-A459-2C9764185B58}" type="presOf" srcId="{2F8FCBF5-487C-4094-90A8-217DCD4E0C57}" destId="{C60E0D46-4F9C-4AA7-9985-44980A278C9F}" srcOrd="1" destOrd="0" presId="urn:microsoft.com/office/officeart/2005/8/layout/vProcess5"/>
    <dgm:cxn modelId="{96E94E1A-7C56-2549-8BC5-445A2389DAF5}" type="presOf" srcId="{B2238B51-441F-4D9F-BF59-B6873B6D14E3}" destId="{CE3634A4-0794-4F43-B553-BA41FEC76875}" srcOrd="1" destOrd="0" presId="urn:microsoft.com/office/officeart/2005/8/layout/vProcess5"/>
    <dgm:cxn modelId="{CA51B73D-787D-4B05-93ED-883A00FC350D}" srcId="{09D4BE0F-A26B-4B71-BC96-14D137AFD91F}" destId="{B2238B51-441F-4D9F-BF59-B6873B6D14E3}" srcOrd="2" destOrd="0" parTransId="{700CE8C6-9E97-4B04-A550-141BA02FCD76}" sibTransId="{BE50E2AC-87B2-49E5-8E22-B3F89E2EA224}"/>
    <dgm:cxn modelId="{F5260B16-2CE3-A64E-B0EE-E9DB94570C06}" type="presOf" srcId="{09D4BE0F-A26B-4B71-BC96-14D137AFD91F}" destId="{C8E231F1-C3AA-4768-9B9E-C3DA97ACDE72}" srcOrd="0" destOrd="0" presId="urn:microsoft.com/office/officeart/2005/8/layout/vProcess5"/>
    <dgm:cxn modelId="{E4F97197-8534-144F-85A8-FB80F8B90DE1}" type="presOf" srcId="{D907D304-C2FD-4D7D-995C-32F7C9DF2C98}" destId="{3051B059-494F-472B-BDEB-198FE6D8780C}" srcOrd="1" destOrd="0" presId="urn:microsoft.com/office/officeart/2005/8/layout/vProcess5"/>
    <dgm:cxn modelId="{634E3FDA-1A9E-42C7-A70F-95CFB13B8D41}" srcId="{09D4BE0F-A26B-4B71-BC96-14D137AFD91F}" destId="{D907D304-C2FD-4D7D-995C-32F7C9DF2C98}" srcOrd="1" destOrd="0" parTransId="{AC1B4635-9E03-4A6A-884D-AF8ADB1809E8}" sibTransId="{D7DE765C-33CC-43F4-84F3-726D3F3C45F7}"/>
    <dgm:cxn modelId="{1A5D6D82-6248-CB44-B9F9-F501179CBC65}" type="presOf" srcId="{5F1DB1DE-1B9A-4155-A702-57DCDEFBC924}" destId="{0B7720D6-4363-4E7C-AACE-2C21AA816CB3}" srcOrd="0" destOrd="0" presId="urn:microsoft.com/office/officeart/2005/8/layout/vProcess5"/>
    <dgm:cxn modelId="{CD5C1F4F-9376-4005-B755-C2C636538C5C}" srcId="{09D4BE0F-A26B-4B71-BC96-14D137AFD91F}" destId="{00EA1266-D1D4-4A21-BE41-03080AD10B81}" srcOrd="0" destOrd="0" parTransId="{AE5EC68C-8444-4948-B3F1-740855DC512F}" sibTransId="{5F1DB1DE-1B9A-4155-A702-57DCDEFBC924}"/>
    <dgm:cxn modelId="{6C1EEFB0-D65F-A24E-8200-4E3F388A29F6}" type="presOf" srcId="{921D5F8A-029C-49B9-A423-D5155E363BD0}" destId="{64791144-DAC4-4D91-9D8F-F7B7D6979821}" srcOrd="1" destOrd="0" presId="urn:microsoft.com/office/officeart/2005/8/layout/vProcess5"/>
    <dgm:cxn modelId="{B9D350E5-0034-4E74-9499-1A2C85C4ADBF}" srcId="{09D4BE0F-A26B-4B71-BC96-14D137AFD91F}" destId="{2F8FCBF5-487C-4094-90A8-217DCD4E0C57}" srcOrd="3" destOrd="0" parTransId="{DEDCC0D2-B515-419A-B6AA-DC4846259CA8}" sibTransId="{99EB6691-5482-4015-90B2-FFF99C1AF7DC}"/>
    <dgm:cxn modelId="{D2658B1E-7BC6-0B4E-B942-E8B57E139E05}" type="presOf" srcId="{B2238B51-441F-4D9F-BF59-B6873B6D14E3}" destId="{9E56FE17-7880-4732-92D1-6DABB5138172}" srcOrd="0" destOrd="0" presId="urn:microsoft.com/office/officeart/2005/8/layout/vProcess5"/>
    <dgm:cxn modelId="{044A41F8-35F5-4FCA-BCBE-BC109570E2A2}" srcId="{09D4BE0F-A26B-4B71-BC96-14D137AFD91F}" destId="{921D5F8A-029C-49B9-A423-D5155E363BD0}" srcOrd="4" destOrd="0" parTransId="{8F58C3BA-3A63-439E-943A-87BF9D78E46E}" sibTransId="{95EA7AF1-8675-4ACA-A5E5-67717A9C34FE}"/>
    <dgm:cxn modelId="{4673D9D5-BE9E-CF4D-90CF-F1C1B6F9C20B}" type="presParOf" srcId="{C8E231F1-C3AA-4768-9B9E-C3DA97ACDE72}" destId="{206D25F3-3C84-4C47-8208-78E01809F2B5}" srcOrd="0" destOrd="0" presId="urn:microsoft.com/office/officeart/2005/8/layout/vProcess5"/>
    <dgm:cxn modelId="{9EEA3DF3-F9E3-6A45-B896-4BF556F773E5}" type="presParOf" srcId="{C8E231F1-C3AA-4768-9B9E-C3DA97ACDE72}" destId="{2603FB95-1294-4368-AE79-598A1A9AF946}" srcOrd="1" destOrd="0" presId="urn:microsoft.com/office/officeart/2005/8/layout/vProcess5"/>
    <dgm:cxn modelId="{722B28EA-D708-4444-8CFA-55CAF08C5556}" type="presParOf" srcId="{C8E231F1-C3AA-4768-9B9E-C3DA97ACDE72}" destId="{F41A624C-D0A1-448B-B8E6-81C5DF377B92}" srcOrd="2" destOrd="0" presId="urn:microsoft.com/office/officeart/2005/8/layout/vProcess5"/>
    <dgm:cxn modelId="{7053D4C7-81DF-D943-8DFA-130E500AEECE}" type="presParOf" srcId="{C8E231F1-C3AA-4768-9B9E-C3DA97ACDE72}" destId="{9E56FE17-7880-4732-92D1-6DABB5138172}" srcOrd="3" destOrd="0" presId="urn:microsoft.com/office/officeart/2005/8/layout/vProcess5"/>
    <dgm:cxn modelId="{E2F93718-25FC-024B-832E-D8FAC6620D95}" type="presParOf" srcId="{C8E231F1-C3AA-4768-9B9E-C3DA97ACDE72}" destId="{839430EE-8786-415F-ABDB-41C67EF01435}" srcOrd="4" destOrd="0" presId="urn:microsoft.com/office/officeart/2005/8/layout/vProcess5"/>
    <dgm:cxn modelId="{18A75C40-872C-C747-8553-F72865783907}" type="presParOf" srcId="{C8E231F1-C3AA-4768-9B9E-C3DA97ACDE72}" destId="{AEB3E18B-3ED0-41F5-A3B6-CB44C98B449C}" srcOrd="5" destOrd="0" presId="urn:microsoft.com/office/officeart/2005/8/layout/vProcess5"/>
    <dgm:cxn modelId="{7E65626C-81A2-8C44-BB96-297CDCAF8278}" type="presParOf" srcId="{C8E231F1-C3AA-4768-9B9E-C3DA97ACDE72}" destId="{0B7720D6-4363-4E7C-AACE-2C21AA816CB3}" srcOrd="6" destOrd="0" presId="urn:microsoft.com/office/officeart/2005/8/layout/vProcess5"/>
    <dgm:cxn modelId="{20EE3F1A-D510-4143-98A1-9E47A2F6BF06}" type="presParOf" srcId="{C8E231F1-C3AA-4768-9B9E-C3DA97ACDE72}" destId="{58EF3A53-DAF8-48E6-8A5C-A5A7681EE1CA}" srcOrd="7" destOrd="0" presId="urn:microsoft.com/office/officeart/2005/8/layout/vProcess5"/>
    <dgm:cxn modelId="{C4CE1BFD-D1B9-2F41-9CB8-F2EAF7704E02}" type="presParOf" srcId="{C8E231F1-C3AA-4768-9B9E-C3DA97ACDE72}" destId="{53A2DC3B-3FFE-4079-BD19-AC242F93F5E0}" srcOrd="8" destOrd="0" presId="urn:microsoft.com/office/officeart/2005/8/layout/vProcess5"/>
    <dgm:cxn modelId="{6D7AE206-708E-9149-94FD-6E6F739725A1}" type="presParOf" srcId="{C8E231F1-C3AA-4768-9B9E-C3DA97ACDE72}" destId="{6273B05D-FE10-411F-A76B-16B317442699}" srcOrd="9" destOrd="0" presId="urn:microsoft.com/office/officeart/2005/8/layout/vProcess5"/>
    <dgm:cxn modelId="{7DEC8E64-D03E-584B-8C23-985623745F6A}" type="presParOf" srcId="{C8E231F1-C3AA-4768-9B9E-C3DA97ACDE72}" destId="{04319DB9-7C5B-47B7-B816-76158558212E}" srcOrd="10" destOrd="0" presId="urn:microsoft.com/office/officeart/2005/8/layout/vProcess5"/>
    <dgm:cxn modelId="{33671DAB-275C-C44B-97B4-E19824E39E1D}" type="presParOf" srcId="{C8E231F1-C3AA-4768-9B9E-C3DA97ACDE72}" destId="{3051B059-494F-472B-BDEB-198FE6D8780C}" srcOrd="11" destOrd="0" presId="urn:microsoft.com/office/officeart/2005/8/layout/vProcess5"/>
    <dgm:cxn modelId="{B1D902DA-159F-6847-81EC-B82DDF4B307A}" type="presParOf" srcId="{C8E231F1-C3AA-4768-9B9E-C3DA97ACDE72}" destId="{CE3634A4-0794-4F43-B553-BA41FEC76875}" srcOrd="12" destOrd="0" presId="urn:microsoft.com/office/officeart/2005/8/layout/vProcess5"/>
    <dgm:cxn modelId="{B836E9B0-5CF9-224F-9EB3-C922B4394FD2}" type="presParOf" srcId="{C8E231F1-C3AA-4768-9B9E-C3DA97ACDE72}" destId="{C60E0D46-4F9C-4AA7-9985-44980A278C9F}" srcOrd="13" destOrd="0" presId="urn:microsoft.com/office/officeart/2005/8/layout/vProcess5"/>
    <dgm:cxn modelId="{30D68F76-0074-9541-B29E-EAAD2A3CA9B4}" type="presParOf" srcId="{C8E231F1-C3AA-4768-9B9E-C3DA97ACDE72}" destId="{64791144-DAC4-4D91-9D8F-F7B7D697982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3422CE-65A3-4472-9A80-7A0099967C35}" type="doc">
      <dgm:prSet loTypeId="urn:microsoft.com/office/officeart/2005/8/layout/hList1" loCatId="list" qsTypeId="urn:microsoft.com/office/officeart/2005/8/quickstyle/3d8" qsCatId="3D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57EC53C5-2778-40BD-A81A-B4F744475CB2}">
      <dgm:prSet phldrT="[Texto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pt-BR" sz="2000" b="1" dirty="0" err="1" smtClean="0"/>
            <a:t>Hiperpotassemia</a:t>
          </a:r>
          <a:endParaRPr lang="pt-BR" sz="2000" b="1" dirty="0"/>
        </a:p>
      </dgm:t>
    </dgm:pt>
    <dgm:pt modelId="{965CF456-719B-4A12-AAD8-84D03D2B04A4}" type="parTrans" cxnId="{7C61C31F-81D9-4083-9C8F-CBA8E65A2E97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F8210795-5D81-4712-BF99-9A8A4EB34010}" type="sibTrans" cxnId="{7C61C31F-81D9-4083-9C8F-CBA8E65A2E97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EC4CDA51-B951-401B-95C2-688825FE52BE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pt-BR" sz="2400" b="1" dirty="0" smtClean="0"/>
            <a:t>&gt;5,0 - 5,5 </a:t>
          </a:r>
          <a:r>
            <a:rPr lang="pt-BR" sz="2400" b="1" dirty="0" err="1" smtClean="0"/>
            <a:t>mEq</a:t>
          </a:r>
          <a:r>
            <a:rPr lang="pt-BR" sz="2400" b="1" dirty="0" smtClean="0"/>
            <a:t>/L</a:t>
          </a:r>
          <a:endParaRPr lang="pt-BR" sz="2400" b="1" dirty="0"/>
        </a:p>
      </dgm:t>
    </dgm:pt>
    <dgm:pt modelId="{12372FED-E6D9-4B16-A357-BE816C098B17}" type="parTrans" cxnId="{BF03CBAF-A061-456E-A87F-E6A3AFF11D0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9114CD3E-F475-4EBB-9FAC-D9B88C1F07BA}" type="sibTrans" cxnId="{BF03CBAF-A061-456E-A87F-E6A3AFF11D0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2DEC5426-4CEC-4A0A-974A-ECE932EA9BDF}" type="pres">
      <dgm:prSet presAssocID="{5F3422CE-65A3-4472-9A80-7A0099967C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62AA84-BD01-48BC-A7FB-666614079760}" type="pres">
      <dgm:prSet presAssocID="{57EC53C5-2778-40BD-A81A-B4F744475CB2}" presName="composite" presStyleCnt="0"/>
      <dgm:spPr/>
      <dgm:t>
        <a:bodyPr/>
        <a:lstStyle/>
        <a:p>
          <a:endParaRPr lang="en-US"/>
        </a:p>
      </dgm:t>
    </dgm:pt>
    <dgm:pt modelId="{EC5E1C3E-A282-4CDA-A068-39F381383C63}" type="pres">
      <dgm:prSet presAssocID="{57EC53C5-2778-40BD-A81A-B4F744475CB2}" presName="parTx" presStyleLbl="alignNode1" presStyleIdx="0" presStyleCnt="1" custLinFactNeighborX="2632" custLinFactNeighborY="-3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5A3CF6-E402-4AAC-A0EE-5D5167F26EF8}" type="pres">
      <dgm:prSet presAssocID="{57EC53C5-2778-40BD-A81A-B4F744475CB2}" presName="desTx" presStyleLbl="alignAccFollowNode1" presStyleIdx="0" presStyleCnt="1" custLinFactNeighborX="1767" custLinFactNeighborY="-62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03CBAF-A061-456E-A87F-E6A3AFF11D0E}" srcId="{57EC53C5-2778-40BD-A81A-B4F744475CB2}" destId="{EC4CDA51-B951-401B-95C2-688825FE52BE}" srcOrd="0" destOrd="0" parTransId="{12372FED-E6D9-4B16-A357-BE816C098B17}" sibTransId="{9114CD3E-F475-4EBB-9FAC-D9B88C1F07BA}"/>
    <dgm:cxn modelId="{7C61C31F-81D9-4083-9C8F-CBA8E65A2E97}" srcId="{5F3422CE-65A3-4472-9A80-7A0099967C35}" destId="{57EC53C5-2778-40BD-A81A-B4F744475CB2}" srcOrd="0" destOrd="0" parTransId="{965CF456-719B-4A12-AAD8-84D03D2B04A4}" sibTransId="{F8210795-5D81-4712-BF99-9A8A4EB34010}"/>
    <dgm:cxn modelId="{46CA21F4-2ACE-0E4B-9C16-337726A05B97}" type="presOf" srcId="{5F3422CE-65A3-4472-9A80-7A0099967C35}" destId="{2DEC5426-4CEC-4A0A-974A-ECE932EA9BDF}" srcOrd="0" destOrd="0" presId="urn:microsoft.com/office/officeart/2005/8/layout/hList1"/>
    <dgm:cxn modelId="{724738BE-73BC-2C48-8275-FA2AEABFB7D0}" type="presOf" srcId="{57EC53C5-2778-40BD-A81A-B4F744475CB2}" destId="{EC5E1C3E-A282-4CDA-A068-39F381383C63}" srcOrd="0" destOrd="0" presId="urn:microsoft.com/office/officeart/2005/8/layout/hList1"/>
    <dgm:cxn modelId="{5C1D86D8-E0B0-6D47-B9DB-86ACEE9F2869}" type="presOf" srcId="{EC4CDA51-B951-401B-95C2-688825FE52BE}" destId="{C65A3CF6-E402-4AAC-A0EE-5D5167F26EF8}" srcOrd="0" destOrd="0" presId="urn:microsoft.com/office/officeart/2005/8/layout/hList1"/>
    <dgm:cxn modelId="{604B8584-FFDA-F843-87E0-9756B779143E}" type="presParOf" srcId="{2DEC5426-4CEC-4A0A-974A-ECE932EA9BDF}" destId="{EC62AA84-BD01-48BC-A7FB-666614079760}" srcOrd="0" destOrd="0" presId="urn:microsoft.com/office/officeart/2005/8/layout/hList1"/>
    <dgm:cxn modelId="{B63AF16A-18AA-104A-886F-C8DBCF038574}" type="presParOf" srcId="{EC62AA84-BD01-48BC-A7FB-666614079760}" destId="{EC5E1C3E-A282-4CDA-A068-39F381383C63}" srcOrd="0" destOrd="0" presId="urn:microsoft.com/office/officeart/2005/8/layout/hList1"/>
    <dgm:cxn modelId="{DB2FE620-CBF7-CC41-99A1-7735805E4551}" type="presParOf" srcId="{EC62AA84-BD01-48BC-A7FB-666614079760}" destId="{C65A3CF6-E402-4AAC-A0EE-5D5167F26E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1B2C54-9212-4A6C-BECE-77627BE6293B}" type="doc">
      <dgm:prSet loTypeId="urn:microsoft.com/office/officeart/2005/8/layout/gear1" loCatId="process" qsTypeId="urn:microsoft.com/office/officeart/2005/8/quickstyle/3d6" qsCatId="3D" csTypeId="urn:microsoft.com/office/officeart/2005/8/colors/accent3_4" csCatId="accent3" phldr="1"/>
      <dgm:spPr/>
    </dgm:pt>
    <dgm:pt modelId="{38F0A65E-1058-4E98-96BF-EF6B6A31C42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800" b="1" dirty="0" smtClean="0">
              <a:solidFill>
                <a:schemeClr val="tx1"/>
              </a:solidFill>
            </a:rPr>
            <a:t>Ingestão de Na</a:t>
          </a:r>
          <a:r>
            <a:rPr lang="pt-BR" sz="2800" b="1" baseline="30000" dirty="0" smtClean="0">
              <a:solidFill>
                <a:schemeClr val="tx1"/>
              </a:solidFill>
            </a:rPr>
            <a:t>+</a:t>
          </a:r>
          <a:r>
            <a:rPr lang="pt-BR" sz="2800" b="1" dirty="0" smtClean="0">
              <a:solidFill>
                <a:schemeClr val="tx1"/>
              </a:solidFill>
            </a:rPr>
            <a:t> e líquidos</a:t>
          </a:r>
          <a:endParaRPr lang="pt-BR" sz="2800" b="1" dirty="0">
            <a:solidFill>
              <a:schemeClr val="tx1"/>
            </a:solidFill>
          </a:endParaRPr>
        </a:p>
      </dgm:t>
    </dgm:pt>
    <dgm:pt modelId="{61B94383-A043-4A03-8024-F96A5DC2943C}" type="parTrans" cxnId="{57765A55-40CE-4073-A154-287D13B44908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DA182428-52A6-4F2C-AE87-6C34D5D9959F}" type="sibTrans" cxnId="{57765A55-40CE-4073-A154-287D13B4490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5AEEF56D-F56E-4B13-BA8D-41D8BAAE11C2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Função renal residual</a:t>
          </a:r>
          <a:endParaRPr lang="pt-BR" sz="2400" b="1" dirty="0">
            <a:solidFill>
              <a:schemeClr val="tx1"/>
            </a:solidFill>
          </a:endParaRPr>
        </a:p>
      </dgm:t>
    </dgm:pt>
    <dgm:pt modelId="{26DD0C98-31B4-4FC2-9339-0052FF21A032}" type="parTrans" cxnId="{F54FA3DB-EE3D-459A-9CEE-F1BE23F4487F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247EDB30-A9A8-4133-8D0A-5461C37AFBCD}" type="sibTrans" cxnId="{F54FA3DB-EE3D-459A-9CEE-F1BE23F4487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2547443A-9F6B-4D1B-B307-82B589209B9D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3200" b="1" dirty="0" smtClean="0">
              <a:solidFill>
                <a:schemeClr val="tx1"/>
              </a:solidFill>
            </a:rPr>
            <a:t>GPID</a:t>
          </a:r>
          <a:endParaRPr lang="pt-BR" sz="3200" b="1" dirty="0">
            <a:solidFill>
              <a:schemeClr val="tx1"/>
            </a:solidFill>
          </a:endParaRPr>
        </a:p>
      </dgm:t>
    </dgm:pt>
    <dgm:pt modelId="{2C218BE0-686C-4850-A734-C641CF1DEF21}" type="parTrans" cxnId="{7CFFB112-8B8D-4524-BDA7-806DE4DBDF47}">
      <dgm:prSet/>
      <dgm:spPr/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E4E107BF-767D-4B36-8AD8-E4ED868D1556}" type="sibTrans" cxnId="{7CFFB112-8B8D-4524-BDA7-806DE4DBDF4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sz="2400" b="1">
            <a:solidFill>
              <a:schemeClr val="tx1"/>
            </a:solidFill>
          </a:endParaRPr>
        </a:p>
      </dgm:t>
    </dgm:pt>
    <dgm:pt modelId="{61E91422-CDF8-4D98-B2E5-746A8810EF25}" type="pres">
      <dgm:prSet presAssocID="{601B2C54-9212-4A6C-BECE-77627BE6293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BEFADF-2367-499E-9806-A39A043485FC}" type="pres">
      <dgm:prSet presAssocID="{38F0A65E-1058-4E98-96BF-EF6B6A31C42B}" presName="gear1" presStyleLbl="node1" presStyleIdx="0" presStyleCnt="3" custLinFactNeighborX="911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53A904-227C-42E7-ACD9-307D802C9D83}" type="pres">
      <dgm:prSet presAssocID="{38F0A65E-1058-4E98-96BF-EF6B6A31C42B}" presName="gear1srcNode" presStyleLbl="node1" presStyleIdx="0" presStyleCnt="3"/>
      <dgm:spPr/>
      <dgm:t>
        <a:bodyPr/>
        <a:lstStyle/>
        <a:p>
          <a:endParaRPr lang="pt-BR"/>
        </a:p>
      </dgm:t>
    </dgm:pt>
    <dgm:pt modelId="{FAB433F3-228E-42D5-B044-2F70B3AB24D9}" type="pres">
      <dgm:prSet presAssocID="{38F0A65E-1058-4E98-96BF-EF6B6A31C42B}" presName="gear1dstNode" presStyleLbl="node1" presStyleIdx="0" presStyleCnt="3"/>
      <dgm:spPr/>
      <dgm:t>
        <a:bodyPr/>
        <a:lstStyle/>
        <a:p>
          <a:endParaRPr lang="pt-BR"/>
        </a:p>
      </dgm:t>
    </dgm:pt>
    <dgm:pt modelId="{0A41B0BB-6571-4E4F-AB77-F4A9D8F24053}" type="pres">
      <dgm:prSet presAssocID="{5AEEF56D-F56E-4B13-BA8D-41D8BAAE11C2}" presName="gear2" presStyleLbl="node1" presStyleIdx="1" presStyleCnt="3" custLinFactNeighborX="-9753" custLinFactNeighborY="1873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587ED3-42BF-4559-A98F-AB06075488E0}" type="pres">
      <dgm:prSet presAssocID="{5AEEF56D-F56E-4B13-BA8D-41D8BAAE11C2}" presName="gear2srcNode" presStyleLbl="node1" presStyleIdx="1" presStyleCnt="3"/>
      <dgm:spPr/>
      <dgm:t>
        <a:bodyPr/>
        <a:lstStyle/>
        <a:p>
          <a:endParaRPr lang="pt-BR"/>
        </a:p>
      </dgm:t>
    </dgm:pt>
    <dgm:pt modelId="{8F90A16D-D3FA-4CB9-8B9F-2E6CDB7870C1}" type="pres">
      <dgm:prSet presAssocID="{5AEEF56D-F56E-4B13-BA8D-41D8BAAE11C2}" presName="gear2dstNode" presStyleLbl="node1" presStyleIdx="1" presStyleCnt="3"/>
      <dgm:spPr/>
      <dgm:t>
        <a:bodyPr/>
        <a:lstStyle/>
        <a:p>
          <a:endParaRPr lang="pt-BR"/>
        </a:p>
      </dgm:t>
    </dgm:pt>
    <dgm:pt modelId="{8C3F90E1-4BB9-4806-8AE7-F95C62D14089}" type="pres">
      <dgm:prSet presAssocID="{2547443A-9F6B-4D1B-B307-82B589209B9D}" presName="gear3" presStyleLbl="node1" presStyleIdx="2" presStyleCnt="3" custLinFactNeighborX="4828"/>
      <dgm:spPr/>
      <dgm:t>
        <a:bodyPr/>
        <a:lstStyle/>
        <a:p>
          <a:endParaRPr lang="pt-BR"/>
        </a:p>
      </dgm:t>
    </dgm:pt>
    <dgm:pt modelId="{85B1A568-EAF5-4A79-8D80-FCFF443A5B4A}" type="pres">
      <dgm:prSet presAssocID="{2547443A-9F6B-4D1B-B307-82B589209B9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68DB1E-C31D-4062-83E1-DF9B83378F84}" type="pres">
      <dgm:prSet presAssocID="{2547443A-9F6B-4D1B-B307-82B589209B9D}" presName="gear3srcNode" presStyleLbl="node1" presStyleIdx="2" presStyleCnt="3"/>
      <dgm:spPr/>
      <dgm:t>
        <a:bodyPr/>
        <a:lstStyle/>
        <a:p>
          <a:endParaRPr lang="pt-BR"/>
        </a:p>
      </dgm:t>
    </dgm:pt>
    <dgm:pt modelId="{615A66C2-D659-4AD3-90AE-3EBA0EDB4A96}" type="pres">
      <dgm:prSet presAssocID="{2547443A-9F6B-4D1B-B307-82B589209B9D}" presName="gear3dstNode" presStyleLbl="node1" presStyleIdx="2" presStyleCnt="3"/>
      <dgm:spPr/>
      <dgm:t>
        <a:bodyPr/>
        <a:lstStyle/>
        <a:p>
          <a:endParaRPr lang="pt-BR"/>
        </a:p>
      </dgm:t>
    </dgm:pt>
    <dgm:pt modelId="{7127D89C-2397-471D-93A1-FF90EA5F5751}" type="pres">
      <dgm:prSet presAssocID="{DA182428-52A6-4F2C-AE87-6C34D5D9959F}" presName="connector1" presStyleLbl="sibTrans2D1" presStyleIdx="0" presStyleCnt="3" custLinFactNeighborX="11543"/>
      <dgm:spPr/>
      <dgm:t>
        <a:bodyPr/>
        <a:lstStyle/>
        <a:p>
          <a:endParaRPr lang="pt-BR"/>
        </a:p>
      </dgm:t>
    </dgm:pt>
    <dgm:pt modelId="{42BA73C1-CB53-4E99-BDA9-7426889EE346}" type="pres">
      <dgm:prSet presAssocID="{247EDB30-A9A8-4133-8D0A-5461C37AFBCD}" presName="connector2" presStyleLbl="sibTrans2D1" presStyleIdx="1" presStyleCnt="3" custLinFactNeighborX="-9946" custLinFactNeighborY="11662"/>
      <dgm:spPr/>
      <dgm:t>
        <a:bodyPr/>
        <a:lstStyle/>
        <a:p>
          <a:endParaRPr lang="pt-BR"/>
        </a:p>
      </dgm:t>
    </dgm:pt>
    <dgm:pt modelId="{D2C1AA6A-1EB8-4456-99D5-635EE7D69111}" type="pres">
      <dgm:prSet presAssocID="{E4E107BF-767D-4B36-8AD8-E4ED868D1556}" presName="connector3" presStyleLbl="sibTrans2D1" presStyleIdx="2" presStyleCnt="3" custLinFactNeighborX="3782" custLinFactNeighborY="-2125"/>
      <dgm:spPr/>
      <dgm:t>
        <a:bodyPr/>
        <a:lstStyle/>
        <a:p>
          <a:endParaRPr lang="pt-BR"/>
        </a:p>
      </dgm:t>
    </dgm:pt>
  </dgm:ptLst>
  <dgm:cxnLst>
    <dgm:cxn modelId="{48216736-7638-BB46-A852-BBC730A50E46}" type="presOf" srcId="{38F0A65E-1058-4E98-96BF-EF6B6A31C42B}" destId="{B153A904-227C-42E7-ACD9-307D802C9D83}" srcOrd="1" destOrd="0" presId="urn:microsoft.com/office/officeart/2005/8/layout/gear1"/>
    <dgm:cxn modelId="{3AC9D183-261F-3143-A79A-776C666DA5FF}" type="presOf" srcId="{2547443A-9F6B-4D1B-B307-82B589209B9D}" destId="{615A66C2-D659-4AD3-90AE-3EBA0EDB4A96}" srcOrd="3" destOrd="0" presId="urn:microsoft.com/office/officeart/2005/8/layout/gear1"/>
    <dgm:cxn modelId="{9587E2E3-89FB-1543-ADF6-1F688A6022A5}" type="presOf" srcId="{5AEEF56D-F56E-4B13-BA8D-41D8BAAE11C2}" destId="{0A41B0BB-6571-4E4F-AB77-F4A9D8F24053}" srcOrd="0" destOrd="0" presId="urn:microsoft.com/office/officeart/2005/8/layout/gear1"/>
    <dgm:cxn modelId="{3AF5B528-10A3-4B40-9A53-618FB390C36A}" type="presOf" srcId="{5AEEF56D-F56E-4B13-BA8D-41D8BAAE11C2}" destId="{8F90A16D-D3FA-4CB9-8B9F-2E6CDB7870C1}" srcOrd="2" destOrd="0" presId="urn:microsoft.com/office/officeart/2005/8/layout/gear1"/>
    <dgm:cxn modelId="{F54FA3DB-EE3D-459A-9CEE-F1BE23F4487F}" srcId="{601B2C54-9212-4A6C-BECE-77627BE6293B}" destId="{5AEEF56D-F56E-4B13-BA8D-41D8BAAE11C2}" srcOrd="1" destOrd="0" parTransId="{26DD0C98-31B4-4FC2-9339-0052FF21A032}" sibTransId="{247EDB30-A9A8-4133-8D0A-5461C37AFBCD}"/>
    <dgm:cxn modelId="{179851F3-1BA6-7243-9025-600BD6832278}" type="presOf" srcId="{2547443A-9F6B-4D1B-B307-82B589209B9D}" destId="{8C3F90E1-4BB9-4806-8AE7-F95C62D14089}" srcOrd="0" destOrd="0" presId="urn:microsoft.com/office/officeart/2005/8/layout/gear1"/>
    <dgm:cxn modelId="{91FC203D-6328-9948-B6AE-AA2149A956D4}" type="presOf" srcId="{601B2C54-9212-4A6C-BECE-77627BE6293B}" destId="{61E91422-CDF8-4D98-B2E5-746A8810EF25}" srcOrd="0" destOrd="0" presId="urn:microsoft.com/office/officeart/2005/8/layout/gear1"/>
    <dgm:cxn modelId="{540728A1-97B4-194E-8BE8-1D175A7AE405}" type="presOf" srcId="{38F0A65E-1058-4E98-96BF-EF6B6A31C42B}" destId="{FAB433F3-228E-42D5-B044-2F70B3AB24D9}" srcOrd="2" destOrd="0" presId="urn:microsoft.com/office/officeart/2005/8/layout/gear1"/>
    <dgm:cxn modelId="{B011B2F7-2506-1844-8558-E7B32DF1A864}" type="presOf" srcId="{38F0A65E-1058-4E98-96BF-EF6B6A31C42B}" destId="{2ABEFADF-2367-499E-9806-A39A043485FC}" srcOrd="0" destOrd="0" presId="urn:microsoft.com/office/officeart/2005/8/layout/gear1"/>
    <dgm:cxn modelId="{3828112A-C7C0-FA47-9626-D2EFD81F2D83}" type="presOf" srcId="{2547443A-9F6B-4D1B-B307-82B589209B9D}" destId="{85B1A568-EAF5-4A79-8D80-FCFF443A5B4A}" srcOrd="1" destOrd="0" presId="urn:microsoft.com/office/officeart/2005/8/layout/gear1"/>
    <dgm:cxn modelId="{789AED63-F043-FB47-91E0-E5D5F36B6AFB}" type="presOf" srcId="{5AEEF56D-F56E-4B13-BA8D-41D8BAAE11C2}" destId="{7A587ED3-42BF-4559-A98F-AB06075488E0}" srcOrd="1" destOrd="0" presId="urn:microsoft.com/office/officeart/2005/8/layout/gear1"/>
    <dgm:cxn modelId="{544EA7C9-9CC6-B94E-BED8-19DE1E5BBCBA}" type="presOf" srcId="{E4E107BF-767D-4B36-8AD8-E4ED868D1556}" destId="{D2C1AA6A-1EB8-4456-99D5-635EE7D69111}" srcOrd="0" destOrd="0" presId="urn:microsoft.com/office/officeart/2005/8/layout/gear1"/>
    <dgm:cxn modelId="{3D54991E-69FF-FF40-AE36-DCE9215287DC}" type="presOf" srcId="{2547443A-9F6B-4D1B-B307-82B589209B9D}" destId="{D668DB1E-C31D-4062-83E1-DF9B83378F84}" srcOrd="2" destOrd="0" presId="urn:microsoft.com/office/officeart/2005/8/layout/gear1"/>
    <dgm:cxn modelId="{57765A55-40CE-4073-A154-287D13B44908}" srcId="{601B2C54-9212-4A6C-BECE-77627BE6293B}" destId="{38F0A65E-1058-4E98-96BF-EF6B6A31C42B}" srcOrd="0" destOrd="0" parTransId="{61B94383-A043-4A03-8024-F96A5DC2943C}" sibTransId="{DA182428-52A6-4F2C-AE87-6C34D5D9959F}"/>
    <dgm:cxn modelId="{2C83288E-8EF8-574D-8DA3-A505258FC287}" type="presOf" srcId="{DA182428-52A6-4F2C-AE87-6C34D5D9959F}" destId="{7127D89C-2397-471D-93A1-FF90EA5F5751}" srcOrd="0" destOrd="0" presId="urn:microsoft.com/office/officeart/2005/8/layout/gear1"/>
    <dgm:cxn modelId="{3AAD44C3-C17A-FE48-ADC3-48CC14ECDBE7}" type="presOf" srcId="{247EDB30-A9A8-4133-8D0A-5461C37AFBCD}" destId="{42BA73C1-CB53-4E99-BDA9-7426889EE346}" srcOrd="0" destOrd="0" presId="urn:microsoft.com/office/officeart/2005/8/layout/gear1"/>
    <dgm:cxn modelId="{7CFFB112-8B8D-4524-BDA7-806DE4DBDF47}" srcId="{601B2C54-9212-4A6C-BECE-77627BE6293B}" destId="{2547443A-9F6B-4D1B-B307-82B589209B9D}" srcOrd="2" destOrd="0" parTransId="{2C218BE0-686C-4850-A734-C641CF1DEF21}" sibTransId="{E4E107BF-767D-4B36-8AD8-E4ED868D1556}"/>
    <dgm:cxn modelId="{75BFEE21-A020-2C4B-8DB0-262D94853EBF}" type="presParOf" srcId="{61E91422-CDF8-4D98-B2E5-746A8810EF25}" destId="{2ABEFADF-2367-499E-9806-A39A043485FC}" srcOrd="0" destOrd="0" presId="urn:microsoft.com/office/officeart/2005/8/layout/gear1"/>
    <dgm:cxn modelId="{1D8FD3B2-0A3D-7D4A-A31A-06AFA7BF661E}" type="presParOf" srcId="{61E91422-CDF8-4D98-B2E5-746A8810EF25}" destId="{B153A904-227C-42E7-ACD9-307D802C9D83}" srcOrd="1" destOrd="0" presId="urn:microsoft.com/office/officeart/2005/8/layout/gear1"/>
    <dgm:cxn modelId="{3EEF797A-97B5-7D4B-BD5B-1A43CAAA7DD0}" type="presParOf" srcId="{61E91422-CDF8-4D98-B2E5-746A8810EF25}" destId="{FAB433F3-228E-42D5-B044-2F70B3AB24D9}" srcOrd="2" destOrd="0" presId="urn:microsoft.com/office/officeart/2005/8/layout/gear1"/>
    <dgm:cxn modelId="{E06B55F5-43E3-DF4D-8F17-87B450E68F72}" type="presParOf" srcId="{61E91422-CDF8-4D98-B2E5-746A8810EF25}" destId="{0A41B0BB-6571-4E4F-AB77-F4A9D8F24053}" srcOrd="3" destOrd="0" presId="urn:microsoft.com/office/officeart/2005/8/layout/gear1"/>
    <dgm:cxn modelId="{BD0C444E-7C86-AF42-AD2A-4B2D4E899792}" type="presParOf" srcId="{61E91422-CDF8-4D98-B2E5-746A8810EF25}" destId="{7A587ED3-42BF-4559-A98F-AB06075488E0}" srcOrd="4" destOrd="0" presId="urn:microsoft.com/office/officeart/2005/8/layout/gear1"/>
    <dgm:cxn modelId="{CC1D314A-2FD8-EF49-A789-F1FB0CE6AD1E}" type="presParOf" srcId="{61E91422-CDF8-4D98-B2E5-746A8810EF25}" destId="{8F90A16D-D3FA-4CB9-8B9F-2E6CDB7870C1}" srcOrd="5" destOrd="0" presId="urn:microsoft.com/office/officeart/2005/8/layout/gear1"/>
    <dgm:cxn modelId="{AB27EBD7-2C3C-6B44-94F6-2A91B9F12705}" type="presParOf" srcId="{61E91422-CDF8-4D98-B2E5-746A8810EF25}" destId="{8C3F90E1-4BB9-4806-8AE7-F95C62D14089}" srcOrd="6" destOrd="0" presId="urn:microsoft.com/office/officeart/2005/8/layout/gear1"/>
    <dgm:cxn modelId="{6947145F-6425-9840-AA99-81040E19BBA4}" type="presParOf" srcId="{61E91422-CDF8-4D98-B2E5-746A8810EF25}" destId="{85B1A568-EAF5-4A79-8D80-FCFF443A5B4A}" srcOrd="7" destOrd="0" presId="urn:microsoft.com/office/officeart/2005/8/layout/gear1"/>
    <dgm:cxn modelId="{6A4D6FA2-DBA8-024A-9E67-80E6354B4CC2}" type="presParOf" srcId="{61E91422-CDF8-4D98-B2E5-746A8810EF25}" destId="{D668DB1E-C31D-4062-83E1-DF9B83378F84}" srcOrd="8" destOrd="0" presId="urn:microsoft.com/office/officeart/2005/8/layout/gear1"/>
    <dgm:cxn modelId="{3AB47BC3-8FE2-3E43-BA5F-EE44F0C5147F}" type="presParOf" srcId="{61E91422-CDF8-4D98-B2E5-746A8810EF25}" destId="{615A66C2-D659-4AD3-90AE-3EBA0EDB4A96}" srcOrd="9" destOrd="0" presId="urn:microsoft.com/office/officeart/2005/8/layout/gear1"/>
    <dgm:cxn modelId="{A49617F8-26E3-0043-A4D7-C33D2E450446}" type="presParOf" srcId="{61E91422-CDF8-4D98-B2E5-746A8810EF25}" destId="{7127D89C-2397-471D-93A1-FF90EA5F5751}" srcOrd="10" destOrd="0" presId="urn:microsoft.com/office/officeart/2005/8/layout/gear1"/>
    <dgm:cxn modelId="{2EA06E3D-2109-A84C-BC9C-7B44C83F8A55}" type="presParOf" srcId="{61E91422-CDF8-4D98-B2E5-746A8810EF25}" destId="{42BA73C1-CB53-4E99-BDA9-7426889EE346}" srcOrd="11" destOrd="0" presId="urn:microsoft.com/office/officeart/2005/8/layout/gear1"/>
    <dgm:cxn modelId="{817FB905-93FA-6C4E-933B-9B345F808C58}" type="presParOf" srcId="{61E91422-CDF8-4D98-B2E5-746A8810EF25}" destId="{D2C1AA6A-1EB8-4456-99D5-635EE7D6911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C1FFC6-2588-4FFC-85F8-01ABA4DA4907}" type="doc">
      <dgm:prSet loTypeId="urn:microsoft.com/office/officeart/2005/8/layout/hList1" loCatId="list" qsTypeId="urn:microsoft.com/office/officeart/2005/8/quickstyle/3d8" qsCatId="3D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32E344B-5F66-4325-A1AC-F73A9AAA4E11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800" b="1" dirty="0" smtClean="0"/>
            <a:t>EBPG, 2007</a:t>
          </a:r>
          <a:endParaRPr lang="pt-BR" sz="2800" b="1" dirty="0"/>
        </a:p>
      </dgm:t>
    </dgm:pt>
    <dgm:pt modelId="{58B501FD-288F-4689-992F-7825FB92BF1C}" type="parTrans" cxnId="{69EAD313-26AF-4134-BACD-F91718A4E31C}">
      <dgm:prSet/>
      <dgm:spPr/>
      <dgm:t>
        <a:bodyPr/>
        <a:lstStyle/>
        <a:p>
          <a:endParaRPr lang="pt-BR" sz="2600"/>
        </a:p>
      </dgm:t>
    </dgm:pt>
    <dgm:pt modelId="{8AC6C50D-BF72-411C-8D3D-302A8D27233E}" type="sibTrans" cxnId="{69EAD313-26AF-4134-BACD-F91718A4E31C}">
      <dgm:prSet/>
      <dgm:spPr/>
      <dgm:t>
        <a:bodyPr/>
        <a:lstStyle/>
        <a:p>
          <a:endParaRPr lang="pt-BR" sz="2600"/>
        </a:p>
      </dgm:t>
    </dgm:pt>
    <dgm:pt modelId="{473786BF-1203-484F-9DA5-90EA6504F0FE}">
      <dgm:prSet phldrT="[Texto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ctr"/>
        <a:lstStyle/>
        <a:p>
          <a:pPr algn="ctr"/>
          <a:r>
            <a:rPr lang="pt-BR" sz="3200" b="1" dirty="0" smtClean="0"/>
            <a:t> 2 a 2,5 </a:t>
          </a:r>
          <a:r>
            <a:rPr lang="pt-BR" sz="3200" b="1" dirty="0" smtClean="0"/>
            <a:t>kg</a:t>
          </a:r>
          <a:endParaRPr lang="pt-BR" sz="3200" b="1" dirty="0"/>
        </a:p>
      </dgm:t>
    </dgm:pt>
    <dgm:pt modelId="{30875CF2-637C-4F37-ACB9-A202337251FD}" type="parTrans" cxnId="{3D693E8E-BD2C-4064-B9AA-06EE04FC233E}">
      <dgm:prSet/>
      <dgm:spPr/>
      <dgm:t>
        <a:bodyPr/>
        <a:lstStyle/>
        <a:p>
          <a:endParaRPr lang="pt-BR" sz="2600"/>
        </a:p>
      </dgm:t>
    </dgm:pt>
    <dgm:pt modelId="{6E64E64C-7366-469F-9845-E811E1EA5EC6}" type="sibTrans" cxnId="{3D693E8E-BD2C-4064-B9AA-06EE04FC233E}">
      <dgm:prSet/>
      <dgm:spPr/>
      <dgm:t>
        <a:bodyPr/>
        <a:lstStyle/>
        <a:p>
          <a:endParaRPr lang="pt-BR" sz="2600"/>
        </a:p>
      </dgm:t>
    </dgm:pt>
    <dgm:pt modelId="{C939DD1B-5FCC-4A64-A586-8BA24C40BD35}">
      <dgm:prSet phldrT="[Texto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 anchor="ctr"/>
        <a:lstStyle/>
        <a:p>
          <a:pPr algn="ctr"/>
          <a:r>
            <a:rPr lang="pt-BR" sz="3200" b="1" dirty="0" smtClean="0"/>
            <a:t>4 a 4,5% peso seco</a:t>
          </a:r>
          <a:endParaRPr lang="pt-BR" sz="3200" b="1" dirty="0"/>
        </a:p>
      </dgm:t>
    </dgm:pt>
    <dgm:pt modelId="{F46B6EF5-C7E7-4FB9-ABCF-30ECB1A4A50B}" type="parTrans" cxnId="{D5B8EE43-2AF4-483D-8409-8D60FEB09E9C}">
      <dgm:prSet/>
      <dgm:spPr/>
      <dgm:t>
        <a:bodyPr/>
        <a:lstStyle/>
        <a:p>
          <a:endParaRPr lang="pt-BR"/>
        </a:p>
      </dgm:t>
    </dgm:pt>
    <dgm:pt modelId="{002E782F-8C06-411B-96B8-DC23B719B156}" type="sibTrans" cxnId="{D5B8EE43-2AF4-483D-8409-8D60FEB09E9C}">
      <dgm:prSet/>
      <dgm:spPr/>
      <dgm:t>
        <a:bodyPr/>
        <a:lstStyle/>
        <a:p>
          <a:endParaRPr lang="pt-BR"/>
        </a:p>
      </dgm:t>
    </dgm:pt>
    <dgm:pt modelId="{809A0CC6-A356-40A8-9E01-423CE197D844}" type="pres">
      <dgm:prSet presAssocID="{1EC1FFC6-2588-4FFC-85F8-01ABA4DA49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9FFCD9-E381-4943-BE3F-4965049D3421}" type="pres">
      <dgm:prSet presAssocID="{332E344B-5F66-4325-A1AC-F73A9AAA4E11}" presName="composite" presStyleCnt="0"/>
      <dgm:spPr/>
      <dgm:t>
        <a:bodyPr/>
        <a:lstStyle/>
        <a:p>
          <a:endParaRPr lang="pt-BR"/>
        </a:p>
      </dgm:t>
    </dgm:pt>
    <dgm:pt modelId="{B658399B-885D-4B4F-AA0C-CEC8BE703D69}" type="pres">
      <dgm:prSet presAssocID="{332E344B-5F66-4325-A1AC-F73A9AAA4E11}" presName="parTx" presStyleLbl="alignNode1" presStyleIdx="0" presStyleCnt="1" custLinFactNeighborY="-3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096162-8A2E-435D-A55E-27F92C64ABDE}" type="pres">
      <dgm:prSet presAssocID="{332E344B-5F66-4325-A1AC-F73A9AAA4E11}" presName="desTx" presStyleLbl="alignAccFollowNode1" presStyleIdx="0" presStyleCnt="1" custLinFactNeighborX="1850" custLinFactNeighborY="-54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B8EE43-2AF4-483D-8409-8D60FEB09E9C}" srcId="{332E344B-5F66-4325-A1AC-F73A9AAA4E11}" destId="{C939DD1B-5FCC-4A64-A586-8BA24C40BD35}" srcOrd="1" destOrd="0" parTransId="{F46B6EF5-C7E7-4FB9-ABCF-30ECB1A4A50B}" sibTransId="{002E782F-8C06-411B-96B8-DC23B719B156}"/>
    <dgm:cxn modelId="{C180F0BA-0DE7-4448-A2CB-9E6215E77CAD}" type="presOf" srcId="{C939DD1B-5FCC-4A64-A586-8BA24C40BD35}" destId="{B1096162-8A2E-435D-A55E-27F92C64ABDE}" srcOrd="0" destOrd="1" presId="urn:microsoft.com/office/officeart/2005/8/layout/hList1"/>
    <dgm:cxn modelId="{69EAD313-26AF-4134-BACD-F91718A4E31C}" srcId="{1EC1FFC6-2588-4FFC-85F8-01ABA4DA4907}" destId="{332E344B-5F66-4325-A1AC-F73A9AAA4E11}" srcOrd="0" destOrd="0" parTransId="{58B501FD-288F-4689-992F-7825FB92BF1C}" sibTransId="{8AC6C50D-BF72-411C-8D3D-302A8D27233E}"/>
    <dgm:cxn modelId="{3496C023-287A-DE4A-ACAA-0D34AEC0347C}" type="presOf" srcId="{1EC1FFC6-2588-4FFC-85F8-01ABA4DA4907}" destId="{809A0CC6-A356-40A8-9E01-423CE197D844}" srcOrd="0" destOrd="0" presId="urn:microsoft.com/office/officeart/2005/8/layout/hList1"/>
    <dgm:cxn modelId="{A6A3ED18-505C-7441-A3FA-7680D0CE80D6}" type="presOf" srcId="{332E344B-5F66-4325-A1AC-F73A9AAA4E11}" destId="{B658399B-885D-4B4F-AA0C-CEC8BE703D69}" srcOrd="0" destOrd="0" presId="urn:microsoft.com/office/officeart/2005/8/layout/hList1"/>
    <dgm:cxn modelId="{B7949E3C-F6DE-AD4C-A553-0359655E88B1}" type="presOf" srcId="{473786BF-1203-484F-9DA5-90EA6504F0FE}" destId="{B1096162-8A2E-435D-A55E-27F92C64ABDE}" srcOrd="0" destOrd="0" presId="urn:microsoft.com/office/officeart/2005/8/layout/hList1"/>
    <dgm:cxn modelId="{3D693E8E-BD2C-4064-B9AA-06EE04FC233E}" srcId="{332E344B-5F66-4325-A1AC-F73A9AAA4E11}" destId="{473786BF-1203-484F-9DA5-90EA6504F0FE}" srcOrd="0" destOrd="0" parTransId="{30875CF2-637C-4F37-ACB9-A202337251FD}" sibTransId="{6E64E64C-7366-469F-9845-E811E1EA5EC6}"/>
    <dgm:cxn modelId="{A5B5A538-D013-6A45-B117-A76D0575CA3E}" type="presParOf" srcId="{809A0CC6-A356-40A8-9E01-423CE197D844}" destId="{FC9FFCD9-E381-4943-BE3F-4965049D3421}" srcOrd="0" destOrd="0" presId="urn:microsoft.com/office/officeart/2005/8/layout/hList1"/>
    <dgm:cxn modelId="{83474B0E-1608-3D49-A638-61B45B0DF57B}" type="presParOf" srcId="{FC9FFCD9-E381-4943-BE3F-4965049D3421}" destId="{B658399B-885D-4B4F-AA0C-CEC8BE703D69}" srcOrd="0" destOrd="0" presId="urn:microsoft.com/office/officeart/2005/8/layout/hList1"/>
    <dgm:cxn modelId="{B813DE35-9409-1744-806F-8375B6317DD8}" type="presParOf" srcId="{FC9FFCD9-E381-4943-BE3F-4965049D3421}" destId="{B1096162-8A2E-435D-A55E-27F92C64AB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C1FFC6-2588-4FFC-85F8-01ABA4DA4907}" type="doc">
      <dgm:prSet loTypeId="urn:microsoft.com/office/officeart/2005/8/layout/hList1" loCatId="list" qsTypeId="urn:microsoft.com/office/officeart/2005/8/quickstyle/3d8" qsCatId="3D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32E344B-5F66-4325-A1AC-F73A9AAA4E11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800" b="1" dirty="0" smtClean="0"/>
            <a:t>EBPG, 2007</a:t>
          </a:r>
          <a:endParaRPr lang="pt-BR" sz="2800" b="1" dirty="0"/>
        </a:p>
      </dgm:t>
    </dgm:pt>
    <dgm:pt modelId="{58B501FD-288F-4689-992F-7825FB92BF1C}" type="parTrans" cxnId="{69EAD313-26AF-4134-BACD-F91718A4E31C}">
      <dgm:prSet/>
      <dgm:spPr/>
      <dgm:t>
        <a:bodyPr/>
        <a:lstStyle/>
        <a:p>
          <a:endParaRPr lang="pt-BR" sz="2600"/>
        </a:p>
      </dgm:t>
    </dgm:pt>
    <dgm:pt modelId="{8AC6C50D-BF72-411C-8D3D-302A8D27233E}" type="sibTrans" cxnId="{69EAD313-26AF-4134-BACD-F91718A4E31C}">
      <dgm:prSet/>
      <dgm:spPr/>
      <dgm:t>
        <a:bodyPr/>
        <a:lstStyle/>
        <a:p>
          <a:endParaRPr lang="pt-BR" sz="2600"/>
        </a:p>
      </dgm:t>
    </dgm:pt>
    <dgm:pt modelId="{473786BF-1203-484F-9DA5-90EA6504F0FE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600" dirty="0" smtClean="0"/>
            <a:t> </a:t>
          </a:r>
          <a:r>
            <a:rPr lang="pt-BR" sz="2600" b="1" dirty="0" smtClean="0"/>
            <a:t>2000 a 2300 </a:t>
          </a:r>
          <a:r>
            <a:rPr lang="pt-BR" sz="2600" b="1" dirty="0" err="1" smtClean="0"/>
            <a:t>mg</a:t>
          </a:r>
          <a:r>
            <a:rPr lang="pt-BR" sz="2600" b="1" dirty="0" smtClean="0"/>
            <a:t> Na</a:t>
          </a:r>
          <a:r>
            <a:rPr lang="pt-BR" sz="2600" b="1" baseline="30000" dirty="0" smtClean="0"/>
            <a:t>+</a:t>
          </a:r>
          <a:r>
            <a:rPr lang="pt-BR" sz="2600" b="1" dirty="0" smtClean="0"/>
            <a:t>/dia</a:t>
          </a:r>
          <a:endParaRPr lang="pt-BR" sz="2600" b="1" dirty="0"/>
        </a:p>
      </dgm:t>
    </dgm:pt>
    <dgm:pt modelId="{30875CF2-637C-4F37-ACB9-A202337251FD}" type="parTrans" cxnId="{3D693E8E-BD2C-4064-B9AA-06EE04FC233E}">
      <dgm:prSet/>
      <dgm:spPr/>
      <dgm:t>
        <a:bodyPr/>
        <a:lstStyle/>
        <a:p>
          <a:endParaRPr lang="pt-BR" sz="2600"/>
        </a:p>
      </dgm:t>
    </dgm:pt>
    <dgm:pt modelId="{6E64E64C-7366-469F-9845-E811E1EA5EC6}" type="sibTrans" cxnId="{3D693E8E-BD2C-4064-B9AA-06EE04FC233E}">
      <dgm:prSet/>
      <dgm:spPr/>
      <dgm:t>
        <a:bodyPr/>
        <a:lstStyle/>
        <a:p>
          <a:endParaRPr lang="pt-BR" sz="2600"/>
        </a:p>
      </dgm:t>
    </dgm:pt>
    <dgm:pt modelId="{E041127C-867C-4BEF-9C92-C71B51295575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2600" b="1" dirty="0" smtClean="0"/>
            <a:t> 5 a 6 g </a:t>
          </a:r>
          <a:r>
            <a:rPr lang="pt-BR" sz="2600" b="1" dirty="0" err="1" smtClean="0"/>
            <a:t>NaCl</a:t>
          </a:r>
          <a:r>
            <a:rPr lang="pt-BR" sz="2600" b="1" dirty="0" smtClean="0"/>
            <a:t>/dia</a:t>
          </a:r>
          <a:endParaRPr lang="pt-BR" sz="2600" b="1" dirty="0"/>
        </a:p>
      </dgm:t>
    </dgm:pt>
    <dgm:pt modelId="{D532FB22-EAFE-41DE-B633-4A38B1C062CD}" type="parTrans" cxnId="{8305D637-09B6-4C54-831C-7D12EFC23453}">
      <dgm:prSet/>
      <dgm:spPr/>
      <dgm:t>
        <a:bodyPr/>
        <a:lstStyle/>
        <a:p>
          <a:endParaRPr lang="pt-BR" sz="2600"/>
        </a:p>
      </dgm:t>
    </dgm:pt>
    <dgm:pt modelId="{3577FE75-4C43-4A88-908F-964C3B098A11}" type="sibTrans" cxnId="{8305D637-09B6-4C54-831C-7D12EFC23453}">
      <dgm:prSet/>
      <dgm:spPr/>
      <dgm:t>
        <a:bodyPr/>
        <a:lstStyle/>
        <a:p>
          <a:endParaRPr lang="pt-BR" sz="2600"/>
        </a:p>
      </dgm:t>
    </dgm:pt>
    <dgm:pt modelId="{809A0CC6-A356-40A8-9E01-423CE197D844}" type="pres">
      <dgm:prSet presAssocID="{1EC1FFC6-2588-4FFC-85F8-01ABA4DA49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9FFCD9-E381-4943-BE3F-4965049D3421}" type="pres">
      <dgm:prSet presAssocID="{332E344B-5F66-4325-A1AC-F73A9AAA4E11}" presName="composite" presStyleCnt="0"/>
      <dgm:spPr/>
      <dgm:t>
        <a:bodyPr/>
        <a:lstStyle/>
        <a:p>
          <a:endParaRPr lang="pt-BR"/>
        </a:p>
      </dgm:t>
    </dgm:pt>
    <dgm:pt modelId="{B658399B-885D-4B4F-AA0C-CEC8BE703D69}" type="pres">
      <dgm:prSet presAssocID="{332E344B-5F66-4325-A1AC-F73A9AAA4E11}" presName="parTx" presStyleLbl="alignNode1" presStyleIdx="0" presStyleCnt="1" custLinFactNeighborY="-3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096162-8A2E-435D-A55E-27F92C64ABDE}" type="pres">
      <dgm:prSet presAssocID="{332E344B-5F66-4325-A1AC-F73A9AAA4E1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05D637-09B6-4C54-831C-7D12EFC23453}" srcId="{332E344B-5F66-4325-A1AC-F73A9AAA4E11}" destId="{E041127C-867C-4BEF-9C92-C71B51295575}" srcOrd="1" destOrd="0" parTransId="{D532FB22-EAFE-41DE-B633-4A38B1C062CD}" sibTransId="{3577FE75-4C43-4A88-908F-964C3B098A11}"/>
    <dgm:cxn modelId="{69EAD313-26AF-4134-BACD-F91718A4E31C}" srcId="{1EC1FFC6-2588-4FFC-85F8-01ABA4DA4907}" destId="{332E344B-5F66-4325-A1AC-F73A9AAA4E11}" srcOrd="0" destOrd="0" parTransId="{58B501FD-288F-4689-992F-7825FB92BF1C}" sibTransId="{8AC6C50D-BF72-411C-8D3D-302A8D27233E}"/>
    <dgm:cxn modelId="{0DC30A37-2034-C645-887F-9ED628DD92F4}" type="presOf" srcId="{E041127C-867C-4BEF-9C92-C71B51295575}" destId="{B1096162-8A2E-435D-A55E-27F92C64ABDE}" srcOrd="0" destOrd="1" presId="urn:microsoft.com/office/officeart/2005/8/layout/hList1"/>
    <dgm:cxn modelId="{59351A41-E716-704A-914F-5C8087920FD5}" type="presOf" srcId="{332E344B-5F66-4325-A1AC-F73A9AAA4E11}" destId="{B658399B-885D-4B4F-AA0C-CEC8BE703D69}" srcOrd="0" destOrd="0" presId="urn:microsoft.com/office/officeart/2005/8/layout/hList1"/>
    <dgm:cxn modelId="{4D877883-3126-294D-A711-20C82187E559}" type="presOf" srcId="{1EC1FFC6-2588-4FFC-85F8-01ABA4DA4907}" destId="{809A0CC6-A356-40A8-9E01-423CE197D844}" srcOrd="0" destOrd="0" presId="urn:microsoft.com/office/officeart/2005/8/layout/hList1"/>
    <dgm:cxn modelId="{3D693E8E-BD2C-4064-B9AA-06EE04FC233E}" srcId="{332E344B-5F66-4325-A1AC-F73A9AAA4E11}" destId="{473786BF-1203-484F-9DA5-90EA6504F0FE}" srcOrd="0" destOrd="0" parTransId="{30875CF2-637C-4F37-ACB9-A202337251FD}" sibTransId="{6E64E64C-7366-469F-9845-E811E1EA5EC6}"/>
    <dgm:cxn modelId="{2EA23C56-9FEA-2F42-9EF4-6C9632E0393F}" type="presOf" srcId="{473786BF-1203-484F-9DA5-90EA6504F0FE}" destId="{B1096162-8A2E-435D-A55E-27F92C64ABDE}" srcOrd="0" destOrd="0" presId="urn:microsoft.com/office/officeart/2005/8/layout/hList1"/>
    <dgm:cxn modelId="{EDEF9897-0E00-5143-93C7-6E8AD64E9AED}" type="presParOf" srcId="{809A0CC6-A356-40A8-9E01-423CE197D844}" destId="{FC9FFCD9-E381-4943-BE3F-4965049D3421}" srcOrd="0" destOrd="0" presId="urn:microsoft.com/office/officeart/2005/8/layout/hList1"/>
    <dgm:cxn modelId="{8AB6C151-591B-CA4E-820B-65395FD47571}" type="presParOf" srcId="{FC9FFCD9-E381-4943-BE3F-4965049D3421}" destId="{B658399B-885D-4B4F-AA0C-CEC8BE703D69}" srcOrd="0" destOrd="0" presId="urn:microsoft.com/office/officeart/2005/8/layout/hList1"/>
    <dgm:cxn modelId="{5DEB3821-E3EB-484E-A9E0-54DF1931D8D1}" type="presParOf" srcId="{FC9FFCD9-E381-4943-BE3F-4965049D3421}" destId="{B1096162-8A2E-435D-A55E-27F92C64AB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C75C2-32C8-4276-892D-D00C0D03D972}">
      <dsp:nvSpPr>
        <dsp:cNvPr id="0" name=""/>
        <dsp:cNvSpPr/>
      </dsp:nvSpPr>
      <dsp:spPr>
        <a:xfrm>
          <a:off x="33" y="13472"/>
          <a:ext cx="3230233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Hipovolemia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" y="13472"/>
        <a:ext cx="3230233" cy="518400"/>
      </dsp:txXfrm>
    </dsp:sp>
    <dsp:sp modelId="{34A7C09D-E997-423C-90C0-924B78D5BD2A}">
      <dsp:nvSpPr>
        <dsp:cNvPr id="0" name=""/>
        <dsp:cNvSpPr/>
      </dsp:nvSpPr>
      <dsp:spPr>
        <a:xfrm>
          <a:off x="33" y="531873"/>
          <a:ext cx="3230233" cy="138347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Hipotensão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Tontura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Câimbras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Náusea e vômitos...</a:t>
          </a:r>
          <a:endParaRPr lang="pt-BR" sz="1800" kern="1200" dirty="0"/>
        </a:p>
      </dsp:txBody>
      <dsp:txXfrm>
        <a:off x="33" y="531873"/>
        <a:ext cx="3230233" cy="1383479"/>
      </dsp:txXfrm>
    </dsp:sp>
    <dsp:sp modelId="{6269C216-2214-498F-94B7-BE63243E08C8}">
      <dsp:nvSpPr>
        <dsp:cNvPr id="0" name=""/>
        <dsp:cNvSpPr/>
      </dsp:nvSpPr>
      <dsp:spPr>
        <a:xfrm>
          <a:off x="3682500" y="13472"/>
          <a:ext cx="3230233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Hipervolemia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2500" y="13472"/>
        <a:ext cx="3230233" cy="518400"/>
      </dsp:txXfrm>
    </dsp:sp>
    <dsp:sp modelId="{B8347B75-3DC7-4288-B9B8-1B4D3AC60602}">
      <dsp:nvSpPr>
        <dsp:cNvPr id="0" name=""/>
        <dsp:cNvSpPr/>
      </dsp:nvSpPr>
      <dsp:spPr>
        <a:xfrm>
          <a:off x="3682500" y="531873"/>
          <a:ext cx="3230233" cy="138347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800" kern="1200" dirty="0" smtClean="0">
              <a:latin typeface="Calibri" pitchFamily="34" charset="0"/>
            </a:rPr>
            <a:t> Hipertensão</a:t>
          </a:r>
          <a:endParaRPr lang="pt-BR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800" kern="1200" dirty="0" smtClean="0">
              <a:latin typeface="Calibri" pitchFamily="34" charset="0"/>
            </a:rPr>
            <a:t> Edema, </a:t>
          </a:r>
          <a:r>
            <a:rPr lang="pt-BR" sz="1800" kern="1200" dirty="0" err="1" smtClean="0">
              <a:latin typeface="Calibri" pitchFamily="34" charset="0"/>
            </a:rPr>
            <a:t>anasarca</a:t>
          </a:r>
          <a:r>
            <a:rPr lang="pt-BR" sz="1800" kern="1200" dirty="0" smtClean="0">
              <a:latin typeface="Calibri" pitchFamily="34" charset="0"/>
            </a:rPr>
            <a:t>, ascite</a:t>
          </a:r>
          <a:endParaRPr lang="pt-BR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800" kern="1200" dirty="0" smtClean="0">
              <a:latin typeface="Calibri" pitchFamily="34" charset="0"/>
            </a:rPr>
            <a:t> Congestão</a:t>
          </a:r>
          <a:endParaRPr lang="pt-BR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800" kern="1200" dirty="0" smtClean="0">
              <a:latin typeface="Calibri" pitchFamily="34" charset="0"/>
            </a:rPr>
            <a:t>Edema pulmonar...</a:t>
          </a:r>
          <a:endParaRPr lang="pt-BR" sz="1800" kern="1200" dirty="0"/>
        </a:p>
      </dsp:txBody>
      <dsp:txXfrm>
        <a:off x="3682500" y="531873"/>
        <a:ext cx="3230233" cy="13834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587BA0-0654-4F62-AA21-3DDCA2BAC115}">
      <dsp:nvSpPr>
        <dsp:cNvPr id="0" name=""/>
        <dsp:cNvSpPr/>
      </dsp:nvSpPr>
      <dsp:spPr>
        <a:xfrm>
          <a:off x="538543" y="1848"/>
          <a:ext cx="1994747" cy="4709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Creatinina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8543" y="1848"/>
        <a:ext cx="1994747" cy="470943"/>
      </dsp:txXfrm>
    </dsp:sp>
    <dsp:sp modelId="{A2E46012-03BD-4804-B645-7C915C23BBB4}">
      <dsp:nvSpPr>
        <dsp:cNvPr id="0" name=""/>
        <dsp:cNvSpPr/>
      </dsp:nvSpPr>
      <dsp:spPr>
        <a:xfrm>
          <a:off x="538543" y="488358"/>
          <a:ext cx="1994294" cy="4702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Ureia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8543" y="488358"/>
        <a:ext cx="1994294" cy="470215"/>
      </dsp:txXfrm>
    </dsp:sp>
    <dsp:sp modelId="{F8C39BCE-E3DE-484F-A52F-6C7F1A85BEBB}">
      <dsp:nvSpPr>
        <dsp:cNvPr id="0" name=""/>
        <dsp:cNvSpPr/>
      </dsp:nvSpPr>
      <dsp:spPr>
        <a:xfrm>
          <a:off x="538543" y="974139"/>
          <a:ext cx="1959648" cy="45559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Pré-albumina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8543" y="974139"/>
        <a:ext cx="1959648" cy="455598"/>
      </dsp:txXfrm>
    </dsp:sp>
    <dsp:sp modelId="{4360ED47-7617-4AA4-8EC8-1792A166F2A4}">
      <dsp:nvSpPr>
        <dsp:cNvPr id="0" name=""/>
        <dsp:cNvSpPr/>
      </dsp:nvSpPr>
      <dsp:spPr>
        <a:xfrm>
          <a:off x="538543" y="1445304"/>
          <a:ext cx="1962178" cy="48268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Transferrina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8543" y="1445304"/>
        <a:ext cx="1962178" cy="482689"/>
      </dsp:txXfrm>
    </dsp:sp>
    <dsp:sp modelId="{292AC1D4-2C51-4DC6-96C7-77F9517F7DCD}">
      <dsp:nvSpPr>
        <dsp:cNvPr id="0" name=""/>
        <dsp:cNvSpPr/>
      </dsp:nvSpPr>
      <dsp:spPr>
        <a:xfrm>
          <a:off x="538543" y="1943559"/>
          <a:ext cx="1994592" cy="48348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Albumina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8543" y="1943559"/>
        <a:ext cx="1994592" cy="4834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03FB95-1294-4368-AE79-598A1A9AF946}">
      <dsp:nvSpPr>
        <dsp:cNvPr id="0" name=""/>
        <dsp:cNvSpPr/>
      </dsp:nvSpPr>
      <dsp:spPr>
        <a:xfrm>
          <a:off x="0" y="0"/>
          <a:ext cx="7040880" cy="1049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/>
            <a:t>Identificar o paciente</a:t>
          </a:r>
          <a:endParaRPr lang="pt-BR" sz="4000" b="1" kern="1200" dirty="0"/>
        </a:p>
      </dsp:txBody>
      <dsp:txXfrm>
        <a:off x="0" y="0"/>
        <a:ext cx="5846645" cy="1049876"/>
      </dsp:txXfrm>
    </dsp:sp>
    <dsp:sp modelId="{F41A624C-D0A1-448B-B8E6-81C5DF377B92}">
      <dsp:nvSpPr>
        <dsp:cNvPr id="0" name=""/>
        <dsp:cNvSpPr/>
      </dsp:nvSpPr>
      <dsp:spPr>
        <a:xfrm>
          <a:off x="525779" y="1195692"/>
          <a:ext cx="7040880" cy="1049876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Avaliar a ingestão alimentar</a:t>
          </a:r>
          <a:endParaRPr lang="pt-BR" sz="3600" b="1" kern="1200" dirty="0"/>
        </a:p>
      </dsp:txBody>
      <dsp:txXfrm>
        <a:off x="525779" y="1195692"/>
        <a:ext cx="5832680" cy="1049876"/>
      </dsp:txXfrm>
    </dsp:sp>
    <dsp:sp modelId="{9E56FE17-7880-4732-92D1-6DABB5138172}">
      <dsp:nvSpPr>
        <dsp:cNvPr id="0" name=""/>
        <dsp:cNvSpPr/>
      </dsp:nvSpPr>
      <dsp:spPr>
        <a:xfrm>
          <a:off x="1051559" y="2391385"/>
          <a:ext cx="7040880" cy="1049876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Conhecer os fatores associados à desnutrição</a:t>
          </a:r>
          <a:endParaRPr lang="pt-BR" sz="3200" b="1" kern="1200" dirty="0"/>
        </a:p>
      </dsp:txBody>
      <dsp:txXfrm>
        <a:off x="1051559" y="2391385"/>
        <a:ext cx="5832680" cy="1049876"/>
      </dsp:txXfrm>
    </dsp:sp>
    <dsp:sp modelId="{839430EE-8786-415F-ABDB-41C67EF01435}">
      <dsp:nvSpPr>
        <dsp:cNvPr id="0" name=""/>
        <dsp:cNvSpPr/>
      </dsp:nvSpPr>
      <dsp:spPr>
        <a:xfrm>
          <a:off x="1577339" y="3587078"/>
          <a:ext cx="7040880" cy="1049876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Realizar aconselhamento nutricional intensivo</a:t>
          </a:r>
          <a:endParaRPr lang="pt-BR" sz="3200" b="1" kern="1200" dirty="0"/>
        </a:p>
      </dsp:txBody>
      <dsp:txXfrm>
        <a:off x="1577339" y="3587078"/>
        <a:ext cx="5832680" cy="1049876"/>
      </dsp:txXfrm>
    </dsp:sp>
    <dsp:sp modelId="{AEB3E18B-3ED0-41F5-A3B6-CB44C98B449C}">
      <dsp:nvSpPr>
        <dsp:cNvPr id="0" name=""/>
        <dsp:cNvSpPr/>
      </dsp:nvSpPr>
      <dsp:spPr>
        <a:xfrm>
          <a:off x="2103119" y="4782771"/>
          <a:ext cx="7040880" cy="104987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Iniciar suplementação</a:t>
          </a:r>
          <a:endParaRPr lang="pt-BR" sz="3200" b="1" kern="1200" dirty="0"/>
        </a:p>
      </dsp:txBody>
      <dsp:txXfrm>
        <a:off x="2103119" y="4782771"/>
        <a:ext cx="5832680" cy="1049876"/>
      </dsp:txXfrm>
    </dsp:sp>
    <dsp:sp modelId="{0B7720D6-4363-4E7C-AACE-2C21AA816CB3}">
      <dsp:nvSpPr>
        <dsp:cNvPr id="0" name=""/>
        <dsp:cNvSpPr/>
      </dsp:nvSpPr>
      <dsp:spPr>
        <a:xfrm>
          <a:off x="6358460" y="766993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b="1" kern="1200"/>
        </a:p>
      </dsp:txBody>
      <dsp:txXfrm>
        <a:off x="6358460" y="766993"/>
        <a:ext cx="682419" cy="682419"/>
      </dsp:txXfrm>
    </dsp:sp>
    <dsp:sp modelId="{58EF3A53-DAF8-48E6-8A5C-A5A7681EE1CA}">
      <dsp:nvSpPr>
        <dsp:cNvPr id="0" name=""/>
        <dsp:cNvSpPr/>
      </dsp:nvSpPr>
      <dsp:spPr>
        <a:xfrm>
          <a:off x="6884240" y="1962686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b="1" kern="1200"/>
        </a:p>
      </dsp:txBody>
      <dsp:txXfrm>
        <a:off x="6884240" y="1962686"/>
        <a:ext cx="682419" cy="682419"/>
      </dsp:txXfrm>
    </dsp:sp>
    <dsp:sp modelId="{53A2DC3B-3FFE-4079-BD19-AC242F93F5E0}">
      <dsp:nvSpPr>
        <dsp:cNvPr id="0" name=""/>
        <dsp:cNvSpPr/>
      </dsp:nvSpPr>
      <dsp:spPr>
        <a:xfrm>
          <a:off x="7410020" y="3140880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b="1" kern="1200"/>
        </a:p>
      </dsp:txBody>
      <dsp:txXfrm>
        <a:off x="7410020" y="3140880"/>
        <a:ext cx="682419" cy="682419"/>
      </dsp:txXfrm>
    </dsp:sp>
    <dsp:sp modelId="{6273B05D-FE10-411F-A76B-16B317442699}">
      <dsp:nvSpPr>
        <dsp:cNvPr id="0" name=""/>
        <dsp:cNvSpPr/>
      </dsp:nvSpPr>
      <dsp:spPr>
        <a:xfrm>
          <a:off x="7935800" y="4348239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7935800" y="4348239"/>
        <a:ext cx="682419" cy="6824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5E1C3E-A282-4CDA-A068-39F381383C63}">
      <dsp:nvSpPr>
        <dsp:cNvPr id="0" name=""/>
        <dsp:cNvSpPr/>
      </dsp:nvSpPr>
      <dsp:spPr>
        <a:xfrm>
          <a:off x="0" y="0"/>
          <a:ext cx="2643206" cy="604800"/>
        </a:xfrm>
        <a:prstGeom prst="rect">
          <a:avLst/>
        </a:prstGeom>
        <a:solidFill>
          <a:schemeClr val="tx2"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Hiperpotassemia</a:t>
          </a:r>
          <a:endParaRPr lang="pt-BR" sz="2000" b="1" kern="1200" dirty="0"/>
        </a:p>
      </dsp:txBody>
      <dsp:txXfrm>
        <a:off x="0" y="0"/>
        <a:ext cx="2643206" cy="604800"/>
      </dsp:txXfrm>
    </dsp:sp>
    <dsp:sp modelId="{C65A3CF6-E402-4AAC-A0EE-5D5167F26EF8}">
      <dsp:nvSpPr>
        <dsp:cNvPr id="0" name=""/>
        <dsp:cNvSpPr/>
      </dsp:nvSpPr>
      <dsp:spPr>
        <a:xfrm>
          <a:off x="0" y="569791"/>
          <a:ext cx="2643206" cy="92232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/>
            <a:t>&gt;5,0 - 5,5 </a:t>
          </a:r>
          <a:r>
            <a:rPr lang="pt-BR" sz="2400" b="1" kern="1200" dirty="0" err="1" smtClean="0"/>
            <a:t>mEq</a:t>
          </a:r>
          <a:r>
            <a:rPr lang="pt-BR" sz="2400" b="1" kern="1200" dirty="0" smtClean="0"/>
            <a:t>/L</a:t>
          </a:r>
          <a:endParaRPr lang="pt-BR" sz="2400" b="1" kern="1200" dirty="0"/>
        </a:p>
      </dsp:txBody>
      <dsp:txXfrm>
        <a:off x="0" y="569791"/>
        <a:ext cx="2643206" cy="922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BEFADF-2367-499E-9806-A39A043485FC}">
      <dsp:nvSpPr>
        <dsp:cNvPr id="0" name=""/>
        <dsp:cNvSpPr/>
      </dsp:nvSpPr>
      <dsp:spPr>
        <a:xfrm>
          <a:off x="4735212" y="2948727"/>
          <a:ext cx="3604000" cy="3604000"/>
        </a:xfrm>
        <a:prstGeom prst="gear9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Ingestão de Na</a:t>
          </a:r>
          <a:r>
            <a:rPr lang="pt-BR" sz="2800" b="1" kern="1200" baseline="30000" dirty="0" smtClean="0">
              <a:solidFill>
                <a:schemeClr val="tx1"/>
              </a:solidFill>
            </a:rPr>
            <a:t>+</a:t>
          </a:r>
          <a:r>
            <a:rPr lang="pt-BR" sz="2800" b="1" kern="1200" dirty="0" smtClean="0">
              <a:solidFill>
                <a:schemeClr val="tx1"/>
              </a:solidFill>
            </a:rPr>
            <a:t> e líquidos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4735212" y="2948727"/>
        <a:ext cx="3604000" cy="3604000"/>
      </dsp:txXfrm>
    </dsp:sp>
    <dsp:sp modelId="{0A41B0BB-6571-4E4F-AB77-F4A9D8F24053}">
      <dsp:nvSpPr>
        <dsp:cNvPr id="0" name=""/>
        <dsp:cNvSpPr/>
      </dsp:nvSpPr>
      <dsp:spPr>
        <a:xfrm>
          <a:off x="2054127" y="2587986"/>
          <a:ext cx="2621091" cy="2621091"/>
        </a:xfrm>
        <a:prstGeom prst="gear6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Função renal residual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2054127" y="2587986"/>
        <a:ext cx="2621091" cy="2621091"/>
      </dsp:txXfrm>
    </dsp:sp>
    <dsp:sp modelId="{8C3F90E1-4BB9-4806-8AE7-F95C62D14089}">
      <dsp:nvSpPr>
        <dsp:cNvPr id="0" name=""/>
        <dsp:cNvSpPr/>
      </dsp:nvSpPr>
      <dsp:spPr>
        <a:xfrm rot="20700000">
          <a:off x="3929696" y="288587"/>
          <a:ext cx="2568134" cy="2568134"/>
        </a:xfrm>
        <a:prstGeom prst="gear6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GPID</a:t>
          </a:r>
          <a:endParaRPr lang="pt-BR" sz="3200" b="1" kern="1200" dirty="0">
            <a:solidFill>
              <a:schemeClr val="tx1"/>
            </a:solidFill>
          </a:endParaRPr>
        </a:p>
      </dsp:txBody>
      <dsp:txXfrm>
        <a:off x="4492963" y="851854"/>
        <a:ext cx="1441600" cy="1441600"/>
      </dsp:txXfrm>
    </dsp:sp>
    <dsp:sp modelId="{7127D89C-2397-471D-93A1-FF90EA5F5751}">
      <dsp:nvSpPr>
        <dsp:cNvPr id="0" name=""/>
        <dsp:cNvSpPr/>
      </dsp:nvSpPr>
      <dsp:spPr>
        <a:xfrm>
          <a:off x="4688667" y="2389590"/>
          <a:ext cx="4613120" cy="4613120"/>
        </a:xfrm>
        <a:prstGeom prst="circularArrow">
          <a:avLst>
            <a:gd name="adj1" fmla="val 4688"/>
            <a:gd name="adj2" fmla="val 299029"/>
            <a:gd name="adj3" fmla="val 2553625"/>
            <a:gd name="adj4" fmla="val 15782818"/>
            <a:gd name="adj5" fmla="val 5469"/>
          </a:avLst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A73C1-CB53-4E99-BDA9-7426889EE346}">
      <dsp:nvSpPr>
        <dsp:cNvPr id="0" name=""/>
        <dsp:cNvSpPr/>
      </dsp:nvSpPr>
      <dsp:spPr>
        <a:xfrm>
          <a:off x="1512210" y="1897680"/>
          <a:ext cx="3351720" cy="33517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3">
              <a:shade val="90000"/>
              <a:hueOff val="186893"/>
              <a:satOff val="-4005"/>
              <a:lumOff val="205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1AA6A-1EB8-4456-99D5-635EE7D69111}">
      <dsp:nvSpPr>
        <dsp:cNvPr id="0" name=""/>
        <dsp:cNvSpPr/>
      </dsp:nvSpPr>
      <dsp:spPr>
        <a:xfrm>
          <a:off x="3320480" y="-360845"/>
          <a:ext cx="3613829" cy="36138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3">
              <a:shade val="90000"/>
              <a:hueOff val="186893"/>
              <a:satOff val="-4005"/>
              <a:lumOff val="205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8399B-885D-4B4F-AA0C-CEC8BE703D69}">
      <dsp:nvSpPr>
        <dsp:cNvPr id="0" name=""/>
        <dsp:cNvSpPr/>
      </dsp:nvSpPr>
      <dsp:spPr>
        <a:xfrm>
          <a:off x="0" y="0"/>
          <a:ext cx="3891852" cy="720000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EBPG, 2007</a:t>
          </a:r>
          <a:endParaRPr lang="pt-BR" sz="2800" b="1" kern="1200" dirty="0"/>
        </a:p>
      </dsp:txBody>
      <dsp:txXfrm>
        <a:off x="0" y="0"/>
        <a:ext cx="3891852" cy="720000"/>
      </dsp:txXfrm>
    </dsp:sp>
    <dsp:sp modelId="{B1096162-8A2E-435D-A55E-27F92C64ABDE}">
      <dsp:nvSpPr>
        <dsp:cNvPr id="0" name=""/>
        <dsp:cNvSpPr/>
      </dsp:nvSpPr>
      <dsp:spPr>
        <a:xfrm>
          <a:off x="0" y="660731"/>
          <a:ext cx="3891852" cy="1406812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b="1" kern="1200" dirty="0" smtClean="0"/>
            <a:t> 2 a 2,5 </a:t>
          </a:r>
          <a:r>
            <a:rPr lang="pt-BR" sz="3200" b="1" kern="1200" dirty="0" smtClean="0"/>
            <a:t>kg</a:t>
          </a:r>
          <a:endParaRPr lang="pt-BR" sz="3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b="1" kern="1200" dirty="0" smtClean="0"/>
            <a:t>4 a 4,5% peso seco</a:t>
          </a:r>
          <a:endParaRPr lang="pt-BR" sz="3200" b="1" kern="1200" dirty="0"/>
        </a:p>
      </dsp:txBody>
      <dsp:txXfrm>
        <a:off x="0" y="660731"/>
        <a:ext cx="3891852" cy="140681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8399B-885D-4B4F-AA0C-CEC8BE703D69}">
      <dsp:nvSpPr>
        <dsp:cNvPr id="0" name=""/>
        <dsp:cNvSpPr/>
      </dsp:nvSpPr>
      <dsp:spPr>
        <a:xfrm>
          <a:off x="0" y="0"/>
          <a:ext cx="4034728" cy="835200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EBPG, 2007</a:t>
          </a:r>
          <a:endParaRPr lang="pt-BR" sz="2800" b="1" kern="1200" dirty="0"/>
        </a:p>
      </dsp:txBody>
      <dsp:txXfrm>
        <a:off x="0" y="0"/>
        <a:ext cx="4034728" cy="835200"/>
      </dsp:txXfrm>
    </dsp:sp>
    <dsp:sp modelId="{B1096162-8A2E-435D-A55E-27F92C64ABDE}">
      <dsp:nvSpPr>
        <dsp:cNvPr id="0" name=""/>
        <dsp:cNvSpPr/>
      </dsp:nvSpPr>
      <dsp:spPr>
        <a:xfrm>
          <a:off x="0" y="848622"/>
          <a:ext cx="4034728" cy="127368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 </a:t>
          </a:r>
          <a:r>
            <a:rPr lang="pt-BR" sz="2600" b="1" kern="1200" dirty="0" smtClean="0"/>
            <a:t>2000 a 2300 </a:t>
          </a:r>
          <a:r>
            <a:rPr lang="pt-BR" sz="2600" b="1" kern="1200" dirty="0" err="1" smtClean="0"/>
            <a:t>mg</a:t>
          </a:r>
          <a:r>
            <a:rPr lang="pt-BR" sz="2600" b="1" kern="1200" dirty="0" smtClean="0"/>
            <a:t> Na</a:t>
          </a:r>
          <a:r>
            <a:rPr lang="pt-BR" sz="2600" b="1" kern="1200" baseline="30000" dirty="0" smtClean="0"/>
            <a:t>+</a:t>
          </a:r>
          <a:r>
            <a:rPr lang="pt-BR" sz="2600" b="1" kern="1200" dirty="0" smtClean="0"/>
            <a:t>/dia</a:t>
          </a:r>
          <a:endParaRPr lang="pt-BR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b="1" kern="1200" dirty="0" smtClean="0"/>
            <a:t> 5 a 6 g </a:t>
          </a:r>
          <a:r>
            <a:rPr lang="pt-BR" sz="2600" b="1" kern="1200" dirty="0" err="1" smtClean="0"/>
            <a:t>NaCl</a:t>
          </a:r>
          <a:r>
            <a:rPr lang="pt-BR" sz="2600" b="1" kern="1200" dirty="0" smtClean="0"/>
            <a:t>/dia</a:t>
          </a:r>
          <a:endParaRPr lang="pt-BR" sz="2600" b="1" kern="1200" dirty="0"/>
        </a:p>
      </dsp:txBody>
      <dsp:txXfrm>
        <a:off x="0" y="848622"/>
        <a:ext cx="4034728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0.89417</cdr:x>
      <cdr:y>0.13005</cdr:y>
    </cdr:from>
    <cdr:to>
      <cdr:x>0.99276</cdr:x>
      <cdr:y>0.21176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7787948" y="692984"/>
          <a:ext cx="858689" cy="43542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97870B-CAE3-45DD-838F-D2198AC49E27}" type="datetimeFigureOut">
              <a:rPr lang="pt-BR"/>
              <a:pPr>
                <a:defRPr/>
              </a:pPr>
              <a:t>22/11/2017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E179BD-00BA-4F5D-8E22-F33DFEE64A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789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Dano nas </a:t>
            </a:r>
          </a:p>
          <a:p>
            <a:r>
              <a:rPr lang="pt-BR" dirty="0" smtClean="0"/>
              <a:t>Se define doença renal crônica pela presença por um período  maior ou igual a 3 meses de um dano renal caracterizado </a:t>
            </a:r>
          </a:p>
          <a:p>
            <a:r>
              <a:rPr lang="pt-BR" dirty="0" smtClean="0"/>
              <a:t>Ou pela presença de TFG &lt; ou = a 60 ml/</a:t>
            </a:r>
            <a:r>
              <a:rPr lang="pt-BR" dirty="0" err="1" smtClean="0"/>
              <a:t>min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AE3-1283-4955-BCC6-8D9C25F5B2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Peso seco é o</a:t>
            </a:r>
            <a:r>
              <a:rPr lang="pt-BR" baseline="0" dirty="0" smtClean="0"/>
              <a:t> menor peso sem que ocorra complicações como hipotensão durante a sessão de diálise, além dos outros cuidados conhecidos avaliações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80616-0321-4A15-A70B-55E072A5FB1E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Apesar dos erros e da </a:t>
            </a:r>
            <a:r>
              <a:rPr lang="pt-BR" dirty="0" err="1" smtClean="0"/>
              <a:t>substimação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80616-0321-4A15-A70B-55E072A5FB1E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80616-0321-4A15-A70B-55E072A5FB1E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690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0BB46-4583-471C-B16C-06647980A2D2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oportunidade</a:t>
            </a:r>
            <a:r>
              <a:rPr lang="en-US" dirty="0" smtClean="0"/>
              <a:t> </a:t>
            </a:r>
            <a:r>
              <a:rPr lang="en-US" dirty="0" err="1" smtClean="0"/>
              <a:t>neglicenciada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80616-0321-4A15-A70B-55E072A5FB1E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2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C89F1-803B-4803-ACCA-64A4B82382A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C025D-19F3-43CC-98C6-E9549A6BBA37}" type="slidenum">
              <a:rPr lang="pt-B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DDBB5-3A61-41AD-B241-49C6BB967D9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60912-0C54-41DA-94DD-5DD199D43EC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03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DD9EEF-E649-4FC8-AA49-62C66ACAAA9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seriam</a:t>
            </a:r>
            <a:r>
              <a:rPr lang="en-US" dirty="0" smtClean="0"/>
              <a:t> </a:t>
            </a:r>
            <a:r>
              <a:rPr lang="en-US" dirty="0" err="1" smtClean="0"/>
              <a:t>esses</a:t>
            </a:r>
            <a:r>
              <a:rPr lang="en-US" dirty="0" smtClean="0"/>
              <a:t> </a:t>
            </a:r>
            <a:r>
              <a:rPr lang="en-US" dirty="0" err="1" smtClean="0"/>
              <a:t>insultos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AE3-1283-4955-BCC6-8D9C25F5B2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D3C6E-56C4-437D-87CC-EC02FA9AB3A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pensássemos</a:t>
            </a:r>
            <a:r>
              <a:rPr lang="en-US" baseline="0" dirty="0" smtClean="0"/>
              <a:t> em </a:t>
            </a:r>
            <a:r>
              <a:rPr lang="en-US" baseline="0" dirty="0" err="1" smtClean="0"/>
              <a:t>qualidade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alimentação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fácil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abordar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nutriente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individialmente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deixamos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qualidade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?</a:t>
            </a:r>
            <a:endParaRPr lang="en-US" dirty="0" smtClean="0"/>
          </a:p>
          <a:p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com </a:t>
            </a:r>
            <a:r>
              <a:rPr lang="en-US" dirty="0" err="1" smtClean="0"/>
              <a:t>essa</a:t>
            </a:r>
            <a:r>
              <a:rPr lang="en-US" dirty="0" smtClean="0"/>
              <a:t> forma as </a:t>
            </a:r>
            <a:r>
              <a:rPr lang="en-US" dirty="0" err="1" smtClean="0"/>
              <a:t>vezes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matemática</a:t>
            </a:r>
            <a:r>
              <a:rPr lang="en-US" dirty="0" smtClean="0"/>
              <a:t>, de </a:t>
            </a:r>
            <a:r>
              <a:rPr lang="en-US" dirty="0" err="1" smtClean="0"/>
              <a:t>planejar</a:t>
            </a:r>
            <a:r>
              <a:rPr lang="en-US" dirty="0" smtClean="0"/>
              <a:t> a </a:t>
            </a:r>
            <a:r>
              <a:rPr lang="en-US" dirty="0" err="1" smtClean="0"/>
              <a:t>alimentação</a:t>
            </a:r>
            <a:r>
              <a:rPr lang="en-US" dirty="0" smtClean="0"/>
              <a:t> de um </a:t>
            </a:r>
            <a:r>
              <a:rPr lang="en-US" dirty="0" err="1" smtClean="0"/>
              <a:t>paciente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causa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benefícios</a:t>
            </a:r>
            <a:r>
              <a:rPr lang="en-US" baseline="0" dirty="0" smtClean="0"/>
              <a:t>? 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entendo</a:t>
            </a:r>
            <a:r>
              <a:rPr lang="en-US" dirty="0" smtClean="0"/>
              <a:t> a </a:t>
            </a:r>
            <a:r>
              <a:rPr lang="en-US" dirty="0" err="1" smtClean="0"/>
              <a:t>angustia</a:t>
            </a:r>
            <a:r>
              <a:rPr lang="en-US" dirty="0" smtClean="0"/>
              <a:t> e a </a:t>
            </a:r>
            <a:r>
              <a:rPr lang="en-US" dirty="0" err="1" smtClean="0"/>
              <a:t>preocupação</a:t>
            </a:r>
            <a:r>
              <a:rPr lang="en-US" dirty="0" smtClean="0"/>
              <a:t> de </a:t>
            </a:r>
            <a:r>
              <a:rPr lang="en-US" dirty="0" err="1" smtClean="0"/>
              <a:t>quem</a:t>
            </a:r>
            <a:r>
              <a:rPr lang="en-US" dirty="0" smtClean="0"/>
              <a:t> tem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trabalhar</a:t>
            </a:r>
            <a:r>
              <a:rPr lang="en-US" dirty="0" smtClean="0"/>
              <a:t> com </a:t>
            </a:r>
            <a:r>
              <a:rPr lang="en-US" dirty="0" err="1" smtClean="0"/>
              <a:t>pacientes</a:t>
            </a:r>
            <a:r>
              <a:rPr lang="en-US" dirty="0" smtClean="0"/>
              <a:t> com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doença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tão</a:t>
            </a:r>
            <a:r>
              <a:rPr lang="en-US" baseline="0" dirty="0" smtClean="0"/>
              <a:t> grave e </a:t>
            </a:r>
            <a:r>
              <a:rPr lang="en-US" baseline="0" dirty="0" err="1" smtClean="0"/>
              <a:t>também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conhecer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composi’ão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alimentos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, mas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deveríamos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conhecimentos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produtiva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ajude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paciente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melhores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escolhas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alimentares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falando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linguagem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permita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58774-418C-469E-800C-B21F79A1DC37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663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Historia familiar</a:t>
            </a:r>
            <a:r>
              <a:rPr lang="pt-BR" baseline="0" dirty="0" smtClean="0"/>
              <a:t> tanto de DRC quanto de DM e HA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AE3-1283-4955-BCC6-8D9C25F5B2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Infecções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antinflamtórios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hormonais</a:t>
            </a:r>
            <a:endParaRPr lang="en-US" baseline="0" dirty="0" smtClean="0"/>
          </a:p>
          <a:p>
            <a:r>
              <a:rPr lang="en-US" baseline="0" dirty="0" err="1" smtClean="0"/>
              <a:t>Calculose</a:t>
            </a:r>
            <a:endParaRPr lang="en-US" baseline="0" dirty="0" smtClean="0"/>
          </a:p>
          <a:p>
            <a:r>
              <a:rPr lang="en-US" baseline="0" dirty="0" err="1" smtClean="0"/>
              <a:t>Falar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crônicas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AE3-1283-4955-BCC6-8D9C25F5B2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0C729-7147-4DBE-BC24-6D7758DCDCD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066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Complicações associadas a DRC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CF443-E6FC-4B24-B0F8-027FA2BA6BB8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3241D5-E15D-4481-AE80-5BCB6C2AF5B1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90" y="4343179"/>
            <a:ext cx="5483785" cy="411288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pt-BR" dirty="0" smtClean="0"/>
              <a:t>E por isso</a:t>
            </a:r>
            <a:r>
              <a:rPr lang="pt-BR" baseline="0" dirty="0" smtClean="0"/>
              <a:t> deve-se ter muito cuidado no emprego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80616-0321-4A15-A70B-55E072A5FB1E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3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arra_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425450"/>
            <a:ext cx="83312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1008112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B304E-4045-48CF-8AE0-8E99ECDA94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6D7C4CDB-B0AE-407F-8F24-C3CBF42A76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960388" y="140846"/>
            <a:ext cx="6298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Censo da Sociedade Brasileira de Nefrologia 2016    </a:t>
            </a:r>
            <a:endParaRPr lang="pt-BR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0" y="67316"/>
            <a:ext cx="780877" cy="547170"/>
          </a:xfrm>
          <a:prstGeom prst="rect">
            <a:avLst/>
          </a:prstGeom>
        </p:spPr>
      </p:pic>
      <p:cxnSp>
        <p:nvCxnSpPr>
          <p:cNvPr id="12" name="Conector reto 10"/>
          <p:cNvCxnSpPr/>
          <p:nvPr userDrawn="1"/>
        </p:nvCxnSpPr>
        <p:spPr>
          <a:xfrm>
            <a:off x="0" y="63255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D7C4CDB-B0AE-407F-8F24-C3CBF42A76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960388" y="140846"/>
            <a:ext cx="6298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Censo da Sociedade Brasileira de Nefrologia 2016    </a:t>
            </a:r>
            <a:endParaRPr lang="pt-BR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0" y="67316"/>
            <a:ext cx="780877" cy="547170"/>
          </a:xfrm>
          <a:prstGeom prst="rect">
            <a:avLst/>
          </a:prstGeom>
        </p:spPr>
      </p:pic>
      <p:cxnSp>
        <p:nvCxnSpPr>
          <p:cNvPr id="12" name="Conector reto 10"/>
          <p:cNvCxnSpPr/>
          <p:nvPr userDrawn="1"/>
        </p:nvCxnSpPr>
        <p:spPr>
          <a:xfrm>
            <a:off x="0" y="63255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barra_02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46088" y="4048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2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7" r:id="rId2"/>
    <p:sldLayoutId id="2147483741" r:id="rId3"/>
    <p:sldLayoutId id="2147483738" r:id="rId4"/>
    <p:sldLayoutId id="2147483739" r:id="rId5"/>
    <p:sldLayoutId id="2147483742" r:id="rId6"/>
    <p:sldLayoutId id="2147483743" r:id="rId7"/>
    <p:sldLayoutId id="214748374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C9CA9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C9CA9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C9CA9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C9CA9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C9CA9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C9CA9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C9CA9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C9CA9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C9CA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vejaisso.com/wp-content/uploads/2007/11/logo-unifesp-75-concurso.png&amp;imgrefurl=http://www.vejaisso.com/2007/11/25/unifesp-universidade-federal-de-sao-paulo-troca-o-logo-de-sua-instituicao/&amp;h=244&amp;w=420&amp;sz=13&amp;hl=pt-BR&amp;start=2&amp;usg=__Qxf30fvqKj-1M60c_nmheTDuDQI=&amp;tbnid=eNmF3iMusK1vhM:&amp;tbnh=73&amp;tbnw=125&amp;prev=/images?q=UNIFESP&amp;gbv=2&amp;hl=pt-BR&amp;sa=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cumento_do_Microsoft_Office_Word3.docx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6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oleObject" Target="../embeddings/oleObject4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728" y="2428868"/>
            <a:ext cx="658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Terapia Renal Substitutiva</a:t>
            </a:r>
            <a:endParaRPr lang="pt-BR" sz="4000" b="1" dirty="0">
              <a:solidFill>
                <a:srgbClr val="C00000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286116" y="5512938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Lilian </a:t>
            </a:r>
            <a:r>
              <a:rPr lang="en-US" sz="2800" dirty="0" err="1" smtClean="0"/>
              <a:t>Cuppari</a:t>
            </a:r>
            <a:endParaRPr lang="en-US" sz="2800" dirty="0"/>
          </a:p>
        </p:txBody>
      </p:sp>
      <p:pic>
        <p:nvPicPr>
          <p:cNvPr id="9" name="Imagem 1" descr="Logo_Assinatura_Em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512938"/>
            <a:ext cx="130493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logo-unifesp-75-concurs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298624"/>
            <a:ext cx="1571636" cy="916458"/>
          </a:xfrm>
          <a:prstGeom prst="rect">
            <a:avLst/>
          </a:prstGeom>
          <a:noFill/>
        </p:spPr>
      </p:pic>
      <p:pic>
        <p:nvPicPr>
          <p:cNvPr id="11" name="Picture 4" descr="Resultado de imagem para diáli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429000"/>
            <a:ext cx="2863801" cy="14556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85728"/>
            <a:ext cx="2581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1499149" y="1428736"/>
            <a:ext cx="624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V JORNADA DE ATUALIZAÇÃO TÉCNICA DOS FISCAIS</a:t>
            </a:r>
          </a:p>
          <a:p>
            <a:pPr algn="ctr"/>
            <a:r>
              <a:rPr lang="pt-BR" b="1" dirty="0" smtClean="0"/>
              <a:t>SISTEMA CFN/CRN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6178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9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7" name="Picture 15" descr="barra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 smtClean="0">
                <a:solidFill>
                  <a:srgbClr val="FF0000"/>
                </a:solidFill>
                <a:cs typeface="Arial" charset="0"/>
              </a:rPr>
              <a:t>Estadiamento da DRC</a:t>
            </a:r>
            <a:endParaRPr lang="pt-BR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4071938" y="5735538"/>
            <a:ext cx="928687" cy="285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0" y="6125294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/>
              <a:t>Necessidade de terapia renal substitutiva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1134777"/>
              </p:ext>
            </p:extLst>
          </p:nvPr>
        </p:nvGraphicFramePr>
        <p:xfrm>
          <a:off x="395536" y="1390240"/>
          <a:ext cx="8390165" cy="4126992"/>
        </p:xfrm>
        <a:graphic>
          <a:graphicData uri="http://schemas.openxmlformats.org/drawingml/2006/table">
            <a:tbl>
              <a:tblPr/>
              <a:tblGrid>
                <a:gridCol w="1307508"/>
                <a:gridCol w="3363446"/>
                <a:gridCol w="1839993"/>
                <a:gridCol w="1879218"/>
              </a:tblGrid>
              <a:tr h="557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Estadio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Descrição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TFG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(mL/min/1,73m</a:t>
                      </a:r>
                      <a:r>
                        <a:rPr kumimoji="0" lang="pt-B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Albuminúria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&gt; 30 </a:t>
                      </a:r>
                      <a:r>
                        <a:rPr kumimoji="0" lang="pt-B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mg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/24 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Lesão renal com TFG normal ou aumentada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90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Lesão renal com redução leve da TFG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 a 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Lesão renal com redução moderada da TFG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a 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Presente ou ausente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Lesão renal com redução moderada da TFG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 a 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Presente ou ausente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Redução grave da TFG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a 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Presente ou ausente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Insuficiência renal terminal ou fase diálise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Presente ou ausente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395536" y="4941168"/>
            <a:ext cx="8424936" cy="57606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643570" y="5643578"/>
            <a:ext cx="3215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Adaptado de KDIGO, 2012. </a:t>
            </a:r>
            <a:r>
              <a:rPr lang="pt-BR" sz="1200" i="1" dirty="0" err="1" smtClean="0"/>
              <a:t>Kidney</a:t>
            </a:r>
            <a:r>
              <a:rPr lang="pt-BR" sz="1200" i="1" dirty="0" smtClean="0"/>
              <a:t> Int. 2013</a:t>
            </a:r>
            <a:endParaRPr lang="pt-B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7174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15" descr="barra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425450" y="517509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Terapia renal substitutiva (TRS)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95288" y="1412875"/>
            <a:ext cx="8748712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pt-BR" sz="2400" dirty="0"/>
              <a:t> </a:t>
            </a:r>
            <a:r>
              <a:rPr lang="pt-BR" sz="2400" b="1" u="sng" dirty="0"/>
              <a:t>Critérios para indicação:</a:t>
            </a:r>
            <a:endParaRPr lang="pt-BR" sz="2200" b="1" u="sng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/>
              <a:t> Taxa de filtração glomerular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   &lt; 10 </a:t>
            </a:r>
            <a:r>
              <a:rPr lang="pt-BR" sz="1600" dirty="0"/>
              <a:t>ml/</a:t>
            </a:r>
            <a:r>
              <a:rPr lang="pt-BR" sz="1600" dirty="0" err="1"/>
              <a:t>min</a:t>
            </a:r>
            <a:r>
              <a:rPr lang="pt-BR" sz="1600" dirty="0"/>
              <a:t>/1,73</a:t>
            </a:r>
            <a:r>
              <a:rPr lang="pt-BR" sz="1600" dirty="0" err="1"/>
              <a:t>m²</a:t>
            </a:r>
            <a:r>
              <a:rPr lang="pt-BR" sz="2000" dirty="0"/>
              <a:t> ou,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pt-BR" sz="2000" dirty="0"/>
              <a:t>   &lt; 15 </a:t>
            </a:r>
            <a:r>
              <a:rPr lang="pt-BR" sz="1600" dirty="0"/>
              <a:t>ml/</a:t>
            </a:r>
            <a:r>
              <a:rPr lang="pt-BR" sz="1600" dirty="0" err="1"/>
              <a:t>min</a:t>
            </a:r>
            <a:r>
              <a:rPr lang="pt-BR" sz="1600" dirty="0"/>
              <a:t>/1,73</a:t>
            </a:r>
            <a:r>
              <a:rPr lang="pt-BR" sz="1600" dirty="0" err="1"/>
              <a:t>m²</a:t>
            </a:r>
            <a:r>
              <a:rPr lang="pt-BR" sz="2000" dirty="0"/>
              <a:t>  </a:t>
            </a:r>
            <a:r>
              <a:rPr lang="pt-BR" sz="2000" dirty="0">
                <a:sym typeface="Wingdings" pitchFamily="2" charset="2"/>
              </a:rPr>
              <a:t> nos casos de diabetes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>
                <a:sym typeface="Wingdings" pitchFamily="2" charset="2"/>
              </a:rPr>
              <a:t> Complicações não responsivas ao tratamento clínico empregado 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pt-BR" dirty="0" smtClean="0">
                <a:sym typeface="Wingdings" pitchFamily="2" charset="2"/>
              </a:rPr>
              <a:t>ex</a:t>
            </a:r>
            <a:r>
              <a:rPr lang="pt-BR" dirty="0">
                <a:sym typeface="Wingdings" pitchFamily="2" charset="2"/>
              </a:rPr>
              <a:t>: sintomatologia </a:t>
            </a:r>
            <a:r>
              <a:rPr lang="pt-BR" dirty="0" err="1">
                <a:sym typeface="Wingdings" pitchFamily="2" charset="2"/>
              </a:rPr>
              <a:t>urêmica</a:t>
            </a:r>
            <a:r>
              <a:rPr lang="pt-BR" dirty="0">
                <a:sym typeface="Wingdings" pitchFamily="2" charset="2"/>
              </a:rPr>
              <a:t> (náusea, vômitos, </a:t>
            </a:r>
            <a:r>
              <a:rPr lang="pt-BR" dirty="0" err="1">
                <a:sym typeface="Wingdings" pitchFamily="2" charset="2"/>
              </a:rPr>
              <a:t>etc</a:t>
            </a:r>
            <a:r>
              <a:rPr lang="pt-BR" dirty="0">
                <a:sym typeface="Wingdings" pitchFamily="2" charset="2"/>
              </a:rPr>
              <a:t>), </a:t>
            </a:r>
            <a:r>
              <a:rPr lang="pt-BR" dirty="0" err="1" smtClean="0">
                <a:sym typeface="Wingdings" pitchFamily="2" charset="2"/>
              </a:rPr>
              <a:t>hiperpotassemia</a:t>
            </a:r>
            <a:r>
              <a:rPr lang="pt-BR" dirty="0" smtClean="0">
                <a:sym typeface="Wingdings" pitchFamily="2" charset="2"/>
              </a:rPr>
              <a:t>, </a:t>
            </a:r>
            <a:r>
              <a:rPr lang="pt-BR" dirty="0" err="1" smtClean="0">
                <a:sym typeface="Wingdings" pitchFamily="2" charset="2"/>
              </a:rPr>
              <a:t>hipervolemia</a:t>
            </a:r>
            <a:r>
              <a:rPr lang="pt-BR" dirty="0" smtClean="0">
                <a:sym typeface="Wingdings" pitchFamily="2" charset="2"/>
              </a:rPr>
              <a:t>, hipertensão não controlada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>
                <a:sym typeface="Wingdings" pitchFamily="2" charset="2"/>
              </a:rPr>
              <a:t>Comprometimento da qualidade de vida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>
                <a:sym typeface="Wingdings" pitchFamily="2" charset="2"/>
              </a:rPr>
              <a:t> Comprometimento do estado nutricional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  <a:p>
            <a:pPr>
              <a:buFont typeface="Wingdings" pitchFamily="2" charset="2"/>
              <a:buChar char="Ø"/>
            </a:pP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00694" y="6000768"/>
            <a:ext cx="3215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Adaptado de KDIGO, 2012. </a:t>
            </a:r>
            <a:r>
              <a:rPr lang="pt-BR" sz="1200" i="1" dirty="0" err="1" smtClean="0"/>
              <a:t>Kidney</a:t>
            </a:r>
            <a:r>
              <a:rPr lang="pt-BR" sz="1200" i="1" dirty="0" smtClean="0"/>
              <a:t> Int. 2013</a:t>
            </a:r>
            <a:endParaRPr lang="pt-B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barra_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rredondar Retângulo em um Canto Diagonal 8"/>
          <p:cNvSpPr/>
          <p:nvPr/>
        </p:nvSpPr>
        <p:spPr>
          <a:xfrm>
            <a:off x="1403350" y="2205038"/>
            <a:ext cx="2160588" cy="1439862"/>
          </a:xfrm>
          <a:prstGeom prst="round2Diag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Arredondar Retângulo em um Canto Diagonal 9"/>
          <p:cNvSpPr/>
          <p:nvPr/>
        </p:nvSpPr>
        <p:spPr>
          <a:xfrm>
            <a:off x="5508625" y="2205038"/>
            <a:ext cx="2159000" cy="1439862"/>
          </a:xfrm>
          <a:prstGeom prst="round2Diag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Imagem 18" descr="rim-transpante.jpg"/>
          <p:cNvPicPr>
            <a:picLocks noChangeAspect="1"/>
          </p:cNvPicPr>
          <p:nvPr/>
        </p:nvPicPr>
        <p:blipFill>
          <a:blip r:embed="rId5" cstate="print"/>
          <a:srcRect l="61340" t="25529" r="4641" b="32671"/>
          <a:stretch>
            <a:fillRect/>
          </a:stretch>
        </p:blipFill>
        <p:spPr>
          <a:xfrm>
            <a:off x="3419872" y="4724554"/>
            <a:ext cx="2160000" cy="1440750"/>
          </a:xfrm>
          <a:prstGeom prst="round2DiagRect">
            <a:avLst/>
          </a:prstGeom>
        </p:spPr>
      </p:pic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Modalidades de TRS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15900" y="1701800"/>
            <a:ext cx="4572000" cy="431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Hemodiálise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284663" y="1701800"/>
            <a:ext cx="4572000" cy="431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Diálise peritoneal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0" y="4149725"/>
            <a:ext cx="9144000" cy="430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Transplante renal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30014" y="695193"/>
            <a:ext cx="76520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Total estimado de pacientes em tratamento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dialítico por ano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3113048459"/>
              </p:ext>
            </p:extLst>
          </p:nvPr>
        </p:nvGraphicFramePr>
        <p:xfrm>
          <a:off x="33358" y="1340768"/>
          <a:ext cx="870969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32930" y="1667798"/>
            <a:ext cx="37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29256" y="1785926"/>
            <a:ext cx="18716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90% em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HD</a:t>
            </a:r>
          </a:p>
          <a:p>
            <a:pPr algn="ctr"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10% em DP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 rot="5569458">
            <a:off x="7286644" y="2000240"/>
            <a:ext cx="431800" cy="28733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62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571472" y="363660"/>
            <a:ext cx="1838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4000" b="1" dirty="0" smtClean="0">
                <a:solidFill>
                  <a:srgbClr val="C00000"/>
                </a:solidFill>
              </a:rPr>
              <a:t>Diálise</a:t>
            </a:r>
            <a:endParaRPr lang="pt-BR" sz="4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457200" y="1803705"/>
            <a:ext cx="8839200" cy="30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t-BR" sz="2800" b="1" dirty="0" smtClean="0">
                <a:solidFill>
                  <a:srgbClr val="002060"/>
                </a:solidFill>
              </a:rPr>
              <a:t>Objetivos:</a:t>
            </a:r>
            <a:endParaRPr lang="pt-BR" sz="2400" b="1" dirty="0">
              <a:solidFill>
                <a:srgbClr val="002060"/>
              </a:solidFill>
              <a:latin typeface="Arial" charset="0"/>
            </a:endParaRPr>
          </a:p>
          <a:p>
            <a:pPr eaLnBrk="0" hangingPunct="0"/>
            <a:endParaRPr lang="pt-BR" sz="2400" b="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 eaLnBrk="0" hangingPunct="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6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Remoção de solutos </a:t>
            </a:r>
            <a:r>
              <a:rPr lang="pt-BR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urêmicos</a:t>
            </a: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acumulados e do</a:t>
            </a:r>
          </a:p>
          <a:p>
            <a:pPr algn="just" eaLnBrk="0" hangingPunct="0">
              <a:lnSpc>
                <a:spcPct val="140000"/>
              </a:lnSpc>
              <a:buFont typeface="Wingdings" pitchFamily="2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excesso de água</a:t>
            </a:r>
          </a:p>
          <a:p>
            <a:pPr algn="just" eaLnBrk="0" hangingPunct="0"/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</a:t>
            </a:r>
          </a:p>
          <a:p>
            <a:pPr algn="just" eaLnBrk="0" hangingPunct="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Restabelecimento do equilíbrio eletrolítico e ácido</a:t>
            </a:r>
          </a:p>
          <a:p>
            <a:pPr algn="just" eaLnBrk="0" hangingPunct="0">
              <a:lnSpc>
                <a:spcPct val="140000"/>
              </a:lnSpc>
              <a:buFont typeface="Wingdings" pitchFamily="2" charset="2"/>
              <a:buNone/>
            </a:pP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básico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10260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3" name="Picture 15" descr="barra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Hemodiálise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428625" y="1628775"/>
            <a:ext cx="8286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i="1">
                <a:ea typeface="Calibri" pitchFamily="34" charset="0"/>
                <a:cs typeface="Times New Roman" pitchFamily="18" charset="0"/>
              </a:rPr>
              <a:t>Processo fisicoquímico pelo qual </a:t>
            </a:r>
            <a:r>
              <a:rPr lang="pt-BR" sz="2000" i="1" u="sng">
                <a:ea typeface="Calibri" pitchFamily="34" charset="0"/>
                <a:cs typeface="Times New Roman" pitchFamily="18" charset="0"/>
              </a:rPr>
              <a:t>duas soluções </a:t>
            </a:r>
            <a:r>
              <a:rPr lang="pt-BR" sz="2000" i="1">
                <a:ea typeface="Calibri" pitchFamily="34" charset="0"/>
                <a:cs typeface="Times New Roman" pitchFamily="18" charset="0"/>
              </a:rPr>
              <a:t>separadas por uma </a:t>
            </a:r>
            <a:r>
              <a:rPr lang="pt-BR" sz="2000" i="1" u="sng">
                <a:ea typeface="Calibri" pitchFamily="34" charset="0"/>
                <a:cs typeface="Times New Roman" pitchFamily="18" charset="0"/>
              </a:rPr>
              <a:t>membrana semipermeável</a:t>
            </a:r>
            <a:r>
              <a:rPr lang="pt-BR" sz="2000" i="1">
                <a:ea typeface="Calibri" pitchFamily="34" charset="0"/>
                <a:cs typeface="Times New Roman" pitchFamily="18" charset="0"/>
              </a:rPr>
              <a:t> influenciam  na composição uma da outra.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714500" y="3000375"/>
            <a:ext cx="5786438" cy="3143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286000" y="3844925"/>
            <a:ext cx="2071688" cy="1477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3C9CA9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86313" y="3844925"/>
            <a:ext cx="2071687" cy="1477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3C9CA9"/>
              </a:solidFill>
            </a:endParaRPr>
          </a:p>
        </p:txBody>
      </p:sp>
      <p:grpSp>
        <p:nvGrpSpPr>
          <p:cNvPr id="3" name="Grupo 9"/>
          <p:cNvGrpSpPr>
            <a:grpSpLocks/>
          </p:cNvGrpSpPr>
          <p:nvPr/>
        </p:nvGrpSpPr>
        <p:grpSpPr bwMode="auto">
          <a:xfrm>
            <a:off x="4429125" y="3702050"/>
            <a:ext cx="285750" cy="1714500"/>
            <a:chOff x="4000496" y="3500438"/>
            <a:chExt cx="285752" cy="2071702"/>
          </a:xfrm>
        </p:grpSpPr>
        <p:sp>
          <p:nvSpPr>
            <p:cNvPr id="11" name="Retângulo 10"/>
            <p:cNvSpPr/>
            <p:nvPr/>
          </p:nvSpPr>
          <p:spPr>
            <a:xfrm>
              <a:off x="4000496" y="3500438"/>
              <a:ext cx="285752" cy="20717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3C9CA9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 rot="5400000">
              <a:off x="3036084" y="4536289"/>
              <a:ext cx="2071702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>
              <a:off x="3178960" y="4536289"/>
              <a:ext cx="2071702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5400000">
              <a:off x="3107521" y="4536289"/>
              <a:ext cx="2071702" cy="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2286000" y="4276725"/>
            <a:ext cx="2071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Sangue do paciente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4786313" y="4273550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Solução de diálise</a:t>
            </a:r>
          </a:p>
          <a:p>
            <a:pPr algn="ctr"/>
            <a:r>
              <a:rPr lang="pt-BR"/>
              <a:t>- Dialisato -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2286000" y="3568700"/>
            <a:ext cx="2071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/>
              <a:t>Solução 1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4786313" y="3559175"/>
            <a:ext cx="207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/>
              <a:t>Solução 2</a:t>
            </a: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3500438" y="3170238"/>
            <a:ext cx="2143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/>
              <a:t>Membrana</a:t>
            </a:r>
          </a:p>
          <a:p>
            <a:pPr algn="ctr"/>
            <a:r>
              <a:rPr lang="pt-BR" sz="1200"/>
              <a:t>semipermeável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3857625" y="5519738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/>
              <a:t>CAPILAR</a:t>
            </a:r>
          </a:p>
        </p:txBody>
      </p:sp>
      <p:sp>
        <p:nvSpPr>
          <p:cNvPr id="22" name="Arredondar Retângulo em um Canto Diagonal 21"/>
          <p:cNvSpPr/>
          <p:nvPr/>
        </p:nvSpPr>
        <p:spPr>
          <a:xfrm>
            <a:off x="6858016" y="285728"/>
            <a:ext cx="1803398" cy="1143008"/>
          </a:xfrm>
          <a:prstGeom prst="round2Diag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11280" name="Picture 3" descr="Screen Shot 2013-02-05 at 3.18.30 P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6" descr="Screen Shot 2013-02-05 at 3.18.30 P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7" name="Picture 15" descr="barra_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Acesso vascular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66725" y="2133600"/>
            <a:ext cx="3889375" cy="3959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1270" name="Grupo 18"/>
          <p:cNvGrpSpPr>
            <a:grpSpLocks/>
          </p:cNvGrpSpPr>
          <p:nvPr/>
        </p:nvGrpSpPr>
        <p:grpSpPr bwMode="auto">
          <a:xfrm>
            <a:off x="900113" y="3303588"/>
            <a:ext cx="2928937" cy="2286000"/>
            <a:chOff x="5796136" y="1844824"/>
            <a:chExt cx="2928958" cy="2286016"/>
          </a:xfrm>
        </p:grpSpPr>
        <p:grpSp>
          <p:nvGrpSpPr>
            <p:cNvPr id="4" name="Grupo 8"/>
            <p:cNvGrpSpPr/>
            <p:nvPr/>
          </p:nvGrpSpPr>
          <p:grpSpPr>
            <a:xfrm>
              <a:off x="5796136" y="1844824"/>
              <a:ext cx="2928958" cy="2286016"/>
              <a:chOff x="5715008" y="3357562"/>
              <a:chExt cx="2928958" cy="2286016"/>
            </a:xfrm>
            <a:solidFill>
              <a:schemeClr val="bg1"/>
            </a:solidFill>
          </p:grpSpPr>
          <p:sp>
            <p:nvSpPr>
              <p:cNvPr id="10" name="Retângulo 9"/>
              <p:cNvSpPr/>
              <p:nvPr/>
            </p:nvSpPr>
            <p:spPr>
              <a:xfrm>
                <a:off x="5715008" y="3357562"/>
                <a:ext cx="2928958" cy="228601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929322" y="3786190"/>
                <a:ext cx="2566345" cy="1785950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</p:pic>
          <p:cxnSp>
            <p:nvCxnSpPr>
              <p:cNvPr id="13" name="Conector de seta reta 12"/>
              <p:cNvCxnSpPr/>
              <p:nvPr/>
            </p:nvCxnSpPr>
            <p:spPr>
              <a:xfrm>
                <a:off x="7500958" y="4929198"/>
                <a:ext cx="285752" cy="1588"/>
              </a:xfrm>
              <a:prstGeom prst="straightConnector1">
                <a:avLst/>
              </a:prstGeom>
              <a:grpFill/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de seta reta 13"/>
              <p:cNvCxnSpPr/>
              <p:nvPr/>
            </p:nvCxnSpPr>
            <p:spPr>
              <a:xfrm flipH="1">
                <a:off x="7072330" y="5500702"/>
                <a:ext cx="285752" cy="1588"/>
              </a:xfrm>
              <a:prstGeom prst="straightConnector1">
                <a:avLst/>
              </a:prstGeom>
              <a:grpFill/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ixaDeTexto 14"/>
              <p:cNvSpPr txBox="1"/>
              <p:nvPr/>
            </p:nvSpPr>
            <p:spPr>
              <a:xfrm>
                <a:off x="7286644" y="5110475"/>
                <a:ext cx="1143008" cy="4616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pt-BR" sz="1200" dirty="0"/>
                  <a:t>Fluxo de sangue</a:t>
                </a:r>
              </a:p>
            </p:txBody>
          </p:sp>
        </p:grpSp>
        <p:cxnSp>
          <p:nvCxnSpPr>
            <p:cNvPr id="17" name="Conector de seta reta 16"/>
            <p:cNvCxnSpPr/>
            <p:nvPr/>
          </p:nvCxnSpPr>
          <p:spPr>
            <a:xfrm>
              <a:off x="7667811" y="3429160"/>
              <a:ext cx="357191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H="1">
              <a:off x="7164571" y="4005426"/>
              <a:ext cx="3571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1" name="Retângulo 19"/>
          <p:cNvSpPr>
            <a:spLocks noChangeArrowheads="1"/>
          </p:cNvSpPr>
          <p:nvPr/>
        </p:nvSpPr>
        <p:spPr bwMode="auto">
          <a:xfrm>
            <a:off x="503238" y="2420938"/>
            <a:ext cx="378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>
                <a:solidFill>
                  <a:srgbClr val="000000"/>
                </a:solidFill>
              </a:rPr>
              <a:t>Anastomose entre uma veia e uma artéria</a:t>
            </a:r>
            <a:endParaRPr lang="pt-BR" sz="2400">
              <a:solidFill>
                <a:srgbClr val="0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31800" y="1609725"/>
            <a:ext cx="3995738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</a:rPr>
              <a:t>Fístula arteriovenosa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4822825" y="2133600"/>
            <a:ext cx="3889375" cy="3959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274" name="Retângulo 20"/>
          <p:cNvSpPr>
            <a:spLocks noChangeArrowheads="1"/>
          </p:cNvSpPr>
          <p:nvPr/>
        </p:nvSpPr>
        <p:spPr bwMode="auto">
          <a:xfrm>
            <a:off x="4822825" y="2449513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>
                <a:solidFill>
                  <a:srgbClr val="000000"/>
                </a:solidFill>
              </a:rPr>
              <a:t>Curta ou longa permanência</a:t>
            </a:r>
          </a:p>
        </p:txBody>
      </p:sp>
      <p:pic>
        <p:nvPicPr>
          <p:cNvPr id="11275" name="Imagem 23" descr="catet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8913" y="2997200"/>
            <a:ext cx="25796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ixaDeTexto 25"/>
          <p:cNvSpPr txBox="1"/>
          <p:nvPr/>
        </p:nvSpPr>
        <p:spPr>
          <a:xfrm>
            <a:off x="4787900" y="1609725"/>
            <a:ext cx="3995738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</a:rPr>
              <a:t>Cateter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12303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1" name="Picture 15" descr="barra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 smtClean="0">
                <a:solidFill>
                  <a:srgbClr val="C00000"/>
                </a:solidFill>
                <a:cs typeface="Arial" charset="0"/>
              </a:rPr>
              <a:t>Equipamento </a:t>
            </a: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de </a:t>
            </a:r>
            <a:r>
              <a:rPr lang="pt-BR" sz="3200" b="1" dirty="0" smtClean="0">
                <a:solidFill>
                  <a:srgbClr val="C00000"/>
                </a:solidFill>
                <a:cs typeface="Arial" charset="0"/>
              </a:rPr>
              <a:t>hemodiálise</a:t>
            </a:r>
            <a:endParaRPr lang="pt-BR" sz="32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2293" name="Picture 4" descr="hemo"/>
          <p:cNvPicPr>
            <a:picLocks noChangeAspect="1" noChangeArrowheads="1"/>
          </p:cNvPicPr>
          <p:nvPr/>
        </p:nvPicPr>
        <p:blipFill>
          <a:blip r:embed="rId4" cstate="print"/>
          <a:srcRect l="19231" b="3648"/>
          <a:stretch>
            <a:fillRect/>
          </a:stretch>
        </p:blipFill>
        <p:spPr bwMode="auto">
          <a:xfrm>
            <a:off x="428625" y="1481138"/>
            <a:ext cx="3071813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8"/>
          <p:cNvGrpSpPr>
            <a:grpSpLocks/>
          </p:cNvGrpSpPr>
          <p:nvPr/>
        </p:nvGrpSpPr>
        <p:grpSpPr bwMode="auto">
          <a:xfrm>
            <a:off x="857250" y="4868863"/>
            <a:ext cx="1500188" cy="1441450"/>
            <a:chOff x="6338157" y="5214950"/>
            <a:chExt cx="1071570" cy="1440902"/>
          </a:xfrm>
        </p:grpSpPr>
        <p:sp>
          <p:nvSpPr>
            <p:cNvPr id="10" name="Retângulo 9"/>
            <p:cNvSpPr/>
            <p:nvPr/>
          </p:nvSpPr>
          <p:spPr>
            <a:xfrm rot="16200000">
              <a:off x="6512963" y="5348574"/>
              <a:ext cx="928334" cy="661085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301" name="CaixaDeTexto 10"/>
            <p:cNvSpPr txBox="1">
              <a:spLocks noChangeArrowheads="1"/>
            </p:cNvSpPr>
            <p:nvPr/>
          </p:nvSpPr>
          <p:spPr bwMode="auto">
            <a:xfrm>
              <a:off x="6338157" y="6286520"/>
              <a:ext cx="1071570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b="1">
                  <a:solidFill>
                    <a:srgbClr val="C00000"/>
                  </a:solidFill>
                </a:rPr>
                <a:t>Dialisato</a:t>
              </a:r>
            </a:p>
          </p:txBody>
        </p:sp>
        <p:cxnSp>
          <p:nvCxnSpPr>
            <p:cNvPr id="12" name="Conector de seta reta 11"/>
            <p:cNvCxnSpPr/>
            <p:nvPr/>
          </p:nvCxnSpPr>
          <p:spPr>
            <a:xfrm rot="5400000">
              <a:off x="6802545" y="6178962"/>
              <a:ext cx="214232" cy="14287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12"/>
          <p:cNvGrpSpPr>
            <a:grpSpLocks/>
          </p:cNvGrpSpPr>
          <p:nvPr/>
        </p:nvGrpSpPr>
        <p:grpSpPr bwMode="auto">
          <a:xfrm>
            <a:off x="2143125" y="2241550"/>
            <a:ext cx="1071563" cy="1857375"/>
            <a:chOff x="7409726" y="2500306"/>
            <a:chExt cx="1071570" cy="1857388"/>
          </a:xfrm>
        </p:grpSpPr>
        <p:sp>
          <p:nvSpPr>
            <p:cNvPr id="12297" name="CaixaDeTexto 13"/>
            <p:cNvSpPr txBox="1">
              <a:spLocks noChangeArrowheads="1"/>
            </p:cNvSpPr>
            <p:nvPr/>
          </p:nvSpPr>
          <p:spPr bwMode="auto">
            <a:xfrm>
              <a:off x="7409726" y="2500306"/>
              <a:ext cx="1071570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b="1">
                  <a:solidFill>
                    <a:srgbClr val="C00000"/>
                  </a:solidFill>
                </a:rPr>
                <a:t>Capilar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7409726" y="3071810"/>
              <a:ext cx="642942" cy="12858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6" name="Conector de seta reta 15"/>
            <p:cNvCxnSpPr/>
            <p:nvPr/>
          </p:nvCxnSpPr>
          <p:spPr>
            <a:xfrm rot="5400000" flipH="1" flipV="1">
              <a:off x="7659759" y="2964653"/>
              <a:ext cx="214315" cy="317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2" name="CaixaDeTexto 16"/>
          <p:cNvSpPr txBox="1">
            <a:spLocks noChangeArrowheads="1"/>
          </p:cNvSpPr>
          <p:nvPr/>
        </p:nvSpPr>
        <p:spPr bwMode="auto">
          <a:xfrm>
            <a:off x="3276600" y="1947863"/>
            <a:ext cx="59753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/>
              <a:t> Bomba de sangue</a:t>
            </a:r>
            <a:endParaRPr lang="pt-BR" sz="200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/>
              <a:t> Sistema de fornecimento de solução dialítica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/>
              <a:t> Monitores de segurança: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/>
              <a:t> pressão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/>
              <a:t> temperatura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/>
              <a:t> condutividade do dialisato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/>
              <a:t> volume de ultrafiltração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/>
              <a:t> detector de ar,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barra_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Solução de diálise (</a:t>
            </a:r>
            <a:r>
              <a:rPr lang="pt-BR" sz="3200" b="1" dirty="0" err="1">
                <a:solidFill>
                  <a:srgbClr val="C00000"/>
                </a:solidFill>
                <a:cs typeface="Arial" charset="0"/>
              </a:rPr>
              <a:t>dialisato</a:t>
            </a: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)</a:t>
            </a:r>
          </a:p>
        </p:txBody>
      </p:sp>
      <p:pic>
        <p:nvPicPr>
          <p:cNvPr id="13316" name="Picture 4" descr="hemo"/>
          <p:cNvPicPr>
            <a:picLocks noChangeAspect="1" noChangeArrowheads="1"/>
          </p:cNvPicPr>
          <p:nvPr/>
        </p:nvPicPr>
        <p:blipFill>
          <a:blip r:embed="rId3" cstate="print"/>
          <a:srcRect l="25934" t="65344" r="22525" b="10245"/>
          <a:stretch>
            <a:fillRect/>
          </a:stretch>
        </p:blipFill>
        <p:spPr bwMode="auto">
          <a:xfrm>
            <a:off x="673100" y="2060575"/>
            <a:ext cx="23860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CaixaDeTexto 16"/>
          <p:cNvSpPr txBox="1">
            <a:spLocks noChangeArrowheads="1"/>
          </p:cNvSpPr>
          <p:nvPr/>
        </p:nvSpPr>
        <p:spPr bwMode="auto">
          <a:xfrm>
            <a:off x="3567113" y="1484313"/>
            <a:ext cx="4821237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pt-BR" sz="2800"/>
              <a:t> </a:t>
            </a:r>
            <a:r>
              <a:rPr lang="pt-BR" sz="2400"/>
              <a:t> Solução ácida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000"/>
              <a:t> Eletrólitos (Na</a:t>
            </a:r>
            <a:r>
              <a:rPr lang="pt-BR" sz="2000" baseline="30000"/>
              <a:t>+</a:t>
            </a:r>
            <a:r>
              <a:rPr lang="pt-BR" sz="2000"/>
              <a:t>, K</a:t>
            </a:r>
            <a:r>
              <a:rPr lang="pt-BR" sz="2000" baseline="30000"/>
              <a:t>+</a:t>
            </a:r>
            <a:r>
              <a:rPr lang="pt-BR" sz="2000"/>
              <a:t>, Ca</a:t>
            </a:r>
            <a:r>
              <a:rPr lang="pt-BR" sz="2000" baseline="30000"/>
              <a:t>+2</a:t>
            </a:r>
            <a:r>
              <a:rPr lang="pt-BR" sz="2000"/>
              <a:t>, Cl</a:t>
            </a:r>
            <a:r>
              <a:rPr lang="pt-BR" sz="2000" baseline="30000"/>
              <a:t>-</a:t>
            </a:r>
            <a:r>
              <a:rPr lang="pt-BR" sz="2000"/>
              <a:t>, Mg</a:t>
            </a:r>
            <a:r>
              <a:rPr lang="pt-BR" sz="2000" baseline="30000"/>
              <a:t>+</a:t>
            </a:r>
            <a:r>
              <a:rPr lang="pt-BR" sz="2000"/>
              <a:t>²)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000"/>
              <a:t> Ácido acético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/>
              <a:t> Solução alcalina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000"/>
              <a:t> Bicarbonato de sódio</a:t>
            </a:r>
          </a:p>
        </p:txBody>
      </p:sp>
      <p:sp>
        <p:nvSpPr>
          <p:cNvPr id="11273" name="CaixaDeTexto 17"/>
          <p:cNvSpPr txBox="1">
            <a:spLocks noChangeArrowheads="1"/>
          </p:cNvSpPr>
          <p:nvPr/>
        </p:nvSpPr>
        <p:spPr bwMode="auto">
          <a:xfrm>
            <a:off x="3419475" y="4797425"/>
            <a:ext cx="5113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/>
              <a:t>Misturadas durante o procedimento para prevenir a precipitação de sais</a:t>
            </a:r>
          </a:p>
        </p:txBody>
      </p:sp>
      <p:sp>
        <p:nvSpPr>
          <p:cNvPr id="19" name="Seta para baixo 18"/>
          <p:cNvSpPr/>
          <p:nvPr/>
        </p:nvSpPr>
        <p:spPr>
          <a:xfrm>
            <a:off x="5651500" y="4365625"/>
            <a:ext cx="649288" cy="35718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419475" y="1557338"/>
            <a:ext cx="5113338" cy="26638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0" y="5848350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pt-BR" sz="2400"/>
              <a:t> Diluídas em água (± 120L / sessão) </a:t>
            </a:r>
            <a:r>
              <a:rPr lang="pt-BR" sz="2400">
                <a:sym typeface="Wingdings" pitchFamily="2" charset="2"/>
              </a:rPr>
              <a:t> tratamento específico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uild="allAtOnce"/>
      <p:bldP spid="19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barra_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 err="1">
                <a:solidFill>
                  <a:srgbClr val="C00000"/>
                </a:solidFill>
                <a:cs typeface="Arial" charset="0"/>
              </a:rPr>
              <a:t>Dialisador</a:t>
            </a: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, capilar ou filtro de diálise</a:t>
            </a:r>
          </a:p>
        </p:txBody>
      </p:sp>
      <p:pic>
        <p:nvPicPr>
          <p:cNvPr id="8" name="Picture 4" descr="diali2"/>
          <p:cNvPicPr>
            <a:picLocks noChangeAspect="1" noChangeArrowheads="1"/>
          </p:cNvPicPr>
          <p:nvPr/>
        </p:nvPicPr>
        <p:blipFill>
          <a:blip r:embed="rId3" cstate="print"/>
          <a:srcRect r="44007"/>
          <a:stretch>
            <a:fillRect/>
          </a:stretch>
        </p:blipFill>
        <p:spPr bwMode="auto">
          <a:xfrm>
            <a:off x="428625" y="1916113"/>
            <a:ext cx="1357313" cy="2359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3552825" y="2754313"/>
            <a:ext cx="3640138" cy="1243012"/>
            <a:chOff x="370" y="2388"/>
            <a:chExt cx="5449" cy="1160"/>
          </a:xfrm>
        </p:grpSpPr>
        <p:sp>
          <p:nvSpPr>
            <p:cNvPr id="14354" name="Rectangle 7"/>
            <p:cNvSpPr>
              <a:spLocks noChangeArrowheads="1"/>
            </p:cNvSpPr>
            <p:nvPr/>
          </p:nvSpPr>
          <p:spPr bwMode="auto">
            <a:xfrm>
              <a:off x="5283" y="2840"/>
              <a:ext cx="169" cy="633"/>
            </a:xfrm>
            <a:prstGeom prst="rect">
              <a:avLst/>
            </a:prstGeom>
            <a:solidFill>
              <a:srgbClr val="B3B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5" name="Group 8"/>
            <p:cNvGrpSpPr>
              <a:grpSpLocks/>
            </p:cNvGrpSpPr>
            <p:nvPr/>
          </p:nvGrpSpPr>
          <p:grpSpPr bwMode="auto">
            <a:xfrm>
              <a:off x="3013" y="2943"/>
              <a:ext cx="2435" cy="450"/>
              <a:chOff x="3013" y="2943"/>
              <a:chExt cx="2435" cy="450"/>
            </a:xfrm>
          </p:grpSpPr>
          <p:sp>
            <p:nvSpPr>
              <p:cNvPr id="14384" name="Line 9"/>
              <p:cNvSpPr>
                <a:spLocks noChangeShapeType="1"/>
              </p:cNvSpPr>
              <p:nvPr/>
            </p:nvSpPr>
            <p:spPr bwMode="auto">
              <a:xfrm>
                <a:off x="3013" y="3194"/>
                <a:ext cx="2431" cy="2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5" name="Line 10"/>
              <p:cNvSpPr>
                <a:spLocks noChangeShapeType="1"/>
              </p:cNvSpPr>
              <p:nvPr/>
            </p:nvSpPr>
            <p:spPr bwMode="auto">
              <a:xfrm>
                <a:off x="3013" y="2998"/>
                <a:ext cx="2433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6" name="Line 11"/>
              <p:cNvSpPr>
                <a:spLocks noChangeShapeType="1"/>
              </p:cNvSpPr>
              <p:nvPr/>
            </p:nvSpPr>
            <p:spPr bwMode="auto">
              <a:xfrm>
                <a:off x="3016" y="2943"/>
                <a:ext cx="2430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" name="Line 12"/>
              <p:cNvSpPr>
                <a:spLocks noChangeShapeType="1"/>
              </p:cNvSpPr>
              <p:nvPr/>
            </p:nvSpPr>
            <p:spPr bwMode="auto">
              <a:xfrm>
                <a:off x="3021" y="2969"/>
                <a:ext cx="2427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8" name="Line 13"/>
              <p:cNvSpPr>
                <a:spLocks noChangeShapeType="1"/>
              </p:cNvSpPr>
              <p:nvPr/>
            </p:nvSpPr>
            <p:spPr bwMode="auto">
              <a:xfrm>
                <a:off x="3026" y="3022"/>
                <a:ext cx="2422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Line 14"/>
              <p:cNvSpPr>
                <a:spLocks noChangeShapeType="1"/>
              </p:cNvSpPr>
              <p:nvPr/>
            </p:nvSpPr>
            <p:spPr bwMode="auto">
              <a:xfrm>
                <a:off x="3016" y="3075"/>
                <a:ext cx="242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Line 15"/>
              <p:cNvSpPr>
                <a:spLocks noChangeShapeType="1"/>
              </p:cNvSpPr>
              <p:nvPr/>
            </p:nvSpPr>
            <p:spPr bwMode="auto">
              <a:xfrm>
                <a:off x="3021" y="3104"/>
                <a:ext cx="2427" cy="2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1" name="Line 16"/>
              <p:cNvSpPr>
                <a:spLocks noChangeShapeType="1"/>
              </p:cNvSpPr>
              <p:nvPr/>
            </p:nvSpPr>
            <p:spPr bwMode="auto">
              <a:xfrm>
                <a:off x="3016" y="3136"/>
                <a:ext cx="2429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2" name="Line 17"/>
              <p:cNvSpPr>
                <a:spLocks noChangeShapeType="1"/>
              </p:cNvSpPr>
              <p:nvPr/>
            </p:nvSpPr>
            <p:spPr bwMode="auto">
              <a:xfrm>
                <a:off x="3016" y="3170"/>
                <a:ext cx="2428" cy="2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3" name="Line 18"/>
              <p:cNvSpPr>
                <a:spLocks noChangeShapeType="1"/>
              </p:cNvSpPr>
              <p:nvPr/>
            </p:nvSpPr>
            <p:spPr bwMode="auto">
              <a:xfrm>
                <a:off x="3016" y="3222"/>
                <a:ext cx="242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4" name="Line 19"/>
              <p:cNvSpPr>
                <a:spLocks noChangeShapeType="1"/>
              </p:cNvSpPr>
              <p:nvPr/>
            </p:nvSpPr>
            <p:spPr bwMode="auto">
              <a:xfrm>
                <a:off x="3021" y="3277"/>
                <a:ext cx="242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5" name="Line 20"/>
              <p:cNvSpPr>
                <a:spLocks noChangeShapeType="1"/>
              </p:cNvSpPr>
              <p:nvPr/>
            </p:nvSpPr>
            <p:spPr bwMode="auto">
              <a:xfrm>
                <a:off x="3016" y="3306"/>
                <a:ext cx="2428" cy="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6" name="Line 21"/>
              <p:cNvSpPr>
                <a:spLocks noChangeShapeType="1"/>
              </p:cNvSpPr>
              <p:nvPr/>
            </p:nvSpPr>
            <p:spPr bwMode="auto">
              <a:xfrm>
                <a:off x="3016" y="3334"/>
                <a:ext cx="242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Line 22"/>
              <p:cNvSpPr>
                <a:spLocks noChangeShapeType="1"/>
              </p:cNvSpPr>
              <p:nvPr/>
            </p:nvSpPr>
            <p:spPr bwMode="auto">
              <a:xfrm>
                <a:off x="3013" y="3362"/>
                <a:ext cx="2431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Line 23"/>
              <p:cNvSpPr>
                <a:spLocks noChangeShapeType="1"/>
              </p:cNvSpPr>
              <p:nvPr/>
            </p:nvSpPr>
            <p:spPr bwMode="auto">
              <a:xfrm>
                <a:off x="3021" y="3047"/>
                <a:ext cx="2424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9" name="Line 24"/>
              <p:cNvSpPr>
                <a:spLocks noChangeShapeType="1"/>
              </p:cNvSpPr>
              <p:nvPr/>
            </p:nvSpPr>
            <p:spPr bwMode="auto">
              <a:xfrm>
                <a:off x="3016" y="3252"/>
                <a:ext cx="242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Line 25"/>
              <p:cNvSpPr>
                <a:spLocks noChangeShapeType="1"/>
              </p:cNvSpPr>
              <p:nvPr/>
            </p:nvSpPr>
            <p:spPr bwMode="auto">
              <a:xfrm>
                <a:off x="3013" y="3393"/>
                <a:ext cx="2431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6" name="AutoShape 26"/>
            <p:cNvSpPr>
              <a:spLocks noChangeArrowheads="1"/>
            </p:cNvSpPr>
            <p:nvPr/>
          </p:nvSpPr>
          <p:spPr bwMode="auto">
            <a:xfrm>
              <a:off x="962" y="2390"/>
              <a:ext cx="168" cy="542"/>
            </a:xfrm>
            <a:prstGeom prst="roundRect">
              <a:avLst>
                <a:gd name="adj" fmla="val 1874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AutoShape 27"/>
            <p:cNvSpPr>
              <a:spLocks noChangeArrowheads="1"/>
            </p:cNvSpPr>
            <p:nvPr/>
          </p:nvSpPr>
          <p:spPr bwMode="auto">
            <a:xfrm>
              <a:off x="935" y="2434"/>
              <a:ext cx="222" cy="168"/>
            </a:xfrm>
            <a:prstGeom prst="roundRect">
              <a:avLst>
                <a:gd name="adj" fmla="val 18889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AutoShape 28"/>
            <p:cNvSpPr>
              <a:spLocks noChangeArrowheads="1"/>
            </p:cNvSpPr>
            <p:nvPr/>
          </p:nvSpPr>
          <p:spPr bwMode="auto">
            <a:xfrm>
              <a:off x="935" y="2669"/>
              <a:ext cx="222" cy="167"/>
            </a:xfrm>
            <a:prstGeom prst="roundRect">
              <a:avLst>
                <a:gd name="adj" fmla="val 18889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Rectangle 29"/>
            <p:cNvSpPr>
              <a:spLocks noChangeArrowheads="1"/>
            </p:cNvSpPr>
            <p:nvPr/>
          </p:nvSpPr>
          <p:spPr bwMode="auto">
            <a:xfrm>
              <a:off x="964" y="2700"/>
              <a:ext cx="51" cy="1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Rectangle 30"/>
            <p:cNvSpPr>
              <a:spLocks noChangeArrowheads="1"/>
            </p:cNvSpPr>
            <p:nvPr/>
          </p:nvSpPr>
          <p:spPr bwMode="auto">
            <a:xfrm>
              <a:off x="1073" y="2700"/>
              <a:ext cx="52" cy="1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61" name="Group 31"/>
            <p:cNvGrpSpPr>
              <a:grpSpLocks/>
            </p:cNvGrpSpPr>
            <p:nvPr/>
          </p:nvGrpSpPr>
          <p:grpSpPr bwMode="auto">
            <a:xfrm>
              <a:off x="5024" y="2426"/>
              <a:ext cx="220" cy="328"/>
              <a:chOff x="5024" y="2426"/>
              <a:chExt cx="220" cy="328"/>
            </a:xfrm>
          </p:grpSpPr>
          <p:sp>
            <p:nvSpPr>
              <p:cNvPr id="14382" name="AutoShape 32"/>
              <p:cNvSpPr>
                <a:spLocks noChangeArrowheads="1"/>
              </p:cNvSpPr>
              <p:nvPr/>
            </p:nvSpPr>
            <p:spPr bwMode="auto">
              <a:xfrm>
                <a:off x="5024" y="2426"/>
                <a:ext cx="220" cy="135"/>
              </a:xfrm>
              <a:prstGeom prst="roundRect">
                <a:avLst>
                  <a:gd name="adj" fmla="val 18088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3" name="AutoShape 33"/>
              <p:cNvSpPr>
                <a:spLocks noChangeArrowheads="1"/>
              </p:cNvSpPr>
              <p:nvPr/>
            </p:nvSpPr>
            <p:spPr bwMode="auto">
              <a:xfrm>
                <a:off x="5024" y="2618"/>
                <a:ext cx="220" cy="136"/>
              </a:xfrm>
              <a:prstGeom prst="roundRect">
                <a:avLst>
                  <a:gd name="adj" fmla="val 18088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687" y="2802"/>
              <a:ext cx="595" cy="719"/>
            </a:xfrm>
            <a:prstGeom prst="roundRect">
              <a:avLst>
                <a:gd name="adj" fmla="val 1705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1275" y="2862"/>
              <a:ext cx="1811" cy="5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Rectangle 36"/>
            <p:cNvSpPr>
              <a:spLocks noChangeArrowheads="1"/>
            </p:cNvSpPr>
            <p:nvPr/>
          </p:nvSpPr>
          <p:spPr bwMode="auto">
            <a:xfrm>
              <a:off x="5535" y="3048"/>
              <a:ext cx="280" cy="22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Line 37"/>
            <p:cNvSpPr>
              <a:spLocks noChangeShapeType="1"/>
            </p:cNvSpPr>
            <p:nvPr/>
          </p:nvSpPr>
          <p:spPr bwMode="auto">
            <a:xfrm flipV="1">
              <a:off x="5578" y="3050"/>
              <a:ext cx="64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Line 38"/>
            <p:cNvSpPr>
              <a:spLocks noChangeShapeType="1"/>
            </p:cNvSpPr>
            <p:nvPr/>
          </p:nvSpPr>
          <p:spPr bwMode="auto">
            <a:xfrm flipV="1">
              <a:off x="5700" y="3050"/>
              <a:ext cx="63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Rectangle 39"/>
            <p:cNvSpPr>
              <a:spLocks noChangeArrowheads="1"/>
            </p:cNvSpPr>
            <p:nvPr/>
          </p:nvSpPr>
          <p:spPr bwMode="auto">
            <a:xfrm>
              <a:off x="5519" y="3132"/>
              <a:ext cx="243" cy="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Freeform 40"/>
            <p:cNvSpPr>
              <a:spLocks/>
            </p:cNvSpPr>
            <p:nvPr/>
          </p:nvSpPr>
          <p:spPr bwMode="auto">
            <a:xfrm>
              <a:off x="3095" y="2783"/>
              <a:ext cx="2360" cy="122"/>
            </a:xfrm>
            <a:custGeom>
              <a:avLst/>
              <a:gdLst>
                <a:gd name="T0" fmla="*/ 0 w 2360"/>
                <a:gd name="T1" fmla="*/ 80 h 122"/>
                <a:gd name="T2" fmla="*/ 1817 w 2360"/>
                <a:gd name="T3" fmla="*/ 80 h 122"/>
                <a:gd name="T4" fmla="*/ 1815 w 2360"/>
                <a:gd name="T5" fmla="*/ 79 h 122"/>
                <a:gd name="T6" fmla="*/ 1820 w 2360"/>
                <a:gd name="T7" fmla="*/ 69 h 122"/>
                <a:gd name="T8" fmla="*/ 1826 w 2360"/>
                <a:gd name="T9" fmla="*/ 60 h 122"/>
                <a:gd name="T10" fmla="*/ 1833 w 2360"/>
                <a:gd name="T11" fmla="*/ 52 h 122"/>
                <a:gd name="T12" fmla="*/ 1841 w 2360"/>
                <a:gd name="T13" fmla="*/ 45 h 122"/>
                <a:gd name="T14" fmla="*/ 1849 w 2360"/>
                <a:gd name="T15" fmla="*/ 39 h 122"/>
                <a:gd name="T16" fmla="*/ 1858 w 2360"/>
                <a:gd name="T17" fmla="*/ 35 h 122"/>
                <a:gd name="T18" fmla="*/ 1867 w 2360"/>
                <a:gd name="T19" fmla="*/ 32 h 122"/>
                <a:gd name="T20" fmla="*/ 1872 w 2360"/>
                <a:gd name="T21" fmla="*/ 31 h 122"/>
                <a:gd name="T22" fmla="*/ 1875 w 2360"/>
                <a:gd name="T23" fmla="*/ 31 h 122"/>
                <a:gd name="T24" fmla="*/ 1884 w 2360"/>
                <a:gd name="T25" fmla="*/ 31 h 122"/>
                <a:gd name="T26" fmla="*/ 1894 w 2360"/>
                <a:gd name="T27" fmla="*/ 28 h 122"/>
                <a:gd name="T28" fmla="*/ 2214 w 2360"/>
                <a:gd name="T29" fmla="*/ 31 h 122"/>
                <a:gd name="T30" fmla="*/ 2211 w 2360"/>
                <a:gd name="T31" fmla="*/ 0 h 122"/>
                <a:gd name="T32" fmla="*/ 2275 w 2360"/>
                <a:gd name="T33" fmla="*/ 0 h 122"/>
                <a:gd name="T34" fmla="*/ 2274 w 2360"/>
                <a:gd name="T35" fmla="*/ 32 h 122"/>
                <a:gd name="T36" fmla="*/ 2359 w 2360"/>
                <a:gd name="T37" fmla="*/ 32 h 122"/>
                <a:gd name="T38" fmla="*/ 2359 w 2360"/>
                <a:gd name="T39" fmla="*/ 54 h 122"/>
                <a:gd name="T40" fmla="*/ 1897 w 2360"/>
                <a:gd name="T41" fmla="*/ 54 h 122"/>
                <a:gd name="T42" fmla="*/ 1893 w 2360"/>
                <a:gd name="T43" fmla="*/ 57 h 122"/>
                <a:gd name="T44" fmla="*/ 1893 w 2360"/>
                <a:gd name="T45" fmla="*/ 54 h 122"/>
                <a:gd name="T46" fmla="*/ 1884 w 2360"/>
                <a:gd name="T47" fmla="*/ 57 h 122"/>
                <a:gd name="T48" fmla="*/ 1877 w 2360"/>
                <a:gd name="T49" fmla="*/ 63 h 122"/>
                <a:gd name="T50" fmla="*/ 1868 w 2360"/>
                <a:gd name="T51" fmla="*/ 66 h 122"/>
                <a:gd name="T52" fmla="*/ 1861 w 2360"/>
                <a:gd name="T53" fmla="*/ 73 h 122"/>
                <a:gd name="T54" fmla="*/ 1855 w 2360"/>
                <a:gd name="T55" fmla="*/ 74 h 122"/>
                <a:gd name="T56" fmla="*/ 1846 w 2360"/>
                <a:gd name="T57" fmla="*/ 83 h 122"/>
                <a:gd name="T58" fmla="*/ 1842 w 2360"/>
                <a:gd name="T59" fmla="*/ 87 h 122"/>
                <a:gd name="T60" fmla="*/ 1839 w 2360"/>
                <a:gd name="T61" fmla="*/ 96 h 122"/>
                <a:gd name="T62" fmla="*/ 1832 w 2360"/>
                <a:gd name="T63" fmla="*/ 105 h 122"/>
                <a:gd name="T64" fmla="*/ 1829 w 2360"/>
                <a:gd name="T65" fmla="*/ 115 h 122"/>
                <a:gd name="T66" fmla="*/ 1819 w 2360"/>
                <a:gd name="T67" fmla="*/ 118 h 122"/>
                <a:gd name="T68" fmla="*/ 0 w 2360"/>
                <a:gd name="T69" fmla="*/ 121 h 122"/>
                <a:gd name="T70" fmla="*/ 1 w 2360"/>
                <a:gd name="T71" fmla="*/ 106 h 122"/>
                <a:gd name="T72" fmla="*/ 0 w 2360"/>
                <a:gd name="T73" fmla="*/ 80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0"/>
                <a:gd name="T112" fmla="*/ 0 h 122"/>
                <a:gd name="T113" fmla="*/ 2360 w 2360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0" h="122">
                  <a:moveTo>
                    <a:pt x="0" y="80"/>
                  </a:moveTo>
                  <a:lnTo>
                    <a:pt x="1817" y="80"/>
                  </a:lnTo>
                  <a:lnTo>
                    <a:pt x="1815" y="79"/>
                  </a:lnTo>
                  <a:lnTo>
                    <a:pt x="1820" y="69"/>
                  </a:lnTo>
                  <a:lnTo>
                    <a:pt x="1826" y="60"/>
                  </a:lnTo>
                  <a:lnTo>
                    <a:pt x="1833" y="52"/>
                  </a:lnTo>
                  <a:lnTo>
                    <a:pt x="1841" y="45"/>
                  </a:lnTo>
                  <a:lnTo>
                    <a:pt x="1849" y="39"/>
                  </a:lnTo>
                  <a:lnTo>
                    <a:pt x="1858" y="35"/>
                  </a:lnTo>
                  <a:lnTo>
                    <a:pt x="1867" y="32"/>
                  </a:lnTo>
                  <a:lnTo>
                    <a:pt x="1872" y="31"/>
                  </a:lnTo>
                  <a:lnTo>
                    <a:pt x="1875" y="31"/>
                  </a:lnTo>
                  <a:lnTo>
                    <a:pt x="1884" y="31"/>
                  </a:lnTo>
                  <a:lnTo>
                    <a:pt x="1894" y="28"/>
                  </a:lnTo>
                  <a:lnTo>
                    <a:pt x="2214" y="31"/>
                  </a:lnTo>
                  <a:lnTo>
                    <a:pt x="2211" y="0"/>
                  </a:lnTo>
                  <a:lnTo>
                    <a:pt x="2275" y="0"/>
                  </a:lnTo>
                  <a:lnTo>
                    <a:pt x="2274" y="32"/>
                  </a:lnTo>
                  <a:lnTo>
                    <a:pt x="2359" y="32"/>
                  </a:lnTo>
                  <a:lnTo>
                    <a:pt x="2359" y="54"/>
                  </a:lnTo>
                  <a:lnTo>
                    <a:pt x="1897" y="54"/>
                  </a:lnTo>
                  <a:lnTo>
                    <a:pt x="1893" y="57"/>
                  </a:lnTo>
                  <a:lnTo>
                    <a:pt x="1893" y="54"/>
                  </a:lnTo>
                  <a:lnTo>
                    <a:pt x="1884" y="57"/>
                  </a:lnTo>
                  <a:lnTo>
                    <a:pt x="1877" y="63"/>
                  </a:lnTo>
                  <a:lnTo>
                    <a:pt x="1868" y="66"/>
                  </a:lnTo>
                  <a:lnTo>
                    <a:pt x="1861" y="73"/>
                  </a:lnTo>
                  <a:lnTo>
                    <a:pt x="1855" y="74"/>
                  </a:lnTo>
                  <a:lnTo>
                    <a:pt x="1846" y="83"/>
                  </a:lnTo>
                  <a:lnTo>
                    <a:pt x="1842" y="87"/>
                  </a:lnTo>
                  <a:lnTo>
                    <a:pt x="1839" y="96"/>
                  </a:lnTo>
                  <a:lnTo>
                    <a:pt x="1832" y="105"/>
                  </a:lnTo>
                  <a:lnTo>
                    <a:pt x="1829" y="115"/>
                  </a:lnTo>
                  <a:lnTo>
                    <a:pt x="1819" y="118"/>
                  </a:lnTo>
                  <a:lnTo>
                    <a:pt x="0" y="121"/>
                  </a:lnTo>
                  <a:lnTo>
                    <a:pt x="1" y="106"/>
                  </a:lnTo>
                  <a:lnTo>
                    <a:pt x="0" y="80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41"/>
            <p:cNvSpPr>
              <a:spLocks noChangeShapeType="1"/>
            </p:cNvSpPr>
            <p:nvPr/>
          </p:nvSpPr>
          <p:spPr bwMode="auto">
            <a:xfrm flipH="1" flipV="1">
              <a:off x="5450" y="2835"/>
              <a:ext cx="9" cy="6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AutoShape 42"/>
            <p:cNvSpPr>
              <a:spLocks noChangeArrowheads="1"/>
            </p:cNvSpPr>
            <p:nvPr/>
          </p:nvSpPr>
          <p:spPr bwMode="auto">
            <a:xfrm>
              <a:off x="5049" y="2389"/>
              <a:ext cx="170" cy="443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Rectangle 43"/>
            <p:cNvSpPr>
              <a:spLocks noChangeArrowheads="1"/>
            </p:cNvSpPr>
            <p:nvPr/>
          </p:nvSpPr>
          <p:spPr bwMode="auto">
            <a:xfrm>
              <a:off x="5089" y="2388"/>
              <a:ext cx="80" cy="4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Rectangle 44"/>
            <p:cNvSpPr>
              <a:spLocks noChangeArrowheads="1"/>
            </p:cNvSpPr>
            <p:nvPr/>
          </p:nvSpPr>
          <p:spPr bwMode="auto">
            <a:xfrm>
              <a:off x="5099" y="2790"/>
              <a:ext cx="63" cy="6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Freeform 45"/>
            <p:cNvSpPr>
              <a:spLocks/>
            </p:cNvSpPr>
            <p:nvPr/>
          </p:nvSpPr>
          <p:spPr bwMode="auto">
            <a:xfrm>
              <a:off x="3095" y="3424"/>
              <a:ext cx="2360" cy="122"/>
            </a:xfrm>
            <a:custGeom>
              <a:avLst/>
              <a:gdLst>
                <a:gd name="T0" fmla="*/ 0 w 2360"/>
                <a:gd name="T1" fmla="*/ 41 h 122"/>
                <a:gd name="T2" fmla="*/ 1817 w 2360"/>
                <a:gd name="T3" fmla="*/ 41 h 122"/>
                <a:gd name="T4" fmla="*/ 1815 w 2360"/>
                <a:gd name="T5" fmla="*/ 42 h 122"/>
                <a:gd name="T6" fmla="*/ 1820 w 2360"/>
                <a:gd name="T7" fmla="*/ 52 h 122"/>
                <a:gd name="T8" fmla="*/ 1826 w 2360"/>
                <a:gd name="T9" fmla="*/ 61 h 122"/>
                <a:gd name="T10" fmla="*/ 1833 w 2360"/>
                <a:gd name="T11" fmla="*/ 69 h 122"/>
                <a:gd name="T12" fmla="*/ 1841 w 2360"/>
                <a:gd name="T13" fmla="*/ 76 h 122"/>
                <a:gd name="T14" fmla="*/ 1849 w 2360"/>
                <a:gd name="T15" fmla="*/ 82 h 122"/>
                <a:gd name="T16" fmla="*/ 1858 w 2360"/>
                <a:gd name="T17" fmla="*/ 86 h 122"/>
                <a:gd name="T18" fmla="*/ 1867 w 2360"/>
                <a:gd name="T19" fmla="*/ 89 h 122"/>
                <a:gd name="T20" fmla="*/ 1872 w 2360"/>
                <a:gd name="T21" fmla="*/ 90 h 122"/>
                <a:gd name="T22" fmla="*/ 1875 w 2360"/>
                <a:gd name="T23" fmla="*/ 90 h 122"/>
                <a:gd name="T24" fmla="*/ 1884 w 2360"/>
                <a:gd name="T25" fmla="*/ 90 h 122"/>
                <a:gd name="T26" fmla="*/ 1894 w 2360"/>
                <a:gd name="T27" fmla="*/ 93 h 122"/>
                <a:gd name="T28" fmla="*/ 2214 w 2360"/>
                <a:gd name="T29" fmla="*/ 90 h 122"/>
                <a:gd name="T30" fmla="*/ 2211 w 2360"/>
                <a:gd name="T31" fmla="*/ 121 h 122"/>
                <a:gd name="T32" fmla="*/ 2275 w 2360"/>
                <a:gd name="T33" fmla="*/ 121 h 122"/>
                <a:gd name="T34" fmla="*/ 2274 w 2360"/>
                <a:gd name="T35" fmla="*/ 89 h 122"/>
                <a:gd name="T36" fmla="*/ 2359 w 2360"/>
                <a:gd name="T37" fmla="*/ 89 h 122"/>
                <a:gd name="T38" fmla="*/ 2359 w 2360"/>
                <a:gd name="T39" fmla="*/ 67 h 122"/>
                <a:gd name="T40" fmla="*/ 1897 w 2360"/>
                <a:gd name="T41" fmla="*/ 67 h 122"/>
                <a:gd name="T42" fmla="*/ 1893 w 2360"/>
                <a:gd name="T43" fmla="*/ 64 h 122"/>
                <a:gd name="T44" fmla="*/ 1893 w 2360"/>
                <a:gd name="T45" fmla="*/ 67 h 122"/>
                <a:gd name="T46" fmla="*/ 1884 w 2360"/>
                <a:gd name="T47" fmla="*/ 64 h 122"/>
                <a:gd name="T48" fmla="*/ 1877 w 2360"/>
                <a:gd name="T49" fmla="*/ 58 h 122"/>
                <a:gd name="T50" fmla="*/ 1868 w 2360"/>
                <a:gd name="T51" fmla="*/ 55 h 122"/>
                <a:gd name="T52" fmla="*/ 1861 w 2360"/>
                <a:gd name="T53" fmla="*/ 48 h 122"/>
                <a:gd name="T54" fmla="*/ 1855 w 2360"/>
                <a:gd name="T55" fmla="*/ 47 h 122"/>
                <a:gd name="T56" fmla="*/ 1846 w 2360"/>
                <a:gd name="T57" fmla="*/ 38 h 122"/>
                <a:gd name="T58" fmla="*/ 1842 w 2360"/>
                <a:gd name="T59" fmla="*/ 34 h 122"/>
                <a:gd name="T60" fmla="*/ 1839 w 2360"/>
                <a:gd name="T61" fmla="*/ 25 h 122"/>
                <a:gd name="T62" fmla="*/ 1832 w 2360"/>
                <a:gd name="T63" fmla="*/ 16 h 122"/>
                <a:gd name="T64" fmla="*/ 1829 w 2360"/>
                <a:gd name="T65" fmla="*/ 6 h 122"/>
                <a:gd name="T66" fmla="*/ 1819 w 2360"/>
                <a:gd name="T67" fmla="*/ 3 h 122"/>
                <a:gd name="T68" fmla="*/ 0 w 2360"/>
                <a:gd name="T69" fmla="*/ 0 h 122"/>
                <a:gd name="T70" fmla="*/ 1 w 2360"/>
                <a:gd name="T71" fmla="*/ 15 h 122"/>
                <a:gd name="T72" fmla="*/ 0 w 2360"/>
                <a:gd name="T73" fmla="*/ 41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0"/>
                <a:gd name="T112" fmla="*/ 0 h 122"/>
                <a:gd name="T113" fmla="*/ 2360 w 2360"/>
                <a:gd name="T114" fmla="*/ 122 h 1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0" h="122">
                  <a:moveTo>
                    <a:pt x="0" y="41"/>
                  </a:moveTo>
                  <a:lnTo>
                    <a:pt x="1817" y="41"/>
                  </a:lnTo>
                  <a:lnTo>
                    <a:pt x="1815" y="42"/>
                  </a:lnTo>
                  <a:lnTo>
                    <a:pt x="1820" y="52"/>
                  </a:lnTo>
                  <a:lnTo>
                    <a:pt x="1826" y="61"/>
                  </a:lnTo>
                  <a:lnTo>
                    <a:pt x="1833" y="69"/>
                  </a:lnTo>
                  <a:lnTo>
                    <a:pt x="1841" y="76"/>
                  </a:lnTo>
                  <a:lnTo>
                    <a:pt x="1849" y="82"/>
                  </a:lnTo>
                  <a:lnTo>
                    <a:pt x="1858" y="86"/>
                  </a:lnTo>
                  <a:lnTo>
                    <a:pt x="1867" y="89"/>
                  </a:lnTo>
                  <a:lnTo>
                    <a:pt x="1872" y="90"/>
                  </a:lnTo>
                  <a:lnTo>
                    <a:pt x="1875" y="90"/>
                  </a:lnTo>
                  <a:lnTo>
                    <a:pt x="1884" y="90"/>
                  </a:lnTo>
                  <a:lnTo>
                    <a:pt x="1894" y="93"/>
                  </a:lnTo>
                  <a:lnTo>
                    <a:pt x="2214" y="90"/>
                  </a:lnTo>
                  <a:lnTo>
                    <a:pt x="2211" y="121"/>
                  </a:lnTo>
                  <a:lnTo>
                    <a:pt x="2275" y="121"/>
                  </a:lnTo>
                  <a:lnTo>
                    <a:pt x="2274" y="89"/>
                  </a:lnTo>
                  <a:lnTo>
                    <a:pt x="2359" y="89"/>
                  </a:lnTo>
                  <a:lnTo>
                    <a:pt x="2359" y="67"/>
                  </a:lnTo>
                  <a:lnTo>
                    <a:pt x="1897" y="67"/>
                  </a:lnTo>
                  <a:lnTo>
                    <a:pt x="1893" y="64"/>
                  </a:lnTo>
                  <a:lnTo>
                    <a:pt x="1893" y="67"/>
                  </a:lnTo>
                  <a:lnTo>
                    <a:pt x="1884" y="64"/>
                  </a:lnTo>
                  <a:lnTo>
                    <a:pt x="1877" y="58"/>
                  </a:lnTo>
                  <a:lnTo>
                    <a:pt x="1868" y="55"/>
                  </a:lnTo>
                  <a:lnTo>
                    <a:pt x="1861" y="48"/>
                  </a:lnTo>
                  <a:lnTo>
                    <a:pt x="1855" y="47"/>
                  </a:lnTo>
                  <a:lnTo>
                    <a:pt x="1846" y="38"/>
                  </a:lnTo>
                  <a:lnTo>
                    <a:pt x="1842" y="34"/>
                  </a:lnTo>
                  <a:lnTo>
                    <a:pt x="1839" y="25"/>
                  </a:lnTo>
                  <a:lnTo>
                    <a:pt x="1832" y="16"/>
                  </a:lnTo>
                  <a:lnTo>
                    <a:pt x="1829" y="6"/>
                  </a:lnTo>
                  <a:lnTo>
                    <a:pt x="1819" y="3"/>
                  </a:lnTo>
                  <a:lnTo>
                    <a:pt x="0" y="0"/>
                  </a:lnTo>
                  <a:lnTo>
                    <a:pt x="1" y="1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46"/>
            <p:cNvSpPr>
              <a:spLocks/>
            </p:cNvSpPr>
            <p:nvPr/>
          </p:nvSpPr>
          <p:spPr bwMode="auto">
            <a:xfrm>
              <a:off x="5384" y="2783"/>
              <a:ext cx="434" cy="363"/>
            </a:xfrm>
            <a:custGeom>
              <a:avLst/>
              <a:gdLst>
                <a:gd name="T0" fmla="*/ 0 w 434"/>
                <a:gd name="T1" fmla="*/ 0 h 363"/>
                <a:gd name="T2" fmla="*/ 122 w 434"/>
                <a:gd name="T3" fmla="*/ 0 h 363"/>
                <a:gd name="T4" fmla="*/ 161 w 434"/>
                <a:gd name="T5" fmla="*/ 343 h 363"/>
                <a:gd name="T6" fmla="*/ 433 w 434"/>
                <a:gd name="T7" fmla="*/ 343 h 363"/>
                <a:gd name="T8" fmla="*/ 433 w 434"/>
                <a:gd name="T9" fmla="*/ 362 h 363"/>
                <a:gd name="T10" fmla="*/ 139 w 434"/>
                <a:gd name="T11" fmla="*/ 362 h 363"/>
                <a:gd name="T12" fmla="*/ 104 w 434"/>
                <a:gd name="T13" fmla="*/ 44 h 363"/>
                <a:gd name="T14" fmla="*/ 0 w 434"/>
                <a:gd name="T15" fmla="*/ 19 h 363"/>
                <a:gd name="T16" fmla="*/ 0 w 434"/>
                <a:gd name="T17" fmla="*/ 0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4"/>
                <a:gd name="T28" fmla="*/ 0 h 363"/>
                <a:gd name="T29" fmla="*/ 434 w 434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4" h="363">
                  <a:moveTo>
                    <a:pt x="0" y="0"/>
                  </a:moveTo>
                  <a:lnTo>
                    <a:pt x="122" y="0"/>
                  </a:lnTo>
                  <a:lnTo>
                    <a:pt x="161" y="343"/>
                  </a:lnTo>
                  <a:lnTo>
                    <a:pt x="433" y="343"/>
                  </a:lnTo>
                  <a:lnTo>
                    <a:pt x="433" y="362"/>
                  </a:lnTo>
                  <a:lnTo>
                    <a:pt x="139" y="362"/>
                  </a:lnTo>
                  <a:lnTo>
                    <a:pt x="104" y="44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47"/>
            <p:cNvSpPr>
              <a:spLocks/>
            </p:cNvSpPr>
            <p:nvPr/>
          </p:nvSpPr>
          <p:spPr bwMode="auto">
            <a:xfrm>
              <a:off x="5385" y="3185"/>
              <a:ext cx="434" cy="363"/>
            </a:xfrm>
            <a:custGeom>
              <a:avLst/>
              <a:gdLst>
                <a:gd name="T0" fmla="*/ 0 w 434"/>
                <a:gd name="T1" fmla="*/ 362 h 363"/>
                <a:gd name="T2" fmla="*/ 122 w 434"/>
                <a:gd name="T3" fmla="*/ 362 h 363"/>
                <a:gd name="T4" fmla="*/ 161 w 434"/>
                <a:gd name="T5" fmla="*/ 19 h 363"/>
                <a:gd name="T6" fmla="*/ 433 w 434"/>
                <a:gd name="T7" fmla="*/ 19 h 363"/>
                <a:gd name="T8" fmla="*/ 433 w 434"/>
                <a:gd name="T9" fmla="*/ 0 h 363"/>
                <a:gd name="T10" fmla="*/ 139 w 434"/>
                <a:gd name="T11" fmla="*/ 0 h 363"/>
                <a:gd name="T12" fmla="*/ 101 w 434"/>
                <a:gd name="T13" fmla="*/ 317 h 363"/>
                <a:gd name="T14" fmla="*/ 0 w 434"/>
                <a:gd name="T15" fmla="*/ 343 h 363"/>
                <a:gd name="T16" fmla="*/ 0 w 434"/>
                <a:gd name="T17" fmla="*/ 362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4"/>
                <a:gd name="T28" fmla="*/ 0 h 363"/>
                <a:gd name="T29" fmla="*/ 434 w 434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4" h="363">
                  <a:moveTo>
                    <a:pt x="0" y="362"/>
                  </a:moveTo>
                  <a:lnTo>
                    <a:pt x="122" y="362"/>
                  </a:lnTo>
                  <a:lnTo>
                    <a:pt x="161" y="19"/>
                  </a:lnTo>
                  <a:lnTo>
                    <a:pt x="433" y="19"/>
                  </a:lnTo>
                  <a:lnTo>
                    <a:pt x="433" y="0"/>
                  </a:lnTo>
                  <a:lnTo>
                    <a:pt x="139" y="0"/>
                  </a:lnTo>
                  <a:lnTo>
                    <a:pt x="101" y="317"/>
                  </a:lnTo>
                  <a:lnTo>
                    <a:pt x="0" y="343"/>
                  </a:lnTo>
                  <a:lnTo>
                    <a:pt x="0" y="36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Rectangle 48"/>
            <p:cNvSpPr>
              <a:spLocks noChangeArrowheads="1"/>
            </p:cNvSpPr>
            <p:nvPr/>
          </p:nvSpPr>
          <p:spPr bwMode="auto">
            <a:xfrm>
              <a:off x="370" y="3047"/>
              <a:ext cx="277" cy="233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Freeform 49"/>
            <p:cNvSpPr>
              <a:spLocks/>
            </p:cNvSpPr>
            <p:nvPr/>
          </p:nvSpPr>
          <p:spPr bwMode="auto">
            <a:xfrm>
              <a:off x="650" y="2788"/>
              <a:ext cx="152" cy="756"/>
            </a:xfrm>
            <a:custGeom>
              <a:avLst/>
              <a:gdLst>
                <a:gd name="T0" fmla="*/ 151 w 152"/>
                <a:gd name="T1" fmla="*/ 755 h 756"/>
                <a:gd name="T2" fmla="*/ 50 w 152"/>
                <a:gd name="T3" fmla="*/ 755 h 756"/>
                <a:gd name="T4" fmla="*/ 0 w 152"/>
                <a:gd name="T5" fmla="*/ 492 h 756"/>
                <a:gd name="T6" fmla="*/ 0 w 152"/>
                <a:gd name="T7" fmla="*/ 260 h 756"/>
                <a:gd name="T8" fmla="*/ 50 w 152"/>
                <a:gd name="T9" fmla="*/ 0 h 756"/>
                <a:gd name="T10" fmla="*/ 151 w 152"/>
                <a:gd name="T11" fmla="*/ 0 h 756"/>
                <a:gd name="T12" fmla="*/ 151 w 152"/>
                <a:gd name="T13" fmla="*/ 755 h 7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756"/>
                <a:gd name="T23" fmla="*/ 152 w 152"/>
                <a:gd name="T24" fmla="*/ 756 h 7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756">
                  <a:moveTo>
                    <a:pt x="151" y="755"/>
                  </a:moveTo>
                  <a:lnTo>
                    <a:pt x="50" y="755"/>
                  </a:lnTo>
                  <a:lnTo>
                    <a:pt x="0" y="492"/>
                  </a:lnTo>
                  <a:lnTo>
                    <a:pt x="0" y="260"/>
                  </a:lnTo>
                  <a:lnTo>
                    <a:pt x="50" y="0"/>
                  </a:lnTo>
                  <a:lnTo>
                    <a:pt x="151" y="0"/>
                  </a:lnTo>
                  <a:lnTo>
                    <a:pt x="151" y="75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50"/>
            <p:cNvSpPr>
              <a:spLocks noChangeArrowheads="1"/>
            </p:cNvSpPr>
            <p:nvPr/>
          </p:nvSpPr>
          <p:spPr bwMode="auto">
            <a:xfrm>
              <a:off x="818" y="2787"/>
              <a:ext cx="50" cy="7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Line 51"/>
            <p:cNvSpPr>
              <a:spLocks noChangeShapeType="1"/>
            </p:cNvSpPr>
            <p:nvPr/>
          </p:nvSpPr>
          <p:spPr bwMode="auto">
            <a:xfrm flipV="1">
              <a:off x="699" y="2793"/>
              <a:ext cx="0" cy="7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Rectangle 52"/>
            <p:cNvSpPr>
              <a:spLocks noChangeArrowheads="1"/>
            </p:cNvSpPr>
            <p:nvPr/>
          </p:nvSpPr>
          <p:spPr bwMode="auto">
            <a:xfrm>
              <a:off x="964" y="2460"/>
              <a:ext cx="51" cy="1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Rectangle 53"/>
            <p:cNvSpPr>
              <a:spLocks noChangeArrowheads="1"/>
            </p:cNvSpPr>
            <p:nvPr/>
          </p:nvSpPr>
          <p:spPr bwMode="auto">
            <a:xfrm>
              <a:off x="1073" y="2460"/>
              <a:ext cx="52" cy="1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4"/>
          <p:cNvSpPr>
            <a:spLocks noChangeShapeType="1"/>
          </p:cNvSpPr>
          <p:nvPr/>
        </p:nvSpPr>
        <p:spPr bwMode="auto">
          <a:xfrm flipV="1">
            <a:off x="6729413" y="2408238"/>
            <a:ext cx="0" cy="29210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>
            <a:off x="3365500" y="1897063"/>
            <a:ext cx="1258888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DIALISATO</a:t>
            </a:r>
          </a:p>
          <a:p>
            <a:pPr algn="ctr" eaLnBrk="0" hangingPunct="0">
              <a:defRPr/>
            </a:pPr>
            <a:r>
              <a:rPr lang="pt-BR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(sem toxinas)</a:t>
            </a: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984625" y="2414588"/>
            <a:ext cx="0" cy="290512"/>
          </a:xfrm>
          <a:prstGeom prst="line">
            <a:avLst/>
          </a:prstGeom>
          <a:noFill/>
          <a:ln w="539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Text Box 57"/>
          <p:cNvSpPr txBox="1">
            <a:spLocks noChangeArrowheads="1"/>
          </p:cNvSpPr>
          <p:nvPr/>
        </p:nvSpPr>
        <p:spPr bwMode="auto">
          <a:xfrm>
            <a:off x="6000750" y="1897063"/>
            <a:ext cx="1500188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DIALISADO</a:t>
            </a:r>
          </a:p>
          <a:p>
            <a:pPr algn="ctr" eaLnBrk="0" hangingPunct="0">
              <a:defRPr/>
            </a:pPr>
            <a:r>
              <a:rPr lang="pt-BR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(com toxinas)</a:t>
            </a:r>
          </a:p>
        </p:txBody>
      </p:sp>
      <p:sp>
        <p:nvSpPr>
          <p:cNvPr id="12302" name="Line 58"/>
          <p:cNvSpPr>
            <a:spLocks noChangeShapeType="1"/>
          </p:cNvSpPr>
          <p:nvPr/>
        </p:nvSpPr>
        <p:spPr bwMode="auto">
          <a:xfrm flipH="1">
            <a:off x="7215188" y="3559175"/>
            <a:ext cx="357187" cy="0"/>
          </a:xfrm>
          <a:prstGeom prst="line">
            <a:avLst/>
          </a:prstGeom>
          <a:noFill/>
          <a:ln w="539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Box 59"/>
          <p:cNvSpPr txBox="1">
            <a:spLocks noChangeArrowheads="1"/>
          </p:cNvSpPr>
          <p:nvPr/>
        </p:nvSpPr>
        <p:spPr bwMode="auto">
          <a:xfrm>
            <a:off x="7593013" y="3344863"/>
            <a:ext cx="944562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SANGUE</a:t>
            </a:r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2071688" y="3365500"/>
            <a:ext cx="944562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SANGUE</a:t>
            </a:r>
          </a:p>
        </p:txBody>
      </p:sp>
      <p:sp>
        <p:nvSpPr>
          <p:cNvPr id="12305" name="Line 58"/>
          <p:cNvSpPr>
            <a:spLocks noChangeShapeType="1"/>
          </p:cNvSpPr>
          <p:nvPr/>
        </p:nvSpPr>
        <p:spPr bwMode="auto">
          <a:xfrm flipH="1">
            <a:off x="3143250" y="3559175"/>
            <a:ext cx="357188" cy="0"/>
          </a:xfrm>
          <a:prstGeom prst="line">
            <a:avLst/>
          </a:prstGeom>
          <a:noFill/>
          <a:ln w="539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CaixaDeTexto 67"/>
          <p:cNvSpPr txBox="1">
            <a:spLocks noChangeArrowheads="1"/>
          </p:cNvSpPr>
          <p:nvPr/>
        </p:nvSpPr>
        <p:spPr bwMode="auto">
          <a:xfrm>
            <a:off x="0" y="5237163"/>
            <a:ext cx="91424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2000"/>
              <a:t> Tipos de membranas: celulose modificada, sintéticas (ex. polissulfonas)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000"/>
              <a:t> </a:t>
            </a:r>
            <a:r>
              <a:rPr lang="pt-BR"/>
              <a:t>ativação do sistema complemento (biocompatibilidade)</a:t>
            </a:r>
          </a:p>
        </p:txBody>
      </p:sp>
      <p:sp>
        <p:nvSpPr>
          <p:cNvPr id="71" name="Line 62"/>
          <p:cNvSpPr>
            <a:spLocks noChangeShapeType="1"/>
          </p:cNvSpPr>
          <p:nvPr/>
        </p:nvSpPr>
        <p:spPr bwMode="auto">
          <a:xfrm>
            <a:off x="5999163" y="3798888"/>
            <a:ext cx="1587" cy="474662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5143500" y="432276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/>
              <a:t>FEIXE DE FIBRAS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4286250" y="2863850"/>
            <a:ext cx="2214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/>
              <a:t>CÂMARA  ACRÍLICA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12302" grpId="0" animBg="1"/>
      <p:bldP spid="65" grpId="0"/>
      <p:bldP spid="66" grpId="0"/>
      <p:bldP spid="12305" grpId="0" animBg="1"/>
      <p:bldP spid="12307" grpId="0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6088" y="285728"/>
            <a:ext cx="8229600" cy="863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Doença</a:t>
            </a:r>
            <a:r>
              <a:rPr lang="en-US" b="1" dirty="0" smtClean="0">
                <a:solidFill>
                  <a:srgbClr val="C00000"/>
                </a:solidFill>
              </a:rPr>
              <a:t> Renal </a:t>
            </a:r>
            <a:r>
              <a:rPr lang="en-US" b="1" dirty="0" err="1" smtClean="0">
                <a:solidFill>
                  <a:srgbClr val="C00000"/>
                </a:solidFill>
              </a:rPr>
              <a:t>Crônica</a:t>
            </a:r>
            <a:r>
              <a:rPr lang="en-US" b="1" dirty="0" smtClean="0">
                <a:solidFill>
                  <a:srgbClr val="C00000"/>
                </a:solidFill>
              </a:rPr>
              <a:t> (DRC)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2214554"/>
            <a:ext cx="6907660" cy="1824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  A DRC é </a:t>
            </a:r>
            <a:r>
              <a:rPr lang="en-US" sz="2400" dirty="0" err="1" smtClean="0"/>
              <a:t>definida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sendo</a:t>
            </a:r>
            <a:r>
              <a:rPr lang="en-US" sz="2400" dirty="0" smtClean="0"/>
              <a:t> </a:t>
            </a:r>
            <a:r>
              <a:rPr lang="en-US" sz="2400" dirty="0" err="1" smtClean="0"/>
              <a:t>alterações</a:t>
            </a:r>
            <a:r>
              <a:rPr lang="en-US" sz="2400" dirty="0"/>
              <a:t> </a:t>
            </a:r>
            <a:r>
              <a:rPr lang="en-US" sz="2400" dirty="0" err="1" smtClean="0"/>
              <a:t>na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   </a:t>
            </a:r>
            <a:r>
              <a:rPr lang="en-US" sz="2400" dirty="0" err="1" smtClean="0"/>
              <a:t>estrutura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nas</a:t>
            </a:r>
            <a:r>
              <a:rPr lang="en-US" sz="2400" dirty="0" smtClean="0"/>
              <a:t> </a:t>
            </a:r>
            <a:r>
              <a:rPr lang="en-US" sz="2400" dirty="0" err="1" smtClean="0"/>
              <a:t>funções</a:t>
            </a:r>
            <a:r>
              <a:rPr lang="en-US" sz="2400" dirty="0" smtClean="0"/>
              <a:t> </a:t>
            </a:r>
            <a:r>
              <a:rPr lang="en-US" sz="2400" dirty="0" err="1" smtClean="0"/>
              <a:t>renais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presentes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   um tempo superior a </a:t>
            </a:r>
            <a:r>
              <a:rPr lang="en-US" sz="2400" dirty="0" err="1" smtClean="0"/>
              <a:t>três</a:t>
            </a:r>
            <a:r>
              <a:rPr lang="en-US" sz="2400" dirty="0" smtClean="0"/>
              <a:t> </a:t>
            </a:r>
            <a:r>
              <a:rPr lang="en-US" sz="2400" dirty="0" err="1" smtClean="0"/>
              <a:t>meses</a:t>
            </a:r>
            <a:r>
              <a:rPr lang="en-US" sz="2400" dirty="0" smtClean="0"/>
              <a:t> e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tenham</a:t>
            </a:r>
            <a:r>
              <a:rPr lang="en-US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   </a:t>
            </a:r>
            <a:r>
              <a:rPr lang="en-US" sz="2400" dirty="0" err="1" smtClean="0"/>
              <a:t>repercussões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a </a:t>
            </a:r>
            <a:r>
              <a:rPr lang="en-US" sz="2400" dirty="0" err="1" smtClean="0"/>
              <a:t>saúde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6" name="Retângulo 5"/>
          <p:cNvSpPr/>
          <p:nvPr/>
        </p:nvSpPr>
        <p:spPr>
          <a:xfrm>
            <a:off x="785786" y="4500570"/>
            <a:ext cx="757242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Caráter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sempre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progressivo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irreversível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0628" y="6000768"/>
            <a:ext cx="3861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Adaptado de KDIGO, 2012. </a:t>
            </a:r>
            <a:r>
              <a:rPr lang="pt-BR" sz="1400" i="1" dirty="0" err="1" smtClean="0"/>
              <a:t>Kidney</a:t>
            </a:r>
            <a:r>
              <a:rPr lang="pt-BR" sz="1400" i="1" dirty="0" smtClean="0"/>
              <a:t> Int. 2013</a:t>
            </a:r>
            <a:endParaRPr lang="pt-BR" sz="1400" i="1" dirty="0"/>
          </a:p>
        </p:txBody>
      </p:sp>
      <p:sp>
        <p:nvSpPr>
          <p:cNvPr id="8" name="Retângulo 7"/>
          <p:cNvSpPr/>
          <p:nvPr/>
        </p:nvSpPr>
        <p:spPr>
          <a:xfrm>
            <a:off x="642910" y="1500174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Definição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7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barra_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 err="1">
                <a:solidFill>
                  <a:srgbClr val="C00000"/>
                </a:solidFill>
                <a:cs typeface="Arial" charset="0"/>
              </a:rPr>
              <a:t>Dialisador</a:t>
            </a: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, capilar ou filtro de diálise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395288" y="1557338"/>
            <a:ext cx="8353425" cy="357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2400" b="1" dirty="0">
                <a:solidFill>
                  <a:prstClr val="black"/>
                </a:solidFill>
              </a:rPr>
              <a:t> Características das membranas de diálise:</a:t>
            </a:r>
          </a:p>
          <a:p>
            <a:pPr marL="261938" indent="-261938" algn="just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prstClr val="black"/>
                </a:solidFill>
              </a:rPr>
              <a:t>Depuração de solutos de baixo peso molecular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prstClr val="black"/>
                </a:solidFill>
              </a:rPr>
              <a:t>ex. ureia, </a:t>
            </a:r>
            <a:r>
              <a:rPr lang="pt-BR" sz="2000" dirty="0" err="1">
                <a:solidFill>
                  <a:prstClr val="black"/>
                </a:solidFill>
              </a:rPr>
              <a:t>creatinina</a:t>
            </a:r>
            <a:r>
              <a:rPr lang="pt-BR" sz="2000" dirty="0">
                <a:solidFill>
                  <a:prstClr val="black"/>
                </a:solidFill>
              </a:rPr>
              <a:t>, eletrólitos...</a:t>
            </a:r>
            <a:endParaRPr lang="pt-BR" sz="2400" dirty="0">
              <a:solidFill>
                <a:prstClr val="black"/>
              </a:solidFill>
            </a:endParaRPr>
          </a:p>
          <a:p>
            <a:pPr marL="261938" indent="-261938" algn="just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sz="2400" dirty="0"/>
              <a:t>Depuração de moléculas médias (ex. </a:t>
            </a:r>
            <a:r>
              <a:rPr lang="el-GR" sz="2400" dirty="0"/>
              <a:t>β</a:t>
            </a:r>
            <a:r>
              <a:rPr lang="pt-BR" sz="2400" dirty="0"/>
              <a:t>-2-microglobulina) </a:t>
            </a:r>
            <a:r>
              <a:rPr lang="pt-BR" sz="2400" dirty="0">
                <a:sym typeface="Wingdings" pitchFamily="2" charset="2"/>
              </a:rPr>
              <a:t> </a:t>
            </a:r>
            <a:r>
              <a:rPr lang="pt-BR" sz="2000" dirty="0">
                <a:sym typeface="Wingdings" pitchFamily="2" charset="2"/>
              </a:rPr>
              <a:t>Menor proporção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ym typeface="Wingdings" pitchFamily="2" charset="2"/>
              </a:rPr>
              <a:t>Depende da permeabilidade do </a:t>
            </a:r>
            <a:r>
              <a:rPr lang="pt-BR" sz="2000" dirty="0" err="1">
                <a:sym typeface="Wingdings" pitchFamily="2" charset="2"/>
              </a:rPr>
              <a:t>dialisador</a:t>
            </a:r>
            <a:r>
              <a:rPr lang="pt-BR" sz="2000" dirty="0">
                <a:sym typeface="Wingdings" pitchFamily="2" charset="2"/>
              </a:rPr>
              <a:t> e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prstClr val="black"/>
                </a:solidFill>
                <a:sym typeface="Wingdings" pitchFamily="2" charset="2"/>
              </a:rPr>
              <a:t>Relacionada ao coeficiente de ultrafiltração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84213" y="5446713"/>
            <a:ext cx="80645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 de aminoácidos e peptídeos: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12g/sessão</a:t>
            </a:r>
          </a:p>
        </p:txBody>
      </p:sp>
      <p:sp>
        <p:nvSpPr>
          <p:cNvPr id="79" name="Retângulo 78"/>
          <p:cNvSpPr/>
          <p:nvPr/>
        </p:nvSpPr>
        <p:spPr>
          <a:xfrm>
            <a:off x="1979613" y="5302250"/>
            <a:ext cx="5472112" cy="12954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"/>
          <p:cNvGrpSpPr>
            <a:grpSpLocks/>
          </p:cNvGrpSpPr>
          <p:nvPr/>
        </p:nvGrpSpPr>
        <p:grpSpPr bwMode="auto">
          <a:xfrm>
            <a:off x="0" y="0"/>
            <a:ext cx="4140200" cy="2636838"/>
            <a:chOff x="-101899" y="0"/>
            <a:chExt cx="6147695" cy="4389438"/>
          </a:xfrm>
        </p:grpSpPr>
        <p:pic>
          <p:nvPicPr>
            <p:cNvPr id="17417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15" descr="barra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Princípios da hemodiálise</a:t>
            </a:r>
          </a:p>
        </p:txBody>
      </p:sp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357188" y="1714500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u="sng"/>
              <a:t>Remoção de solutos e líquido</a:t>
            </a:r>
          </a:p>
        </p:txBody>
      </p:sp>
      <p:sp>
        <p:nvSpPr>
          <p:cNvPr id="17414" name="Retângulo 8"/>
          <p:cNvSpPr>
            <a:spLocks noChangeArrowheads="1"/>
          </p:cNvSpPr>
          <p:nvPr/>
        </p:nvSpPr>
        <p:spPr bwMode="auto">
          <a:xfrm>
            <a:off x="923925" y="2786063"/>
            <a:ext cx="1482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>
                <a:solidFill>
                  <a:srgbClr val="000000"/>
                </a:solidFill>
              </a:rPr>
              <a:t> Difusão</a:t>
            </a:r>
            <a:endParaRPr lang="pt-BR"/>
          </a:p>
        </p:txBody>
      </p:sp>
      <p:sp>
        <p:nvSpPr>
          <p:cNvPr id="17415" name="Retângulo 9"/>
          <p:cNvSpPr>
            <a:spLocks noChangeArrowheads="1"/>
          </p:cNvSpPr>
          <p:nvPr/>
        </p:nvSpPr>
        <p:spPr bwMode="auto">
          <a:xfrm>
            <a:off x="909638" y="4000500"/>
            <a:ext cx="2195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>
                <a:solidFill>
                  <a:srgbClr val="000000"/>
                </a:solidFill>
              </a:rPr>
              <a:t> Ultrafiltração</a:t>
            </a:r>
            <a:endParaRPr lang="pt-BR"/>
          </a:p>
        </p:txBody>
      </p:sp>
      <p:sp>
        <p:nvSpPr>
          <p:cNvPr id="17416" name="Retângulo 10"/>
          <p:cNvSpPr>
            <a:spLocks noChangeArrowheads="1"/>
          </p:cNvSpPr>
          <p:nvPr/>
        </p:nvSpPr>
        <p:spPr bwMode="auto">
          <a:xfrm>
            <a:off x="928688" y="5214938"/>
            <a:ext cx="187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>
                <a:solidFill>
                  <a:srgbClr val="000000"/>
                </a:solidFill>
              </a:rPr>
              <a:t> Convecção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5" descr="barra_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tângulo 9"/>
          <p:cNvSpPr>
            <a:spLocks noChangeArrowheads="1"/>
          </p:cNvSpPr>
          <p:nvPr/>
        </p:nvSpPr>
        <p:spPr bwMode="auto">
          <a:xfrm>
            <a:off x="923925" y="2786063"/>
            <a:ext cx="1366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b="1">
                <a:solidFill>
                  <a:srgbClr val="000000"/>
                </a:solidFill>
              </a:rPr>
              <a:t> Difusão</a:t>
            </a:r>
            <a:endParaRPr lang="pt-BR" sz="2000" b="1"/>
          </a:p>
        </p:txBody>
      </p:sp>
      <p:sp>
        <p:nvSpPr>
          <p:cNvPr id="18438" name="Retângulo 10"/>
          <p:cNvSpPr>
            <a:spLocks noChangeArrowheads="1"/>
          </p:cNvSpPr>
          <p:nvPr/>
        </p:nvSpPr>
        <p:spPr bwMode="auto">
          <a:xfrm>
            <a:off x="909638" y="4000500"/>
            <a:ext cx="173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>
                <a:solidFill>
                  <a:srgbClr val="000000"/>
                </a:solidFill>
              </a:rPr>
              <a:t> Ultrafiltração</a:t>
            </a:r>
            <a:endParaRPr lang="pt-BR"/>
          </a:p>
        </p:txBody>
      </p:sp>
      <p:sp>
        <p:nvSpPr>
          <p:cNvPr id="18439" name="Retângulo 11"/>
          <p:cNvSpPr>
            <a:spLocks noChangeArrowheads="1"/>
          </p:cNvSpPr>
          <p:nvPr/>
        </p:nvSpPr>
        <p:spPr bwMode="auto">
          <a:xfrm>
            <a:off x="928688" y="5214938"/>
            <a:ext cx="147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>
                <a:solidFill>
                  <a:srgbClr val="000000"/>
                </a:solidFill>
              </a:rPr>
              <a:t> Convecção</a:t>
            </a:r>
            <a:endParaRPr lang="pt-BR"/>
          </a:p>
        </p:txBody>
      </p:sp>
      <p:sp>
        <p:nvSpPr>
          <p:cNvPr id="18440" name="CaixaDeTexto 12"/>
          <p:cNvSpPr txBox="1">
            <a:spLocks noChangeArrowheads="1"/>
          </p:cNvSpPr>
          <p:nvPr/>
        </p:nvSpPr>
        <p:spPr bwMode="auto">
          <a:xfrm>
            <a:off x="3643313" y="2630488"/>
            <a:ext cx="507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C00000"/>
                </a:solidFill>
              </a:rPr>
              <a:t>Principal mecanismo de remoção de solutos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46600" y="5453063"/>
            <a:ext cx="3097213" cy="904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pt-BR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charset="0"/>
              </a:rPr>
              <a:t></a:t>
            </a:r>
            <a:r>
              <a:rPr lang="pt-B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Gradiente de concentração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pt-BR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charset="0"/>
              </a:rPr>
              <a:t></a:t>
            </a:r>
            <a:r>
              <a:rPr lang="pt-B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Peso molecular do soluto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pt-BR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charset="0"/>
              </a:rPr>
              <a:t></a:t>
            </a:r>
            <a:r>
              <a:rPr lang="pt-B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Características da membrana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86250" y="3278188"/>
            <a:ext cx="1928813" cy="157956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215063" y="3278188"/>
            <a:ext cx="1928812" cy="157956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 rot="5400000">
            <a:off x="5425282" y="4067969"/>
            <a:ext cx="157956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5400000">
            <a:off x="5425282" y="4067969"/>
            <a:ext cx="157956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ultiplicar 18"/>
          <p:cNvSpPr/>
          <p:nvPr/>
        </p:nvSpPr>
        <p:spPr>
          <a:xfrm>
            <a:off x="4429125" y="3492500"/>
            <a:ext cx="214313" cy="214313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Multiplicar 19"/>
          <p:cNvSpPr/>
          <p:nvPr/>
        </p:nvSpPr>
        <p:spPr>
          <a:xfrm>
            <a:off x="4643438" y="3992563"/>
            <a:ext cx="214312" cy="214312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Multiplicar 20"/>
          <p:cNvSpPr/>
          <p:nvPr/>
        </p:nvSpPr>
        <p:spPr>
          <a:xfrm>
            <a:off x="5286375" y="4214813"/>
            <a:ext cx="214313" cy="214312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Multiplicar 21"/>
          <p:cNvSpPr/>
          <p:nvPr/>
        </p:nvSpPr>
        <p:spPr>
          <a:xfrm>
            <a:off x="4357688" y="4429125"/>
            <a:ext cx="214312" cy="214313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Multiplicar 22"/>
          <p:cNvSpPr/>
          <p:nvPr/>
        </p:nvSpPr>
        <p:spPr>
          <a:xfrm>
            <a:off x="4929188" y="4500563"/>
            <a:ext cx="214312" cy="214312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Multiplicar 23"/>
          <p:cNvSpPr/>
          <p:nvPr/>
        </p:nvSpPr>
        <p:spPr>
          <a:xfrm>
            <a:off x="4929188" y="3643313"/>
            <a:ext cx="214312" cy="214312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Multiplicar 24"/>
          <p:cNvSpPr/>
          <p:nvPr/>
        </p:nvSpPr>
        <p:spPr>
          <a:xfrm>
            <a:off x="6786563" y="4564063"/>
            <a:ext cx="214312" cy="214312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Multiplicar 25"/>
          <p:cNvSpPr/>
          <p:nvPr/>
        </p:nvSpPr>
        <p:spPr>
          <a:xfrm>
            <a:off x="5715000" y="4500563"/>
            <a:ext cx="214313" cy="214312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Multiplicar 26"/>
          <p:cNvSpPr/>
          <p:nvPr/>
        </p:nvSpPr>
        <p:spPr>
          <a:xfrm>
            <a:off x="5643563" y="3429000"/>
            <a:ext cx="214312" cy="214313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Multiplicar 27"/>
          <p:cNvSpPr/>
          <p:nvPr/>
        </p:nvSpPr>
        <p:spPr>
          <a:xfrm>
            <a:off x="7215188" y="4064000"/>
            <a:ext cx="214312" cy="214313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56" name="Rectangle 10"/>
          <p:cNvSpPr>
            <a:spLocks noChangeArrowheads="1"/>
          </p:cNvSpPr>
          <p:nvPr/>
        </p:nvSpPr>
        <p:spPr bwMode="auto">
          <a:xfrm>
            <a:off x="6215063" y="3214688"/>
            <a:ext cx="192881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pt-BR" sz="1400"/>
              <a:t>Solução de diálise</a:t>
            </a:r>
          </a:p>
        </p:txBody>
      </p:sp>
      <p:sp>
        <p:nvSpPr>
          <p:cNvPr id="18457" name="Rectangle 11"/>
          <p:cNvSpPr>
            <a:spLocks noChangeArrowheads="1"/>
          </p:cNvSpPr>
          <p:nvPr/>
        </p:nvSpPr>
        <p:spPr bwMode="auto">
          <a:xfrm>
            <a:off x="4286250" y="3214688"/>
            <a:ext cx="18573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pt-BR" sz="1400"/>
              <a:t>Sangue</a:t>
            </a:r>
          </a:p>
        </p:txBody>
      </p:sp>
      <p:sp>
        <p:nvSpPr>
          <p:cNvPr id="18458" name="CaixaDeTexto 30"/>
          <p:cNvSpPr txBox="1">
            <a:spLocks noChangeArrowheads="1"/>
          </p:cNvSpPr>
          <p:nvPr/>
        </p:nvSpPr>
        <p:spPr bwMode="auto">
          <a:xfrm>
            <a:off x="4714875" y="5043488"/>
            <a:ext cx="30718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100"/>
              <a:t>Membrana semipermeável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rot="5400000">
            <a:off x="6126163" y="5018088"/>
            <a:ext cx="1793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0" name="CaixaDeTexto 32"/>
          <p:cNvSpPr txBox="1">
            <a:spLocks noChangeArrowheads="1"/>
          </p:cNvSpPr>
          <p:nvPr/>
        </p:nvSpPr>
        <p:spPr bwMode="auto">
          <a:xfrm>
            <a:off x="4357688" y="4135438"/>
            <a:ext cx="857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 b="1"/>
              <a:t>Solutos</a:t>
            </a:r>
          </a:p>
        </p:txBody>
      </p:sp>
      <p:sp>
        <p:nvSpPr>
          <p:cNvPr id="34" name="Multiplicar 33"/>
          <p:cNvSpPr/>
          <p:nvPr/>
        </p:nvSpPr>
        <p:spPr>
          <a:xfrm>
            <a:off x="6643688" y="3714750"/>
            <a:ext cx="214312" cy="214313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Seta para a direita 34"/>
          <p:cNvSpPr/>
          <p:nvPr/>
        </p:nvSpPr>
        <p:spPr>
          <a:xfrm>
            <a:off x="5786438" y="3857625"/>
            <a:ext cx="285750" cy="50006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Multiplicar 35"/>
          <p:cNvSpPr/>
          <p:nvPr/>
        </p:nvSpPr>
        <p:spPr>
          <a:xfrm>
            <a:off x="5429250" y="3786188"/>
            <a:ext cx="214313" cy="214312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Seta para a direita 36"/>
          <p:cNvSpPr/>
          <p:nvPr/>
        </p:nvSpPr>
        <p:spPr>
          <a:xfrm>
            <a:off x="2786063" y="2928938"/>
            <a:ext cx="285750" cy="28575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857250" y="2786063"/>
            <a:ext cx="1643063" cy="5000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66" name="CaixaDeTexto 38"/>
          <p:cNvSpPr txBox="1">
            <a:spLocks noChangeArrowheads="1"/>
          </p:cNvSpPr>
          <p:nvPr/>
        </p:nvSpPr>
        <p:spPr bwMode="auto">
          <a:xfrm>
            <a:off x="357188" y="1714500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u="sng"/>
              <a:t>Remoção de solutos e líquido</a:t>
            </a:r>
          </a:p>
        </p:txBody>
      </p:sp>
      <p:sp>
        <p:nvSpPr>
          <p:cNvPr id="18467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Princípios da hemodiálise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19487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59" name="Picture 15" descr="barra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tângulo 7"/>
          <p:cNvSpPr>
            <a:spLocks noChangeArrowheads="1"/>
          </p:cNvSpPr>
          <p:nvPr/>
        </p:nvSpPr>
        <p:spPr bwMode="auto">
          <a:xfrm>
            <a:off x="923925" y="2786063"/>
            <a:ext cx="1243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>
                <a:solidFill>
                  <a:srgbClr val="000000"/>
                </a:solidFill>
              </a:rPr>
              <a:t> Difusão</a:t>
            </a:r>
            <a:endParaRPr lang="pt-BR"/>
          </a:p>
        </p:txBody>
      </p:sp>
      <p:sp>
        <p:nvSpPr>
          <p:cNvPr id="19461" name="Retângulo 8"/>
          <p:cNvSpPr>
            <a:spLocks noChangeArrowheads="1"/>
          </p:cNvSpPr>
          <p:nvPr/>
        </p:nvSpPr>
        <p:spPr bwMode="auto">
          <a:xfrm>
            <a:off x="909638" y="4000500"/>
            <a:ext cx="2309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b="1">
                <a:solidFill>
                  <a:srgbClr val="000000"/>
                </a:solidFill>
              </a:rPr>
              <a:t> Ultrafiltração</a:t>
            </a:r>
            <a:endParaRPr lang="pt-BR" sz="2000" b="1"/>
          </a:p>
        </p:txBody>
      </p:sp>
      <p:sp>
        <p:nvSpPr>
          <p:cNvPr id="19462" name="Retângulo 9"/>
          <p:cNvSpPr>
            <a:spLocks noChangeArrowheads="1"/>
          </p:cNvSpPr>
          <p:nvPr/>
        </p:nvSpPr>
        <p:spPr bwMode="auto">
          <a:xfrm>
            <a:off x="928688" y="5214938"/>
            <a:ext cx="147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>
                <a:solidFill>
                  <a:srgbClr val="000000"/>
                </a:solidFill>
              </a:rPr>
              <a:t> Convecção</a:t>
            </a: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57250" y="4000500"/>
            <a:ext cx="2428875" cy="5000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64" name="CaixaDeTexto 11"/>
          <p:cNvSpPr txBox="1">
            <a:spLocks noChangeArrowheads="1"/>
          </p:cNvSpPr>
          <p:nvPr/>
        </p:nvSpPr>
        <p:spPr bwMode="auto">
          <a:xfrm>
            <a:off x="357188" y="1714500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u="sng"/>
              <a:t>Remoção de solutos e líquido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857625" y="2428875"/>
            <a:ext cx="5072063" cy="4000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66" name="CaixaDeTexto 13"/>
          <p:cNvSpPr txBox="1">
            <a:spLocks noChangeArrowheads="1"/>
          </p:cNvSpPr>
          <p:nvPr/>
        </p:nvSpPr>
        <p:spPr bwMode="auto">
          <a:xfrm>
            <a:off x="3857625" y="2457450"/>
            <a:ext cx="507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C00000"/>
                </a:solidFill>
              </a:rPr>
              <a:t>Mecanismo de transporte de líquidos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572000" y="3354388"/>
            <a:ext cx="1928813" cy="157956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500813" y="3354388"/>
            <a:ext cx="1928812" cy="157956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 rot="5400000">
            <a:off x="5711032" y="4144169"/>
            <a:ext cx="157956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5400000">
            <a:off x="5711032" y="4144169"/>
            <a:ext cx="157956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Rectangle 10"/>
          <p:cNvSpPr>
            <a:spLocks noChangeArrowheads="1"/>
          </p:cNvSpPr>
          <p:nvPr/>
        </p:nvSpPr>
        <p:spPr bwMode="auto">
          <a:xfrm>
            <a:off x="6500813" y="3290888"/>
            <a:ext cx="19288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pt-BR" sz="1400"/>
              <a:t>Solução de diálise</a:t>
            </a:r>
          </a:p>
        </p:txBody>
      </p:sp>
      <p:sp>
        <p:nvSpPr>
          <p:cNvPr id="19472" name="Rectangle 11"/>
          <p:cNvSpPr>
            <a:spLocks noChangeArrowheads="1"/>
          </p:cNvSpPr>
          <p:nvPr/>
        </p:nvSpPr>
        <p:spPr bwMode="auto">
          <a:xfrm>
            <a:off x="4572000" y="3290888"/>
            <a:ext cx="18573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pt-BR" sz="1400"/>
              <a:t>Sangue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572000" y="3933825"/>
            <a:ext cx="714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500688" y="3933825"/>
            <a:ext cx="714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072063" y="4165600"/>
            <a:ext cx="7143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000875" y="3944938"/>
            <a:ext cx="7143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786313" y="4505325"/>
            <a:ext cx="714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643563" y="4492625"/>
            <a:ext cx="714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000875" y="4505325"/>
            <a:ext cx="714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4572000" y="3862388"/>
            <a:ext cx="1871663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1" name="CaixaDeTexto 28"/>
          <p:cNvSpPr txBox="1">
            <a:spLocks noChangeArrowheads="1"/>
          </p:cNvSpPr>
          <p:nvPr/>
        </p:nvSpPr>
        <p:spPr bwMode="auto">
          <a:xfrm>
            <a:off x="4500563" y="3076575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/>
              <a:t>Pressão</a:t>
            </a:r>
          </a:p>
        </p:txBody>
      </p:sp>
      <p:sp>
        <p:nvSpPr>
          <p:cNvPr id="30" name="Seta para baixo 29"/>
          <p:cNvSpPr/>
          <p:nvPr/>
        </p:nvSpPr>
        <p:spPr>
          <a:xfrm>
            <a:off x="5357813" y="3362325"/>
            <a:ext cx="428625" cy="43973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072063" y="5340350"/>
            <a:ext cx="2889250" cy="731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pt-BR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charset="0"/>
              </a:rPr>
              <a:t></a:t>
            </a:r>
            <a:r>
              <a:rPr lang="pt-B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Pressão </a:t>
            </a:r>
            <a:r>
              <a:rPr lang="pt-BR" sz="1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transmembrana</a:t>
            </a:r>
            <a:endParaRPr lang="pt-BR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pt-BR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charset="0"/>
              </a:rPr>
              <a:t></a:t>
            </a:r>
            <a:r>
              <a:rPr lang="pt-B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Coeficiente de </a:t>
            </a:r>
            <a:r>
              <a:rPr lang="pt-BR" sz="16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ultrafiltração</a:t>
            </a:r>
            <a:endParaRPr lang="pt-BR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" name="Seta para a direita 31"/>
          <p:cNvSpPr/>
          <p:nvPr/>
        </p:nvSpPr>
        <p:spPr>
          <a:xfrm>
            <a:off x="6143625" y="4076700"/>
            <a:ext cx="285750" cy="50006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3429000" y="4071938"/>
            <a:ext cx="285750" cy="28575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86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Princípios da hemodiálise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20516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7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3" name="Picture 15" descr="barra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ângulo 7"/>
          <p:cNvSpPr>
            <a:spLocks noChangeArrowheads="1"/>
          </p:cNvSpPr>
          <p:nvPr/>
        </p:nvSpPr>
        <p:spPr bwMode="auto">
          <a:xfrm>
            <a:off x="923925" y="2786063"/>
            <a:ext cx="1243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>
                <a:solidFill>
                  <a:srgbClr val="000000"/>
                </a:solidFill>
              </a:rPr>
              <a:t> Difusão</a:t>
            </a:r>
            <a:endParaRPr lang="pt-BR"/>
          </a:p>
        </p:txBody>
      </p:sp>
      <p:sp>
        <p:nvSpPr>
          <p:cNvPr id="20485" name="Retângulo 8"/>
          <p:cNvSpPr>
            <a:spLocks noChangeArrowheads="1"/>
          </p:cNvSpPr>
          <p:nvPr/>
        </p:nvSpPr>
        <p:spPr bwMode="auto">
          <a:xfrm>
            <a:off x="909638" y="4000500"/>
            <a:ext cx="1811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>
                <a:solidFill>
                  <a:srgbClr val="000000"/>
                </a:solidFill>
              </a:rPr>
              <a:t> Ultrafiltração</a:t>
            </a:r>
            <a:endParaRPr lang="pt-BR"/>
          </a:p>
        </p:txBody>
      </p:sp>
      <p:sp>
        <p:nvSpPr>
          <p:cNvPr id="20486" name="Retângulo 9"/>
          <p:cNvSpPr>
            <a:spLocks noChangeArrowheads="1"/>
          </p:cNvSpPr>
          <p:nvPr/>
        </p:nvSpPr>
        <p:spPr bwMode="auto">
          <a:xfrm>
            <a:off x="928688" y="5214938"/>
            <a:ext cx="2054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b="1">
                <a:solidFill>
                  <a:srgbClr val="000000"/>
                </a:solidFill>
              </a:rPr>
              <a:t> Convecção</a:t>
            </a:r>
            <a:endParaRPr lang="pt-BR" sz="2000" b="1"/>
          </a:p>
        </p:txBody>
      </p:sp>
      <p:sp>
        <p:nvSpPr>
          <p:cNvPr id="11" name="Retângulo 10"/>
          <p:cNvSpPr/>
          <p:nvPr/>
        </p:nvSpPr>
        <p:spPr>
          <a:xfrm>
            <a:off x="857250" y="5214938"/>
            <a:ext cx="2214563" cy="5000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3286125" y="5286375"/>
            <a:ext cx="285750" cy="28575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857625" y="3143250"/>
            <a:ext cx="5072063" cy="32146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490" name="CaixaDeTexto 13"/>
          <p:cNvSpPr txBox="1">
            <a:spLocks noChangeArrowheads="1"/>
          </p:cNvSpPr>
          <p:nvPr/>
        </p:nvSpPr>
        <p:spPr bwMode="auto">
          <a:xfrm>
            <a:off x="3857625" y="3171825"/>
            <a:ext cx="507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C00000"/>
                </a:solidFill>
              </a:rPr>
              <a:t>Mecanismo de “arraste pelo solvente”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572000" y="4068763"/>
            <a:ext cx="1928813" cy="157956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500813" y="4068763"/>
            <a:ext cx="1928812" cy="157956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 rot="5400000">
            <a:off x="5711032" y="4858544"/>
            <a:ext cx="157956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5400000">
            <a:off x="5711032" y="4858544"/>
            <a:ext cx="157956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6500813" y="4005263"/>
            <a:ext cx="19288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pt-BR" sz="1400"/>
              <a:t>Solução de diálise</a:t>
            </a: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4572000" y="4005263"/>
            <a:ext cx="18573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pt-BR" sz="1400"/>
              <a:t>Sangue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572000" y="4648200"/>
            <a:ext cx="714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500688" y="4648200"/>
            <a:ext cx="714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072063" y="4879975"/>
            <a:ext cx="7143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000875" y="4659313"/>
            <a:ext cx="7143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786313" y="5148263"/>
            <a:ext cx="714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643563" y="5135563"/>
            <a:ext cx="714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000875" y="5148263"/>
            <a:ext cx="714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pt-BR" sz="1600" b="1" baseline="-250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4572000" y="4576763"/>
            <a:ext cx="1871663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CaixaDeTexto 28"/>
          <p:cNvSpPr txBox="1">
            <a:spLocks noChangeArrowheads="1"/>
          </p:cNvSpPr>
          <p:nvPr/>
        </p:nvSpPr>
        <p:spPr bwMode="auto">
          <a:xfrm>
            <a:off x="4500563" y="3790950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/>
              <a:t>Pressão</a:t>
            </a:r>
          </a:p>
        </p:txBody>
      </p:sp>
      <p:sp>
        <p:nvSpPr>
          <p:cNvPr id="30" name="Seta para baixo 29"/>
          <p:cNvSpPr/>
          <p:nvPr/>
        </p:nvSpPr>
        <p:spPr>
          <a:xfrm>
            <a:off x="5357813" y="4076700"/>
            <a:ext cx="428625" cy="43973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>
            <a:off x="6143625" y="4791075"/>
            <a:ext cx="285750" cy="50006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508" name="CaixaDeTexto 32"/>
          <p:cNvSpPr txBox="1">
            <a:spLocks noChangeArrowheads="1"/>
          </p:cNvSpPr>
          <p:nvPr/>
        </p:nvSpPr>
        <p:spPr bwMode="auto">
          <a:xfrm>
            <a:off x="357188" y="1714500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400" b="1" u="sng"/>
              <a:t>Remoção de solutos e líquido</a:t>
            </a:r>
          </a:p>
        </p:txBody>
      </p:sp>
      <p:sp>
        <p:nvSpPr>
          <p:cNvPr id="34" name="Multiplicar 33"/>
          <p:cNvSpPr/>
          <p:nvPr/>
        </p:nvSpPr>
        <p:spPr>
          <a:xfrm>
            <a:off x="5143500" y="5273675"/>
            <a:ext cx="214313" cy="214313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Multiplicar 34"/>
          <p:cNvSpPr/>
          <p:nvPr/>
        </p:nvSpPr>
        <p:spPr>
          <a:xfrm>
            <a:off x="6000750" y="5273675"/>
            <a:ext cx="214313" cy="214313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Multiplicar 35"/>
          <p:cNvSpPr/>
          <p:nvPr/>
        </p:nvSpPr>
        <p:spPr>
          <a:xfrm>
            <a:off x="7358063" y="5273675"/>
            <a:ext cx="214312" cy="214313"/>
          </a:xfrm>
          <a:prstGeom prst="mathMultiply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4643438" y="5072063"/>
            <a:ext cx="3240087" cy="5397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" name="Seta dobrada para cima 37"/>
          <p:cNvSpPr/>
          <p:nvPr/>
        </p:nvSpPr>
        <p:spPr>
          <a:xfrm rot="5400000">
            <a:off x="6250782" y="5666581"/>
            <a:ext cx="357188" cy="428625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514" name="CaixaDeTexto 38"/>
          <p:cNvSpPr txBox="1">
            <a:spLocks noChangeArrowheads="1"/>
          </p:cNvSpPr>
          <p:nvPr/>
        </p:nvSpPr>
        <p:spPr bwMode="auto">
          <a:xfrm>
            <a:off x="6643688" y="57737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C00000"/>
                </a:solidFill>
              </a:rPr>
              <a:t>Convecção</a:t>
            </a:r>
          </a:p>
        </p:txBody>
      </p:sp>
      <p:sp>
        <p:nvSpPr>
          <p:cNvPr id="20515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Princípios da hemodiálise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21518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7" name="Picture 15" descr="barra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Hemodiálise</a:t>
            </a:r>
          </a:p>
        </p:txBody>
      </p:sp>
      <p:sp>
        <p:nvSpPr>
          <p:cNvPr id="21509" name="CaixaDeTexto 7"/>
          <p:cNvSpPr txBox="1">
            <a:spLocks noChangeArrowheads="1"/>
          </p:cNvSpPr>
          <p:nvPr/>
        </p:nvSpPr>
        <p:spPr bwMode="auto">
          <a:xfrm>
            <a:off x="500063" y="1785938"/>
            <a:ext cx="392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b="1" u="sng"/>
              <a:t> Funções dos rins: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4643438" y="3425825"/>
            <a:ext cx="3143250" cy="646113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</a:rPr>
              <a:t>3x/semana com duração média de 4 h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357313" y="2533650"/>
            <a:ext cx="28575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000" b="1"/>
              <a:t> </a:t>
            </a:r>
            <a:r>
              <a:rPr lang="pt-BR" sz="2000"/>
              <a:t>Excretória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000"/>
              <a:t> Homeostática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pt-BR" sz="2000"/>
              <a:t> Endócrina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214813" y="2786063"/>
            <a:ext cx="4214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/>
              <a:t>Parcialmente substituídas pela HD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85875" y="2571750"/>
            <a:ext cx="2143125" cy="8620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3786188" y="2786063"/>
            <a:ext cx="214312" cy="357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5600700"/>
            <a:ext cx="91440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tabLst>
                <a:tab pos="8609013" algn="l"/>
                <a:tab pos="8975725" algn="l"/>
              </a:tabLst>
              <a:defRPr/>
            </a:pPr>
            <a:r>
              <a:rPr lang="pt-BR" sz="2000" dirty="0">
                <a:solidFill>
                  <a:prstClr val="black"/>
                </a:solidFill>
              </a:rPr>
              <a:t>A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função renal residual </a:t>
            </a:r>
            <a:r>
              <a:rPr lang="pt-BR" sz="2000" dirty="0">
                <a:solidFill>
                  <a:prstClr val="black"/>
                </a:solidFill>
              </a:rPr>
              <a:t>auxilia no controle do equilíbrio hídrico e eletrolítico, além de exercer alguma função endócrina.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714375" y="4386263"/>
            <a:ext cx="29289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/>
              <a:t>Medicações</a:t>
            </a:r>
          </a:p>
          <a:p>
            <a:pPr algn="ctr"/>
            <a:r>
              <a:rPr lang="pt-BR"/>
              <a:t>(eritropoetina, calcitriol)</a:t>
            </a:r>
          </a:p>
        </p:txBody>
      </p:sp>
      <p:sp>
        <p:nvSpPr>
          <p:cNvPr id="16" name="Seta para a direita 15"/>
          <p:cNvSpPr/>
          <p:nvPr/>
        </p:nvSpPr>
        <p:spPr>
          <a:xfrm rot="5400000">
            <a:off x="2071688" y="4000500"/>
            <a:ext cx="214312" cy="35718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25632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3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3" name="Picture 15" descr="barra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Ganho de peso </a:t>
            </a:r>
            <a:r>
              <a:rPr lang="pt-BR" sz="3200" b="1" dirty="0" err="1">
                <a:solidFill>
                  <a:srgbClr val="C00000"/>
                </a:solidFill>
                <a:cs typeface="Arial" charset="0"/>
              </a:rPr>
              <a:t>interdialítico</a:t>
            </a: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 (GPID)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32463"/>
            <a:ext cx="9144000" cy="401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</a:rPr>
              <a:t>GPID</a:t>
            </a:r>
            <a:r>
              <a:rPr lang="pt-BR" sz="2000" dirty="0">
                <a:latin typeface="+mn-lt"/>
              </a:rPr>
              <a:t> = Peso </a:t>
            </a:r>
            <a:r>
              <a:rPr lang="pt-BR" sz="2000" dirty="0"/>
              <a:t>antes da sessão de</a:t>
            </a:r>
            <a:r>
              <a:rPr lang="pt-BR" sz="2000" dirty="0">
                <a:latin typeface="+mn-lt"/>
              </a:rPr>
              <a:t> HD – Peso após a sessão de HD anterior</a:t>
            </a:r>
          </a:p>
        </p:txBody>
      </p:sp>
      <p:sp>
        <p:nvSpPr>
          <p:cNvPr id="25606" name="CaixaDeTexto 6"/>
          <p:cNvSpPr txBox="1">
            <a:spLocks noChangeArrowheads="1"/>
          </p:cNvSpPr>
          <p:nvPr/>
        </p:nvSpPr>
        <p:spPr bwMode="auto">
          <a:xfrm>
            <a:off x="5610225" y="6510338"/>
            <a:ext cx="3533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Adaptado de Kalantar-Zadeh et al, </a:t>
            </a:r>
            <a:r>
              <a:rPr lang="pt-BR" sz="1200" i="1">
                <a:latin typeface="Calibri" pitchFamily="34" charset="0"/>
              </a:rPr>
              <a:t>Circulation</a:t>
            </a:r>
            <a:r>
              <a:rPr lang="pt-BR" sz="1200">
                <a:latin typeface="Calibri" pitchFamily="34" charset="0"/>
              </a:rPr>
              <a:t> 2008</a:t>
            </a:r>
          </a:p>
        </p:txBody>
      </p:sp>
      <p:sp>
        <p:nvSpPr>
          <p:cNvPr id="25607" name="CaixaDeTexto 13"/>
          <p:cNvSpPr txBox="1">
            <a:spLocks noChangeArrowheads="1"/>
          </p:cNvSpPr>
          <p:nvPr/>
        </p:nvSpPr>
        <p:spPr bwMode="auto">
          <a:xfrm rot="-5400000">
            <a:off x="577056" y="3255169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/>
              <a:t>Peso do paciente  (kg)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1831975" y="4356100"/>
            <a:ext cx="485775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CaixaDeTexto 15"/>
          <p:cNvSpPr txBox="1">
            <a:spLocks noChangeArrowheads="1"/>
          </p:cNvSpPr>
          <p:nvPr/>
        </p:nvSpPr>
        <p:spPr bwMode="auto">
          <a:xfrm>
            <a:off x="3117850" y="4457700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/>
              <a:t>Fim da sessão de HD</a:t>
            </a:r>
          </a:p>
        </p:txBody>
      </p:sp>
      <p:sp>
        <p:nvSpPr>
          <p:cNvPr id="25610" name="CaixaDeTexto 16"/>
          <p:cNvSpPr txBox="1">
            <a:spLocks noChangeArrowheads="1"/>
          </p:cNvSpPr>
          <p:nvPr/>
        </p:nvSpPr>
        <p:spPr bwMode="auto">
          <a:xfrm>
            <a:off x="2760663" y="220503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/>
              <a:t>Início da sessão de HD</a:t>
            </a:r>
          </a:p>
        </p:txBody>
      </p:sp>
      <p:sp>
        <p:nvSpPr>
          <p:cNvPr id="25611" name="CaixaDeTexto 17"/>
          <p:cNvSpPr txBox="1">
            <a:spLocks noChangeArrowheads="1"/>
          </p:cNvSpPr>
          <p:nvPr/>
        </p:nvSpPr>
        <p:spPr bwMode="auto">
          <a:xfrm>
            <a:off x="5046663" y="2133600"/>
            <a:ext cx="928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/>
              <a:t>Peso </a:t>
            </a:r>
          </a:p>
          <a:p>
            <a:pPr algn="ctr"/>
            <a:r>
              <a:rPr lang="pt-BR" sz="1200"/>
              <a:t>pré-HD</a:t>
            </a:r>
          </a:p>
        </p:txBody>
      </p:sp>
      <p:sp>
        <p:nvSpPr>
          <p:cNvPr id="25612" name="CaixaDeTexto 18"/>
          <p:cNvSpPr txBox="1">
            <a:spLocks noChangeArrowheads="1"/>
          </p:cNvSpPr>
          <p:nvPr/>
        </p:nvSpPr>
        <p:spPr bwMode="auto">
          <a:xfrm>
            <a:off x="5546725" y="4538663"/>
            <a:ext cx="92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/>
              <a:t>Peso </a:t>
            </a:r>
          </a:p>
          <a:p>
            <a:pPr algn="ctr"/>
            <a:r>
              <a:rPr lang="pt-BR" sz="1200"/>
              <a:t>pós-HD</a:t>
            </a:r>
          </a:p>
        </p:txBody>
      </p:sp>
      <p:sp>
        <p:nvSpPr>
          <p:cNvPr id="25613" name="CaixaDeTexto 19"/>
          <p:cNvSpPr txBox="1">
            <a:spLocks noChangeArrowheads="1"/>
          </p:cNvSpPr>
          <p:nvPr/>
        </p:nvSpPr>
        <p:spPr bwMode="auto">
          <a:xfrm rot="-2218435">
            <a:off x="4068763" y="2908300"/>
            <a:ext cx="788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solidFill>
                  <a:srgbClr val="C00000"/>
                </a:solidFill>
              </a:rPr>
              <a:t>GPID</a:t>
            </a:r>
          </a:p>
        </p:txBody>
      </p:sp>
      <p:cxnSp>
        <p:nvCxnSpPr>
          <p:cNvPr id="21" name="Conector reto 20"/>
          <p:cNvCxnSpPr/>
          <p:nvPr/>
        </p:nvCxnSpPr>
        <p:spPr>
          <a:xfrm rot="5400000">
            <a:off x="2903538" y="3500438"/>
            <a:ext cx="1143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5400000">
            <a:off x="4975225" y="3500438"/>
            <a:ext cx="1143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CaixaDeTexto 22"/>
          <p:cNvSpPr txBox="1">
            <a:spLocks noChangeArrowheads="1"/>
          </p:cNvSpPr>
          <p:nvPr/>
        </p:nvSpPr>
        <p:spPr bwMode="auto">
          <a:xfrm>
            <a:off x="5832475" y="3143250"/>
            <a:ext cx="2214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solidFill>
                  <a:srgbClr val="C00000"/>
                </a:solidFill>
              </a:rPr>
              <a:t>Ultrafiltração (UF)</a:t>
            </a:r>
          </a:p>
        </p:txBody>
      </p:sp>
      <p:cxnSp>
        <p:nvCxnSpPr>
          <p:cNvPr id="24" name="Conector de seta reta 23"/>
          <p:cNvCxnSpPr/>
          <p:nvPr/>
        </p:nvCxnSpPr>
        <p:spPr>
          <a:xfrm rot="16200000" flipV="1">
            <a:off x="868363" y="3392487"/>
            <a:ext cx="1936750" cy="9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CaixaDeTexto 24"/>
          <p:cNvSpPr txBox="1">
            <a:spLocks noChangeArrowheads="1"/>
          </p:cNvSpPr>
          <p:nvPr/>
        </p:nvSpPr>
        <p:spPr bwMode="auto">
          <a:xfrm>
            <a:off x="6689725" y="4214813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/>
              <a:t>Tempo (horas)</a:t>
            </a:r>
          </a:p>
        </p:txBody>
      </p:sp>
      <p:sp>
        <p:nvSpPr>
          <p:cNvPr id="26" name="Chave esquerda 25"/>
          <p:cNvSpPr/>
          <p:nvPr/>
        </p:nvSpPr>
        <p:spPr>
          <a:xfrm rot="3202794">
            <a:off x="4591050" y="2408238"/>
            <a:ext cx="173038" cy="1858962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Chave direita 26"/>
          <p:cNvSpPr/>
          <p:nvPr/>
        </p:nvSpPr>
        <p:spPr>
          <a:xfrm rot="20573071">
            <a:off x="5812589" y="2842503"/>
            <a:ext cx="212799" cy="115067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3" name="Grupo 54"/>
          <p:cNvGrpSpPr>
            <a:grpSpLocks/>
          </p:cNvGrpSpPr>
          <p:nvPr/>
        </p:nvGrpSpPr>
        <p:grpSpPr bwMode="auto">
          <a:xfrm>
            <a:off x="1831975" y="2857500"/>
            <a:ext cx="4714875" cy="1214438"/>
            <a:chOff x="2214546" y="4000504"/>
            <a:chExt cx="4714908" cy="1214447"/>
          </a:xfrm>
        </p:grpSpPr>
        <p:grpSp>
          <p:nvGrpSpPr>
            <p:cNvPr id="25626" name="Grupo 29"/>
            <p:cNvGrpSpPr>
              <a:grpSpLocks/>
            </p:cNvGrpSpPr>
            <p:nvPr/>
          </p:nvGrpSpPr>
          <p:grpSpPr bwMode="auto">
            <a:xfrm>
              <a:off x="2214546" y="4000504"/>
              <a:ext cx="4143404" cy="1214447"/>
              <a:chOff x="2428860" y="3714752"/>
              <a:chExt cx="4143404" cy="1214447"/>
            </a:xfrm>
          </p:grpSpPr>
          <p:cxnSp>
            <p:nvCxnSpPr>
              <p:cNvPr id="31" name="Conector reto 17"/>
              <p:cNvCxnSpPr/>
              <p:nvPr/>
            </p:nvCxnSpPr>
            <p:spPr>
              <a:xfrm flipV="1">
                <a:off x="2428860" y="3714752"/>
                <a:ext cx="1643075" cy="1214447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>
              <a:xfrm rot="16200000" flipH="1">
                <a:off x="3679026" y="4107661"/>
                <a:ext cx="1214447" cy="428628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>
              <a:xfrm flipV="1">
                <a:off x="4500563" y="3714752"/>
                <a:ext cx="1643073" cy="1214447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>
              <a:xfrm rot="16200000" flipH="1">
                <a:off x="5750727" y="4107661"/>
                <a:ext cx="1214447" cy="428628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ector de seta reta 29"/>
            <p:cNvCxnSpPr/>
            <p:nvPr/>
          </p:nvCxnSpPr>
          <p:spPr>
            <a:xfrm flipV="1">
              <a:off x="6357950" y="4786323"/>
              <a:ext cx="571504" cy="428628"/>
            </a:xfrm>
            <a:prstGeom prst="straightConnector1">
              <a:avLst/>
            </a:prstGeom>
            <a:ln w="28575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ector de seta reta 34"/>
          <p:cNvCxnSpPr/>
          <p:nvPr/>
        </p:nvCxnSpPr>
        <p:spPr>
          <a:xfrm rot="5400000">
            <a:off x="5796756" y="4321969"/>
            <a:ext cx="3571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5400000">
            <a:off x="3725069" y="4312444"/>
            <a:ext cx="3571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5400000" flipH="1" flipV="1">
            <a:off x="3367882" y="2740819"/>
            <a:ext cx="2143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rot="5400000" flipH="1" flipV="1">
            <a:off x="5440362" y="2668588"/>
            <a:ext cx="2143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01899" y="0"/>
            <a:chExt cx="6147695" cy="4389438"/>
          </a:xfrm>
        </p:grpSpPr>
        <p:pic>
          <p:nvPicPr>
            <p:cNvPr id="24584" name="Picture 3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6" descr="Screen Shot 2013-02-05 at 3.18.30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9" name="Picture 15" descr="barra_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2"/>
          <p:cNvSpPr>
            <a:spLocks noChangeArrowheads="1"/>
          </p:cNvSpPr>
          <p:nvPr/>
        </p:nvSpPr>
        <p:spPr bwMode="auto">
          <a:xfrm>
            <a:off x="425450" y="500063"/>
            <a:ext cx="8293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charset="0"/>
              </a:rPr>
              <a:t>Peso seco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950" y="1714500"/>
            <a:ext cx="88566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b="1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Peso seco =</a:t>
            </a:r>
            <a:r>
              <a:rPr lang="pt-BR" sz="2000" dirty="0">
                <a:latin typeface="+mn-lt"/>
                <a:sym typeface="Wingdings" pitchFamily="2" charset="2"/>
              </a:rPr>
              <a:t> conceito clínico</a:t>
            </a:r>
            <a:endParaRPr lang="pt-BR" sz="2400" dirty="0">
              <a:latin typeface="+mn-lt"/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857250" y="2473325"/>
            <a:ext cx="7429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 i="1">
                <a:latin typeface="Calibri" pitchFamily="34" charset="0"/>
              </a:rPr>
              <a:t>Menor peso tolerado após a hemodiálise, alcançado por meio da mudança gradual, no qual existam mínimos sinais ou sintomas de hipovolemia ou hipervolemia.</a:t>
            </a:r>
            <a:endParaRPr lang="pt-BR" sz="2000" i="1">
              <a:latin typeface="Calibri" pitchFamily="34" charset="0"/>
            </a:endParaRPr>
          </a:p>
        </p:txBody>
      </p:sp>
      <p:graphicFrame>
        <p:nvGraphicFramePr>
          <p:cNvPr id="10" name="Diagrama 9"/>
          <p:cNvGraphicFramePr/>
          <p:nvPr/>
        </p:nvGraphicFramePr>
        <p:xfrm>
          <a:off x="1043608" y="4071942"/>
          <a:ext cx="691276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714488"/>
            <a:ext cx="712879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400" b="1" dirty="0">
                <a:latin typeface="+mn-lt"/>
                <a:cs typeface="+mn-cs"/>
              </a:rPr>
              <a:t> </a:t>
            </a:r>
            <a:r>
              <a:rPr lang="pt-BR" sz="2600" b="1" dirty="0">
                <a:latin typeface="+mn-lt"/>
                <a:cs typeface="+mn-cs"/>
              </a:rPr>
              <a:t>Principais complicações nutricionais:</a:t>
            </a:r>
            <a:endParaRPr lang="pt-BR" sz="2600" b="1" u="sng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  <a:cs typeface="+mn-cs"/>
              </a:rPr>
              <a:t> </a:t>
            </a:r>
            <a:r>
              <a:rPr lang="pt-BR" sz="2400" dirty="0" smtClean="0">
                <a:latin typeface="+mn-lt"/>
                <a:cs typeface="+mn-cs"/>
              </a:rPr>
              <a:t>Desnutrição </a:t>
            </a:r>
            <a:r>
              <a:rPr lang="pt-BR" sz="2400" dirty="0" err="1" smtClean="0">
                <a:latin typeface="+mn-lt"/>
                <a:cs typeface="+mn-cs"/>
              </a:rPr>
              <a:t>energético-proteica</a:t>
            </a:r>
            <a:endParaRPr lang="pt-BR" sz="2400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+mn-lt"/>
                <a:cs typeface="+mn-cs"/>
              </a:rPr>
              <a:t>Desordens </a:t>
            </a:r>
            <a:r>
              <a:rPr lang="pt-BR" sz="2400" dirty="0">
                <a:latin typeface="+mn-lt"/>
                <a:cs typeface="+mn-cs"/>
              </a:rPr>
              <a:t>metabólicas e endócrinas:</a:t>
            </a: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+mn-lt"/>
              </a:rPr>
              <a:t> </a:t>
            </a:r>
            <a:r>
              <a:rPr lang="pt-BR" sz="2400" dirty="0" err="1" smtClean="0">
                <a:latin typeface="+mn-lt"/>
              </a:rPr>
              <a:t>Hiperpotassemia</a:t>
            </a:r>
            <a:r>
              <a:rPr lang="pt-BR" sz="2400" dirty="0" smtClean="0">
                <a:latin typeface="+mn-lt"/>
              </a:rPr>
              <a:t> </a:t>
            </a: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+mn-lt"/>
                <a:cs typeface="+mn-cs"/>
              </a:rPr>
              <a:t> </a:t>
            </a:r>
            <a:r>
              <a:rPr lang="pt-BR" sz="2400" dirty="0">
                <a:latin typeface="+mn-lt"/>
                <a:cs typeface="+mn-cs"/>
              </a:rPr>
              <a:t>Hiperfosfatemia (HPS, DMO)</a:t>
            </a: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+mn-lt"/>
                <a:cs typeface="+mn-cs"/>
              </a:rPr>
              <a:t>Hipertensão</a:t>
            </a:r>
            <a:endParaRPr lang="pt-BR" sz="2400" dirty="0">
              <a:latin typeface="+mn-lt"/>
              <a:cs typeface="+mn-cs"/>
            </a:endParaRP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>
                <a:latin typeface="+mn-lt"/>
                <a:cs typeface="+mn-cs"/>
              </a:rPr>
              <a:t> Hipervolemia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564" y="285728"/>
            <a:ext cx="8715436" cy="952486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Hemodiálise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6786578" y="1142984"/>
            <a:ext cx="2017712" cy="1357322"/>
          </a:xfrm>
          <a:prstGeom prst="round2Diag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9808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Causas</a:t>
            </a:r>
            <a:r>
              <a:rPr lang="en-US" b="1" dirty="0" smtClean="0">
                <a:solidFill>
                  <a:srgbClr val="C00000"/>
                </a:solidFill>
              </a:rPr>
              <a:t> e </a:t>
            </a:r>
            <a:r>
              <a:rPr lang="en-US" b="1" dirty="0" err="1" smtClean="0">
                <a:solidFill>
                  <a:srgbClr val="C00000"/>
                </a:solidFill>
              </a:rPr>
              <a:t>manifestações</a:t>
            </a:r>
            <a:r>
              <a:rPr lang="en-US" b="1" dirty="0" smtClean="0">
                <a:solidFill>
                  <a:srgbClr val="C00000"/>
                </a:solidFill>
              </a:rPr>
              <a:t> da DEP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906" t="12422" r="16043" b="16203"/>
          <a:stretch>
            <a:fillRect/>
          </a:stretch>
        </p:blipFill>
        <p:spPr bwMode="auto">
          <a:xfrm>
            <a:off x="1071538" y="1571612"/>
            <a:ext cx="7416824" cy="473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6715125" y="6351290"/>
            <a:ext cx="22320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dirty="0" err="1">
                <a:latin typeface="Calibri" pitchFamily="34" charset="0"/>
              </a:rPr>
              <a:t>Fouque</a:t>
            </a:r>
            <a:r>
              <a:rPr lang="pt-BR" sz="1100" dirty="0">
                <a:latin typeface="Calibri" pitchFamily="34" charset="0"/>
              </a:rPr>
              <a:t> </a:t>
            </a:r>
            <a:r>
              <a:rPr lang="pt-BR" sz="1100" i="1" dirty="0">
                <a:latin typeface="Calibri" pitchFamily="34" charset="0"/>
              </a:rPr>
              <a:t>et al</a:t>
            </a:r>
            <a:r>
              <a:rPr lang="pt-BR" sz="1100" dirty="0">
                <a:latin typeface="Calibri" pitchFamily="34" charset="0"/>
              </a:rPr>
              <a:t>, </a:t>
            </a:r>
            <a:r>
              <a:rPr lang="pt-BR" sz="1100" i="1" dirty="0" err="1">
                <a:latin typeface="Calibri" pitchFamily="34" charset="0"/>
              </a:rPr>
              <a:t>Kidney</a:t>
            </a:r>
            <a:r>
              <a:rPr lang="pt-BR" sz="1100" i="1" dirty="0">
                <a:latin typeface="Calibri" pitchFamily="34" charset="0"/>
              </a:rPr>
              <a:t> </a:t>
            </a:r>
            <a:r>
              <a:rPr lang="pt-BR" sz="1100" i="1" dirty="0" err="1">
                <a:latin typeface="Calibri" pitchFamily="34" charset="0"/>
              </a:rPr>
              <a:t>int</a:t>
            </a:r>
            <a:r>
              <a:rPr lang="pt-BR" sz="1100" i="1" dirty="0">
                <a:latin typeface="Calibri" pitchFamily="34" charset="0"/>
              </a:rPr>
              <a:t>  </a:t>
            </a:r>
            <a:r>
              <a:rPr lang="pt-BR" sz="1100" dirty="0">
                <a:latin typeface="Calibri" pitchFamily="34" charset="0"/>
              </a:rPr>
              <a:t>(2008)</a:t>
            </a:r>
          </a:p>
        </p:txBody>
      </p:sp>
    </p:spTree>
    <p:extLst>
      <p:ext uri="{BB962C8B-B14F-4D97-AF65-F5344CB8AC3E}">
        <p14:creationId xmlns:p14="http://schemas.microsoft.com/office/powerpoint/2010/main" xmlns="" val="19571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088" y="285728"/>
            <a:ext cx="8229600" cy="863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Doença</a:t>
            </a:r>
            <a:r>
              <a:rPr lang="en-US" b="1" dirty="0" smtClean="0">
                <a:solidFill>
                  <a:srgbClr val="C00000"/>
                </a:solidFill>
              </a:rPr>
              <a:t> Renal </a:t>
            </a:r>
            <a:r>
              <a:rPr lang="en-US" b="1" dirty="0" err="1" smtClean="0">
                <a:solidFill>
                  <a:srgbClr val="C00000"/>
                </a:solidFill>
              </a:rPr>
              <a:t>Crônica</a:t>
            </a:r>
            <a:r>
              <a:rPr lang="en-US" b="1" dirty="0" smtClean="0">
                <a:solidFill>
                  <a:srgbClr val="C00000"/>
                </a:solidFill>
              </a:rPr>
              <a:t> (DRC)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4348" y="1285860"/>
            <a:ext cx="774861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just" eaLnBrk="0" hangingPunct="0">
              <a:lnSpc>
                <a:spcPct val="150000"/>
              </a:lnSpc>
              <a:buSzPct val="80000"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rgbClr val="002060"/>
                </a:solidFill>
                <a:cs typeface="Arial" pitchFamily="34" charset="0"/>
              </a:rPr>
              <a:t>Anormalidades manifestadas por:</a:t>
            </a:r>
            <a:endParaRPr lang="pt-BR" sz="28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58" y="2143116"/>
            <a:ext cx="51435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 eaLnBrk="0" hangingPunct="0">
              <a:lnSpc>
                <a:spcPct val="150000"/>
              </a:lnSpc>
              <a:buSzPct val="80000"/>
              <a:defRPr/>
            </a:pPr>
            <a:r>
              <a:rPr lang="pt-BR" sz="2000" dirty="0" smtClean="0">
                <a:cs typeface="Arial" pitchFamily="34" charset="0"/>
              </a:rPr>
              <a:t> </a:t>
            </a:r>
            <a:r>
              <a:rPr lang="pt-BR" sz="2400" dirty="0" smtClean="0">
                <a:cs typeface="Arial" pitchFamily="34" charset="0"/>
              </a:rPr>
              <a:t>1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 Dano na estrutura renal</a:t>
            </a:r>
            <a:endParaRPr lang="pt-BR" sz="20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609600" indent="-609600" eaLnBrk="0" hangingPunct="0">
              <a:lnSpc>
                <a:spcPct val="150000"/>
              </a:lnSpc>
              <a:buSzPct val="80000"/>
              <a:defRPr/>
            </a:pPr>
            <a:r>
              <a:rPr lang="pt-BR" sz="2000" dirty="0" smtClean="0">
                <a:cs typeface="Arial" pitchFamily="34" charset="0"/>
              </a:rPr>
              <a:t>	</a:t>
            </a:r>
            <a:r>
              <a:rPr lang="pt-BR" sz="2200" dirty="0" smtClean="0">
                <a:cs typeface="Arial" pitchFamily="34" charset="0"/>
              </a:rPr>
              <a:t>- Urina (</a:t>
            </a:r>
            <a:r>
              <a:rPr lang="pt-BR" sz="2200" dirty="0" err="1" smtClean="0">
                <a:cs typeface="Arial" pitchFamily="34" charset="0"/>
              </a:rPr>
              <a:t>proteinúria</a:t>
            </a:r>
            <a:r>
              <a:rPr lang="pt-BR" sz="2200" dirty="0" smtClean="0">
                <a:cs typeface="Arial" pitchFamily="34" charset="0"/>
              </a:rPr>
              <a:t>, </a:t>
            </a:r>
            <a:r>
              <a:rPr lang="pt-BR" sz="2200" dirty="0" err="1" smtClean="0">
                <a:cs typeface="Arial" pitchFamily="34" charset="0"/>
              </a:rPr>
              <a:t>hematúria</a:t>
            </a:r>
            <a:r>
              <a:rPr lang="pt-BR" sz="2200" dirty="0" smtClean="0">
                <a:cs typeface="Arial" pitchFamily="34" charset="0"/>
              </a:rPr>
              <a:t>)</a:t>
            </a:r>
          </a:p>
          <a:p>
            <a:pPr marL="609600" indent="-609600" eaLnBrk="0" hangingPunct="0">
              <a:lnSpc>
                <a:spcPct val="150000"/>
              </a:lnSpc>
              <a:buSzPct val="80000"/>
              <a:defRPr/>
            </a:pPr>
            <a:r>
              <a:rPr lang="pt-BR" sz="2200" dirty="0" smtClean="0">
                <a:cs typeface="Arial" pitchFamily="34" charset="0"/>
              </a:rPr>
              <a:t>        - Biópsia renal </a:t>
            </a:r>
          </a:p>
          <a:p>
            <a:pPr marL="609600" indent="-609600" algn="just" eaLnBrk="0" hangingPunct="0">
              <a:lnSpc>
                <a:spcPct val="150000"/>
              </a:lnSpc>
              <a:buSzPct val="80000"/>
              <a:defRPr/>
            </a:pPr>
            <a:r>
              <a:rPr lang="pt-BR" sz="2200" dirty="0" smtClean="0">
                <a:cs typeface="Arial" pitchFamily="34" charset="0"/>
              </a:rPr>
              <a:t>        - Exames de imagem</a:t>
            </a:r>
            <a:endParaRPr lang="en-US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572008"/>
            <a:ext cx="9228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  <a:cs typeface="Arial" pitchFamily="34" charset="0"/>
              </a:rPr>
              <a:t>          2. 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Dano funcional</a:t>
            </a:r>
          </a:p>
          <a:p>
            <a:r>
              <a:rPr lang="pt-BR" sz="2400" dirty="0" smtClean="0">
                <a:solidFill>
                  <a:prstClr val="black"/>
                </a:solidFill>
                <a:cs typeface="Arial" pitchFamily="34" charset="0"/>
              </a:rPr>
              <a:t>           </a:t>
            </a:r>
          </a:p>
          <a:p>
            <a:r>
              <a:rPr lang="pt-BR" sz="2400" dirty="0" smtClean="0">
                <a:solidFill>
                  <a:prstClr val="black"/>
                </a:solidFill>
                <a:cs typeface="Arial" pitchFamily="34" charset="0"/>
              </a:rPr>
              <a:t>                - redução da filtração glomerular </a:t>
            </a:r>
            <a:r>
              <a:rPr lang="pt-BR" sz="2000" dirty="0" smtClean="0">
                <a:solidFill>
                  <a:prstClr val="black"/>
                </a:solidFill>
                <a:cs typeface="Arial" pitchFamily="34" charset="0"/>
              </a:rPr>
              <a:t>(TFG &lt; 60 mL/</a:t>
            </a:r>
            <a:r>
              <a:rPr lang="pt-BR" sz="2000" dirty="0" err="1" smtClean="0">
                <a:solidFill>
                  <a:prstClr val="black"/>
                </a:solidFill>
                <a:cs typeface="Arial" pitchFamily="34" charset="0"/>
              </a:rPr>
              <a:t>min</a:t>
            </a:r>
            <a:r>
              <a:rPr lang="pt-BR" sz="2000" dirty="0" smtClean="0">
                <a:solidFill>
                  <a:prstClr val="black"/>
                </a:solidFill>
                <a:cs typeface="Arial" pitchFamily="34" charset="0"/>
              </a:rPr>
              <a:t>/1,73 m</a:t>
            </a:r>
            <a:r>
              <a:rPr lang="pt-BR" sz="2000" baseline="300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pt-BR" sz="2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pt-BR" dirty="0"/>
          </a:p>
        </p:txBody>
      </p:sp>
      <p:pic>
        <p:nvPicPr>
          <p:cNvPr id="4097" name="Picture 1" descr="C:\Users\Public\Documents\Lilian\proteinu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14620"/>
            <a:ext cx="803678" cy="642942"/>
          </a:xfrm>
          <a:prstGeom prst="rect">
            <a:avLst/>
          </a:prstGeom>
          <a:noFill/>
        </p:spPr>
      </p:pic>
      <p:pic>
        <p:nvPicPr>
          <p:cNvPr id="4098" name="Picture 2" descr="C:\Users\Public\Documents\Lilian\hematuria.jpg"/>
          <p:cNvPicPr>
            <a:picLocks noChangeAspect="1" noChangeArrowheads="1"/>
          </p:cNvPicPr>
          <p:nvPr/>
        </p:nvPicPr>
        <p:blipFill>
          <a:blip r:embed="rId4" cstate="print"/>
          <a:srcRect t="8368"/>
          <a:stretch>
            <a:fillRect/>
          </a:stretch>
        </p:blipFill>
        <p:spPr bwMode="auto">
          <a:xfrm>
            <a:off x="6572264" y="2643182"/>
            <a:ext cx="1028428" cy="785818"/>
          </a:xfrm>
          <a:prstGeom prst="rect">
            <a:avLst/>
          </a:prstGeom>
          <a:noFill/>
        </p:spPr>
      </p:pic>
      <p:pic>
        <p:nvPicPr>
          <p:cNvPr id="4099" name="Picture 3" descr="C:\Users\Public\Documents\Lilian\rins policisticos.jpg"/>
          <p:cNvPicPr>
            <a:picLocks noChangeAspect="1" noChangeArrowheads="1"/>
          </p:cNvPicPr>
          <p:nvPr/>
        </p:nvPicPr>
        <p:blipFill>
          <a:blip r:embed="rId5" cstate="print"/>
          <a:srcRect t="13554"/>
          <a:stretch>
            <a:fillRect/>
          </a:stretch>
        </p:blipFill>
        <p:spPr bwMode="auto">
          <a:xfrm>
            <a:off x="5072066" y="3571876"/>
            <a:ext cx="1476373" cy="1145185"/>
          </a:xfrm>
          <a:prstGeom prst="rect">
            <a:avLst/>
          </a:prstGeom>
          <a:noFill/>
        </p:spPr>
      </p:pic>
      <p:pic>
        <p:nvPicPr>
          <p:cNvPr id="11" name="Picture 2" descr="8-11%20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286124"/>
            <a:ext cx="766873" cy="571504"/>
          </a:xfrm>
          <a:prstGeom prst="rect">
            <a:avLst/>
          </a:prstGeom>
          <a:noFill/>
          <a:ln w="9525">
            <a:solidFill>
              <a:srgbClr val="665F46"/>
            </a:solidFill>
            <a:miter lim="800000"/>
            <a:headEnd/>
            <a:tailEnd/>
          </a:ln>
          <a:effectLst>
            <a:outerShdw dist="35921" dir="2700000" algn="ctr" rotWithShape="0">
              <a:srgbClr val="B0AC8E"/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5786446" y="6000768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KDIGO, 2012. </a:t>
            </a:r>
            <a:r>
              <a:rPr lang="pt-BR" sz="1400" i="1" dirty="0" err="1" smtClean="0"/>
              <a:t>Kidney</a:t>
            </a:r>
            <a:r>
              <a:rPr lang="pt-BR" sz="1400" i="1" dirty="0" smtClean="0"/>
              <a:t> Int. 2013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xmlns="" val="7846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1"/>
          <p:cNvSpPr>
            <a:spLocks noChangeArrowheads="1"/>
          </p:cNvSpPr>
          <p:nvPr/>
        </p:nvSpPr>
        <p:spPr bwMode="auto">
          <a:xfrm>
            <a:off x="3786188" y="3360738"/>
            <a:ext cx="1493837" cy="525462"/>
          </a:xfrm>
          <a:prstGeom prst="roundRect">
            <a:avLst>
              <a:gd name="adj" fmla="val 16667"/>
            </a:avLst>
          </a:prstGeom>
          <a:solidFill>
            <a:srgbClr val="B9EEED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s-MX" sz="1800" b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9" name="AutoShape 62"/>
          <p:cNvSpPr>
            <a:spLocks noChangeArrowheads="1"/>
          </p:cNvSpPr>
          <p:nvPr/>
        </p:nvSpPr>
        <p:spPr bwMode="auto">
          <a:xfrm>
            <a:off x="7050088" y="2589213"/>
            <a:ext cx="1493837" cy="525462"/>
          </a:xfrm>
          <a:prstGeom prst="roundRect">
            <a:avLst>
              <a:gd name="adj" fmla="val 16667"/>
            </a:avLst>
          </a:prstGeom>
          <a:solidFill>
            <a:srgbClr val="B9EEED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s-MX" sz="1800" b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AutoShape 63"/>
          <p:cNvSpPr>
            <a:spLocks noChangeArrowheads="1"/>
          </p:cNvSpPr>
          <p:nvPr/>
        </p:nvSpPr>
        <p:spPr bwMode="auto">
          <a:xfrm>
            <a:off x="4783138" y="2589213"/>
            <a:ext cx="1493837" cy="525462"/>
          </a:xfrm>
          <a:prstGeom prst="roundRect">
            <a:avLst>
              <a:gd name="adj" fmla="val 16667"/>
            </a:avLst>
          </a:prstGeom>
          <a:solidFill>
            <a:srgbClr val="B9EEED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s-MX" sz="1800" b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1" name="AutoShape 64"/>
          <p:cNvSpPr>
            <a:spLocks noChangeArrowheads="1"/>
          </p:cNvSpPr>
          <p:nvPr/>
        </p:nvSpPr>
        <p:spPr bwMode="auto">
          <a:xfrm>
            <a:off x="2676525" y="2589213"/>
            <a:ext cx="1493838" cy="525462"/>
          </a:xfrm>
          <a:prstGeom prst="roundRect">
            <a:avLst>
              <a:gd name="adj" fmla="val 16667"/>
            </a:avLst>
          </a:prstGeom>
          <a:solidFill>
            <a:srgbClr val="B9EEED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s-MX" sz="1800" b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2" name="AutoShape 65"/>
          <p:cNvSpPr>
            <a:spLocks noChangeArrowheads="1"/>
          </p:cNvSpPr>
          <p:nvPr/>
        </p:nvSpPr>
        <p:spPr bwMode="auto">
          <a:xfrm>
            <a:off x="588963" y="2589213"/>
            <a:ext cx="1493837" cy="525462"/>
          </a:xfrm>
          <a:prstGeom prst="roundRect">
            <a:avLst>
              <a:gd name="adj" fmla="val 16667"/>
            </a:avLst>
          </a:prstGeom>
          <a:solidFill>
            <a:srgbClr val="B9EEED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s-MX" sz="1800" b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3" name="AutoShape 37"/>
          <p:cNvSpPr>
            <a:spLocks noChangeArrowheads="1"/>
          </p:cNvSpPr>
          <p:nvPr/>
        </p:nvSpPr>
        <p:spPr bwMode="auto">
          <a:xfrm>
            <a:off x="2032000" y="1193800"/>
            <a:ext cx="1828800" cy="62388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s-MX" sz="1800" b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4" name="AutoShape 39"/>
          <p:cNvSpPr>
            <a:spLocks noChangeArrowheads="1"/>
          </p:cNvSpPr>
          <p:nvPr/>
        </p:nvSpPr>
        <p:spPr bwMode="auto">
          <a:xfrm>
            <a:off x="1592263" y="3360738"/>
            <a:ext cx="1493837" cy="525462"/>
          </a:xfrm>
          <a:prstGeom prst="roundRect">
            <a:avLst>
              <a:gd name="adj" fmla="val 16667"/>
            </a:avLst>
          </a:prstGeom>
          <a:solidFill>
            <a:srgbClr val="B9EEED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s-MX" sz="1800" b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5" name="Line 43"/>
          <p:cNvSpPr>
            <a:spLocks noChangeShapeType="1"/>
          </p:cNvSpPr>
          <p:nvPr/>
        </p:nvSpPr>
        <p:spPr bwMode="auto">
          <a:xfrm>
            <a:off x="4519613" y="1954213"/>
            <a:ext cx="0" cy="139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4106" name="Line 44"/>
          <p:cNvSpPr>
            <a:spLocks noChangeShapeType="1"/>
          </p:cNvSpPr>
          <p:nvPr/>
        </p:nvSpPr>
        <p:spPr bwMode="auto">
          <a:xfrm>
            <a:off x="2374900" y="1952625"/>
            <a:ext cx="0" cy="139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96654" name="Text Box 46"/>
          <p:cNvSpPr txBox="1">
            <a:spLocks noChangeArrowheads="1"/>
          </p:cNvSpPr>
          <p:nvPr/>
        </p:nvSpPr>
        <p:spPr bwMode="auto">
          <a:xfrm>
            <a:off x="2239963" y="1333500"/>
            <a:ext cx="1406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s-MX" sz="1800" smtClean="0">
                <a:effectLst>
                  <a:outerShdw blurRad="38100" dist="38100" dir="2700000" algn="tl">
                    <a:srgbClr val="FFFFFF"/>
                  </a:outerShdw>
                </a:effectLst>
                <a:ea typeface="Arial Unicode MS" pitchFamily="34" charset="-128"/>
                <a:cs typeface="Arial Unicode MS" pitchFamily="34" charset="-128"/>
              </a:rPr>
              <a:t>Objetivos</a:t>
            </a:r>
          </a:p>
        </p:txBody>
      </p:sp>
      <p:sp>
        <p:nvSpPr>
          <p:cNvPr id="4108" name="Text Box 48"/>
          <p:cNvSpPr txBox="1">
            <a:spLocks noChangeArrowheads="1"/>
          </p:cNvSpPr>
          <p:nvPr/>
        </p:nvSpPr>
        <p:spPr bwMode="auto">
          <a:xfrm>
            <a:off x="691927" y="2700338"/>
            <a:ext cx="1647825" cy="2746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dirty="0" err="1" smtClean="0">
                <a:ea typeface="Arial Unicode MS" pitchFamily="34" charset="-128"/>
                <a:cs typeface="Arial Unicode MS" pitchFamily="34" charset="-128"/>
              </a:rPr>
              <a:t>Antropometria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9" name="Text Box 49"/>
          <p:cNvSpPr txBox="1">
            <a:spLocks noChangeArrowheads="1"/>
          </p:cNvSpPr>
          <p:nvPr/>
        </p:nvSpPr>
        <p:spPr bwMode="auto">
          <a:xfrm>
            <a:off x="1871459" y="3373438"/>
            <a:ext cx="1014821" cy="4955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1200" dirty="0" smtClean="0">
                <a:ea typeface="Arial Unicode MS" pitchFamily="34" charset="-128"/>
                <a:cs typeface="Arial Unicode MS" pitchFamily="34" charset="-128"/>
              </a:rPr>
              <a:t>Composição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10000"/>
              </a:lnSpc>
            </a:pPr>
            <a:r>
              <a:rPr lang="es-MX" sz="1200" dirty="0">
                <a:ea typeface="Arial Unicode MS" pitchFamily="34" charset="-128"/>
                <a:cs typeface="Arial Unicode MS" pitchFamily="34" charset="-128"/>
              </a:rPr>
              <a:t>corporal</a:t>
            </a:r>
          </a:p>
        </p:txBody>
      </p:sp>
      <p:sp>
        <p:nvSpPr>
          <p:cNvPr id="4110" name="Text Box 50"/>
          <p:cNvSpPr txBox="1">
            <a:spLocks noChangeArrowheads="1"/>
          </p:cNvSpPr>
          <p:nvPr/>
        </p:nvSpPr>
        <p:spPr bwMode="auto">
          <a:xfrm>
            <a:off x="2922588" y="2598738"/>
            <a:ext cx="1009650" cy="495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1200">
                <a:ea typeface="Arial Unicode MS" pitchFamily="34" charset="-128"/>
                <a:cs typeface="Arial Unicode MS" pitchFamily="34" charset="-128"/>
              </a:rPr>
              <a:t>Consumo</a:t>
            </a:r>
          </a:p>
          <a:p>
            <a:pPr algn="ctr">
              <a:lnSpc>
                <a:spcPct val="110000"/>
              </a:lnSpc>
            </a:pPr>
            <a:r>
              <a:rPr lang="es-MX" sz="1200">
                <a:ea typeface="Arial Unicode MS" pitchFamily="34" charset="-128"/>
                <a:cs typeface="Arial Unicode MS" pitchFamily="34" charset="-128"/>
              </a:rPr>
              <a:t>alimentar</a:t>
            </a:r>
          </a:p>
        </p:txBody>
      </p:sp>
      <p:sp>
        <p:nvSpPr>
          <p:cNvPr id="4111" name="Text Box 51"/>
          <p:cNvSpPr txBox="1">
            <a:spLocks noChangeArrowheads="1"/>
          </p:cNvSpPr>
          <p:nvPr/>
        </p:nvSpPr>
        <p:spPr bwMode="auto">
          <a:xfrm>
            <a:off x="3992576" y="3359150"/>
            <a:ext cx="1049311" cy="4955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1200" dirty="0" smtClean="0">
                <a:ea typeface="Arial Unicode MS" pitchFamily="34" charset="-128"/>
                <a:cs typeface="Arial Unicode MS" pitchFamily="34" charset="-128"/>
              </a:rPr>
              <a:t>Marcadores 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10000"/>
              </a:lnSpc>
            </a:pPr>
            <a:r>
              <a:rPr lang="es-MX" sz="1200" dirty="0" smtClean="0">
                <a:ea typeface="Arial Unicode MS" pitchFamily="34" charset="-128"/>
                <a:cs typeface="Arial Unicode MS" pitchFamily="34" charset="-128"/>
              </a:rPr>
              <a:t>laboratoriais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12" name="Text Box 52"/>
          <p:cNvSpPr txBox="1">
            <a:spLocks noChangeArrowheads="1"/>
          </p:cNvSpPr>
          <p:nvPr/>
        </p:nvSpPr>
        <p:spPr bwMode="auto">
          <a:xfrm>
            <a:off x="5000178" y="2689225"/>
            <a:ext cx="1047056" cy="2923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1200" dirty="0" smtClean="0">
                <a:ea typeface="Arial Unicode MS" pitchFamily="34" charset="-128"/>
                <a:cs typeface="Arial Unicode MS" pitchFamily="34" charset="-128"/>
              </a:rPr>
              <a:t>Exame físico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13" name="Text Box 53"/>
          <p:cNvSpPr txBox="1">
            <a:spLocks noChangeArrowheads="1"/>
          </p:cNvSpPr>
          <p:nvPr/>
        </p:nvSpPr>
        <p:spPr bwMode="auto">
          <a:xfrm>
            <a:off x="6910388" y="2586038"/>
            <a:ext cx="1776412" cy="495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MX" sz="1200" dirty="0" smtClean="0">
                <a:ea typeface="Arial Unicode MS" pitchFamily="34" charset="-128"/>
                <a:cs typeface="Arial Unicode MS" pitchFamily="34" charset="-128"/>
              </a:rPr>
              <a:t>Avaliação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10000"/>
              </a:lnSpc>
            </a:pPr>
            <a:r>
              <a:rPr lang="es-MX" sz="1200" dirty="0">
                <a:ea typeface="Arial Unicode MS" pitchFamily="34" charset="-128"/>
                <a:cs typeface="Arial Unicode MS" pitchFamily="34" charset="-128"/>
              </a:rPr>
              <a:t>global subjetiva</a:t>
            </a:r>
          </a:p>
        </p:txBody>
      </p:sp>
      <p:sp>
        <p:nvSpPr>
          <p:cNvPr id="4114" name="Line 54"/>
          <p:cNvSpPr>
            <a:spLocks noChangeShapeType="1"/>
          </p:cNvSpPr>
          <p:nvPr/>
        </p:nvSpPr>
        <p:spPr bwMode="auto">
          <a:xfrm>
            <a:off x="5527675" y="1952625"/>
            <a:ext cx="2274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4115" name="Line 55"/>
          <p:cNvSpPr>
            <a:spLocks noChangeShapeType="1"/>
          </p:cNvSpPr>
          <p:nvPr/>
        </p:nvSpPr>
        <p:spPr bwMode="auto">
          <a:xfrm flipV="1">
            <a:off x="1317625" y="1949450"/>
            <a:ext cx="0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4116" name="Line 56"/>
          <p:cNvSpPr>
            <a:spLocks noChangeShapeType="1"/>
          </p:cNvSpPr>
          <p:nvPr/>
        </p:nvSpPr>
        <p:spPr bwMode="auto">
          <a:xfrm flipV="1">
            <a:off x="3441700" y="1949450"/>
            <a:ext cx="0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4117" name="Line 57"/>
          <p:cNvSpPr>
            <a:spLocks noChangeShapeType="1"/>
          </p:cNvSpPr>
          <p:nvPr/>
        </p:nvSpPr>
        <p:spPr bwMode="auto">
          <a:xfrm flipV="1">
            <a:off x="7796213" y="1958975"/>
            <a:ext cx="0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4118" name="Line 58"/>
          <p:cNvSpPr>
            <a:spLocks noChangeShapeType="1"/>
          </p:cNvSpPr>
          <p:nvPr/>
        </p:nvSpPr>
        <p:spPr bwMode="auto">
          <a:xfrm>
            <a:off x="1325563" y="1947863"/>
            <a:ext cx="3198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4119" name="Line 59"/>
          <p:cNvSpPr>
            <a:spLocks noChangeShapeType="1"/>
          </p:cNvSpPr>
          <p:nvPr/>
        </p:nvSpPr>
        <p:spPr bwMode="auto">
          <a:xfrm flipV="1">
            <a:off x="5530850" y="1958975"/>
            <a:ext cx="0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4120" name="AutoShape 37"/>
          <p:cNvSpPr>
            <a:spLocks noChangeArrowheads="1"/>
          </p:cNvSpPr>
          <p:nvPr/>
        </p:nvSpPr>
        <p:spPr bwMode="auto">
          <a:xfrm>
            <a:off x="5702300" y="1193800"/>
            <a:ext cx="1828800" cy="623888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s-MX" sz="1800" b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5846763" y="1333500"/>
            <a:ext cx="153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s-MX" sz="1800" smtClean="0">
                <a:effectLst>
                  <a:outerShdw blurRad="38100" dist="38100" dir="2700000" algn="tl">
                    <a:srgbClr val="FFFFFF"/>
                  </a:outerShdw>
                </a:effectLst>
                <a:ea typeface="Arial Unicode MS" pitchFamily="34" charset="-128"/>
                <a:cs typeface="Arial Unicode MS" pitchFamily="34" charset="-128"/>
              </a:rPr>
              <a:t>Subjetivos</a:t>
            </a:r>
          </a:p>
        </p:txBody>
      </p:sp>
      <p:sp>
        <p:nvSpPr>
          <p:cNvPr id="124957" name="Text Box 48"/>
          <p:cNvSpPr txBox="1">
            <a:spLocks noChangeArrowheads="1"/>
          </p:cNvSpPr>
          <p:nvPr/>
        </p:nvSpPr>
        <p:spPr bwMode="auto">
          <a:xfrm>
            <a:off x="323528" y="4005064"/>
            <a:ext cx="2479576" cy="1930400"/>
          </a:xfrm>
          <a:prstGeom prst="rect">
            <a:avLst/>
          </a:prstGeom>
          <a:noFill/>
          <a:ln w="12700">
            <a:solidFill>
              <a:srgbClr val="A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</a:rPr>
              <a:t>Antropometria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Peso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Estatura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IMC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Circunferências do braço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Circunferência muscular do braço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Área muscular do braço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Pregas cutâneas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Circunferência da cintura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Razão cintura/quadril</a:t>
            </a:r>
          </a:p>
        </p:txBody>
      </p:sp>
      <p:sp>
        <p:nvSpPr>
          <p:cNvPr id="124958" name="Text Box 48"/>
          <p:cNvSpPr txBox="1">
            <a:spLocks noChangeArrowheads="1"/>
          </p:cNvSpPr>
          <p:nvPr/>
        </p:nvSpPr>
        <p:spPr bwMode="auto">
          <a:xfrm>
            <a:off x="5868144" y="4509120"/>
            <a:ext cx="2819400" cy="1747838"/>
          </a:xfrm>
          <a:prstGeom prst="rect">
            <a:avLst/>
          </a:prstGeom>
          <a:noFill/>
          <a:ln w="12700">
            <a:solidFill>
              <a:srgbClr val="A6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</a:rPr>
              <a:t>Composição Corporal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Somatória de pregas 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Bioimpedância elétrica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Infravermelhor próximo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Absortometria de raios-X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Densitometria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Ultrassonografia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Ressonância magnética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Tomografia computadorizada</a:t>
            </a:r>
          </a:p>
        </p:txBody>
      </p:sp>
      <p:sp>
        <p:nvSpPr>
          <p:cNvPr id="124959" name="Text Box 48"/>
          <p:cNvSpPr txBox="1">
            <a:spLocks noChangeArrowheads="1"/>
          </p:cNvSpPr>
          <p:nvPr/>
        </p:nvSpPr>
        <p:spPr bwMode="auto">
          <a:xfrm>
            <a:off x="3131840" y="5413733"/>
            <a:ext cx="2376264" cy="1015663"/>
          </a:xfrm>
          <a:prstGeom prst="rect">
            <a:avLst/>
          </a:prstGeom>
          <a:noFill/>
          <a:ln w="6350">
            <a:solidFill>
              <a:srgbClr val="A6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</a:rPr>
              <a:t>Consumo alimentar</a:t>
            </a:r>
          </a:p>
          <a:p>
            <a:r>
              <a:rPr lang="es-MX" sz="1200" dirty="0">
                <a:ea typeface="Arial Unicode MS" pitchFamily="34" charset="-128"/>
                <a:cs typeface="Arial Unicode MS" pitchFamily="34" charset="-128"/>
              </a:rPr>
              <a:t>Registro alimentar de 3 a 7 dias</a:t>
            </a:r>
          </a:p>
          <a:p>
            <a:r>
              <a:rPr lang="es-MX" sz="1200" dirty="0">
                <a:ea typeface="Arial Unicode MS" pitchFamily="34" charset="-128"/>
                <a:cs typeface="Arial Unicode MS" pitchFamily="34" charset="-128"/>
              </a:rPr>
              <a:t>Recordatório 24 horas</a:t>
            </a:r>
          </a:p>
          <a:p>
            <a:r>
              <a:rPr lang="es-MX" sz="1200" dirty="0">
                <a:ea typeface="Arial Unicode MS" pitchFamily="34" charset="-128"/>
                <a:cs typeface="Arial Unicode MS" pitchFamily="34" charset="-128"/>
              </a:rPr>
              <a:t>Frequência alimentar</a:t>
            </a:r>
          </a:p>
          <a:p>
            <a:r>
              <a:rPr lang="es-MX" sz="1200" dirty="0" smtClean="0">
                <a:ea typeface="Arial Unicode MS" pitchFamily="34" charset="-128"/>
                <a:cs typeface="Arial Unicode MS" pitchFamily="34" charset="-128"/>
              </a:rPr>
              <a:t>PNA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4960" name="Text Box 48"/>
          <p:cNvSpPr txBox="1">
            <a:spLocks noChangeArrowheads="1"/>
          </p:cNvSpPr>
          <p:nvPr/>
        </p:nvSpPr>
        <p:spPr bwMode="auto">
          <a:xfrm>
            <a:off x="3695700" y="4038600"/>
            <a:ext cx="1752600" cy="1376363"/>
          </a:xfrm>
          <a:prstGeom prst="rect">
            <a:avLst/>
          </a:prstGeom>
          <a:noFill/>
          <a:ln w="6350">
            <a:solidFill>
              <a:srgbClr val="A6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</a:rPr>
              <a:t>Bioquímicos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Creatinina sérica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Uréia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Albumina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Pré-albumina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Transferrina</a:t>
            </a:r>
          </a:p>
          <a:p>
            <a:r>
              <a:rPr lang="es-MX" sz="1200">
                <a:ea typeface="Arial Unicode MS" pitchFamily="34" charset="-128"/>
                <a:cs typeface="Arial Unicode MS" pitchFamily="34" charset="-128"/>
              </a:rPr>
              <a:t>Proteínas totais</a:t>
            </a:r>
          </a:p>
        </p:txBody>
      </p:sp>
      <p:sp>
        <p:nvSpPr>
          <p:cNvPr id="124961" name="Text Box 48"/>
          <p:cNvSpPr txBox="1">
            <a:spLocks noChangeArrowheads="1"/>
          </p:cNvSpPr>
          <p:nvPr/>
        </p:nvSpPr>
        <p:spPr bwMode="auto">
          <a:xfrm>
            <a:off x="6084168" y="3212976"/>
            <a:ext cx="1498600" cy="1200329"/>
          </a:xfrm>
          <a:prstGeom prst="rect">
            <a:avLst/>
          </a:prstGeom>
          <a:noFill/>
          <a:ln w="6350">
            <a:solidFill>
              <a:srgbClr val="A6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dirty="0" smtClean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</a:rPr>
              <a:t>AGS</a:t>
            </a:r>
            <a:endParaRPr lang="es-MX" sz="1200" dirty="0">
              <a:solidFill>
                <a:srgbClr val="99000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s-MX" sz="1200" dirty="0">
                <a:ea typeface="Arial Unicode MS" pitchFamily="34" charset="-128"/>
                <a:cs typeface="Arial Unicode MS" pitchFamily="34" charset="-128"/>
              </a:rPr>
              <a:t>Original </a:t>
            </a:r>
            <a:r>
              <a:rPr lang="es-MX" sz="1200" dirty="0" smtClean="0">
                <a:ea typeface="Arial Unicode MS" pitchFamily="34" charset="-128"/>
                <a:cs typeface="Arial Unicode MS" pitchFamily="34" charset="-128"/>
              </a:rPr>
              <a:t>AGS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s-MX" sz="1200" dirty="0" smtClean="0">
                <a:ea typeface="Arial Unicode MS" pitchFamily="34" charset="-128"/>
                <a:cs typeface="Arial Unicode MS" pitchFamily="34" charset="-128"/>
              </a:rPr>
              <a:t>AGS-7 pontos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s-MX" sz="1200" dirty="0">
                <a:ea typeface="Arial Unicode MS" pitchFamily="34" charset="-128"/>
                <a:cs typeface="Arial Unicode MS" pitchFamily="34" charset="-128"/>
              </a:rPr>
              <a:t>PG</a:t>
            </a:r>
            <a:r>
              <a:rPr lang="es-MX" sz="1200" dirty="0" smtClean="0">
                <a:ea typeface="Arial Unicode MS" pitchFamily="34" charset="-128"/>
                <a:cs typeface="Arial Unicode MS" pitchFamily="34" charset="-128"/>
              </a:rPr>
              <a:t>-AGS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s-MX" sz="1200" dirty="0" smtClean="0">
                <a:ea typeface="Arial Unicode MS" pitchFamily="34" charset="-128"/>
                <a:cs typeface="Arial Unicode MS" pitchFamily="34" charset="-128"/>
              </a:rPr>
              <a:t>AGS modificado</a:t>
            </a:r>
            <a:endParaRPr lang="es-MX" sz="12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s-MX" sz="1200" dirty="0">
                <a:ea typeface="Arial Unicode MS" pitchFamily="34" charset="-128"/>
                <a:cs typeface="Arial Unicode MS" pitchFamily="34" charset="-128"/>
              </a:rPr>
              <a:t>MIS </a:t>
            </a: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466756" y="293784"/>
            <a:ext cx="8534400" cy="75895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Métodos de avaliação nutricional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9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7" grpId="0" animBg="1" autoUpdateAnimBg="0"/>
      <p:bldP spid="124958" grpId="0" animBg="1" autoUpdateAnimBg="0"/>
      <p:bldP spid="124959" grpId="0" animBg="1" autoUpdateAnimBg="0"/>
      <p:bldP spid="124960" grpId="0" animBg="1" autoUpdateAnimBg="0"/>
      <p:bldP spid="12496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9992" y="2000240"/>
            <a:ext cx="4342256" cy="3372976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Alterações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balanço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hídrico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Presença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comorbidades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Alterações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músculo-esqueléticas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Falta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padrões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referência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Falta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pontos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corte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definidos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58080" y="293784"/>
            <a:ext cx="8534400" cy="758952"/>
          </a:xfrm>
        </p:spPr>
        <p:txBody>
          <a:bodyPr>
            <a:noAutofit/>
          </a:bodyPr>
          <a:lstStyle/>
          <a:p>
            <a:r>
              <a:rPr lang="pt-BR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Antropometria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 DRC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2000240"/>
            <a:ext cx="3643338" cy="328614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274320" indent="-27432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Peso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Índice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massa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corporal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Circunferência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braço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Circ. muscular do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braço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Pregas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Dobras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cutâneas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2976" y="1428736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Parâmetros</a:t>
            </a: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29322" y="1428736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Limitações</a:t>
            </a:r>
            <a:endParaRPr lang="pt-B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8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0088" y="293784"/>
            <a:ext cx="8534400" cy="75895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Minimizando os erros da </a:t>
            </a:r>
            <a:r>
              <a:rPr lang="pt-BR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antropometria</a:t>
            </a:r>
            <a:r>
              <a:rPr lang="pt-B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na DRC</a:t>
            </a:r>
            <a:endParaRPr lang="pt-B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57158" y="1643050"/>
            <a:ext cx="4857784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000" dirty="0" smtClean="0">
                <a:latin typeface="Arial" charset="0"/>
              </a:rPr>
              <a:t> obter as medidas no “peso seco”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000" dirty="0" smtClean="0">
                <a:latin typeface="Arial" charset="0"/>
              </a:rPr>
              <a:t> após sessão de hemodiálise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000" dirty="0" smtClean="0">
                <a:latin typeface="Arial" charset="0"/>
              </a:rPr>
              <a:t> ausência </a:t>
            </a:r>
            <a:r>
              <a:rPr lang="pt-BR" sz="2000" dirty="0">
                <a:latin typeface="Arial" charset="0"/>
              </a:rPr>
              <a:t>de </a:t>
            </a:r>
            <a:r>
              <a:rPr lang="pt-BR" sz="2000" dirty="0" smtClean="0">
                <a:latin typeface="Arial" charset="0"/>
              </a:rPr>
              <a:t>edema</a:t>
            </a:r>
            <a:endParaRPr lang="pt-BR" sz="2000" dirty="0">
              <a:latin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000" dirty="0" smtClean="0">
                <a:latin typeface="Arial" charset="0"/>
              </a:rPr>
              <a:t>  no lado oposto ao do acesso vascular</a:t>
            </a:r>
            <a:endParaRPr lang="pt-BR" sz="2000" dirty="0">
              <a:latin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2000" dirty="0" smtClean="0">
                <a:latin typeface="Arial" charset="0"/>
              </a:rPr>
              <a:t>  </a:t>
            </a:r>
            <a:r>
              <a:rPr lang="pt-BR" sz="2000" dirty="0">
                <a:latin typeface="Arial" charset="0"/>
              </a:rPr>
              <a:t>descontar o líquido peritoneal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714488"/>
            <a:ext cx="2148510" cy="1428760"/>
          </a:xfrm>
          <a:prstGeom prst="rect">
            <a:avLst/>
          </a:prstGeom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483768" y="4581128"/>
            <a:ext cx="518457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ü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Avaliações longitudinais</a:t>
            </a:r>
          </a:p>
          <a:p>
            <a:pPr marL="457200" indent="-457200">
              <a:spcBef>
                <a:spcPct val="50000"/>
              </a:spcBef>
              <a:buFont typeface="Wingdings" charset="2"/>
              <a:buChar char="ü"/>
              <a:defRPr/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  <a:t>Acompanhamento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2096" y="365792"/>
            <a:ext cx="8534400" cy="758952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Marcadores bioquímicos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Diagrama 13"/>
          <p:cNvGraphicFramePr/>
          <p:nvPr/>
        </p:nvGraphicFramePr>
        <p:xfrm>
          <a:off x="428596" y="1571612"/>
          <a:ext cx="307183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26"/>
          <p:cNvSpPr txBox="1"/>
          <p:nvPr/>
        </p:nvSpPr>
        <p:spPr>
          <a:xfrm>
            <a:off x="5214942" y="157161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Albumina</a:t>
            </a:r>
            <a:r>
              <a:rPr lang="en-US" b="1" dirty="0" smtClean="0">
                <a:latin typeface="+mn-lt"/>
              </a:rPr>
              <a:t> e </a:t>
            </a:r>
            <a:r>
              <a:rPr lang="en-US" b="1" dirty="0" err="1" smtClean="0">
                <a:latin typeface="+mn-lt"/>
              </a:rPr>
              <a:t>Óbito</a:t>
            </a:r>
            <a:r>
              <a:rPr lang="en-US" b="1" dirty="0" smtClean="0"/>
              <a:t> em </a:t>
            </a:r>
            <a:r>
              <a:rPr lang="en-US" b="1" dirty="0" smtClean="0">
                <a:latin typeface="+mn-lt"/>
              </a:rPr>
              <a:t>HD  </a:t>
            </a:r>
            <a:endParaRPr lang="en-US" b="1" dirty="0">
              <a:latin typeface="+mn-lt"/>
            </a:endParaRPr>
          </a:p>
        </p:txBody>
      </p:sp>
      <p:sp>
        <p:nvSpPr>
          <p:cNvPr id="9" name="CaixaDeTexto 37"/>
          <p:cNvSpPr txBox="1"/>
          <p:nvPr/>
        </p:nvSpPr>
        <p:spPr>
          <a:xfrm>
            <a:off x="6215074" y="5357826"/>
            <a:ext cx="2608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Kalantar-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Zadeh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K, et al, NDT, 2005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04864"/>
            <a:ext cx="41719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4348" y="4643446"/>
            <a:ext cx="2704587" cy="15240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Reduzida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ingestão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Estado 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hidratação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Perdas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urinárias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dialisato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Inflamação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1714480" y="4143380"/>
            <a:ext cx="428628" cy="35719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66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318" y="312594"/>
            <a:ext cx="8534400" cy="758952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Consumo alimentar</a:t>
            </a:r>
            <a:endParaRPr lang="pt-B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863" y="2357430"/>
            <a:ext cx="380574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23"/>
          <p:cNvSpPr txBox="1"/>
          <p:nvPr/>
        </p:nvSpPr>
        <p:spPr>
          <a:xfrm>
            <a:off x="6572264" y="5715016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Araújo IC et al JREN,  2006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24"/>
          <p:cNvSpPr txBox="1"/>
          <p:nvPr/>
        </p:nvSpPr>
        <p:spPr>
          <a:xfrm>
            <a:off x="5357818" y="1558341"/>
            <a:ext cx="330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Ingestão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energia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sobrevida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hemodiálise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Group 187"/>
          <p:cNvGraphicFramePr>
            <a:graphicFrameLocks noGrp="1"/>
          </p:cNvGraphicFramePr>
          <p:nvPr/>
        </p:nvGraphicFramePr>
        <p:xfrm>
          <a:off x="428596" y="1785926"/>
          <a:ext cx="3929090" cy="4252912"/>
        </p:xfrm>
        <a:graphic>
          <a:graphicData uri="http://schemas.openxmlformats.org/drawingml/2006/table">
            <a:tbl>
              <a:tblPr/>
              <a:tblGrid>
                <a:gridCol w="2571768"/>
                <a:gridCol w="1357322"/>
              </a:tblGrid>
              <a:tr h="208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kcal/kg/d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ahoma" pitchFamily="34" charset="0"/>
                        </a:rPr>
                        <a:t>DRC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ahoma" pitchFamily="34" charset="0"/>
                        </a:rPr>
                        <a:t>não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ahoma" pitchFamily="34" charset="0"/>
                        </a:rPr>
                        <a:t>dialítico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Kopple et al-MDRD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(2000)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Duenhas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et al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(2003)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28.5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24.9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ahoma" pitchFamily="34" charset="0"/>
                        </a:rPr>
                        <a:t>Hemodiálise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24.0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Schoenfeld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et al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(1983)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Cuppari et al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(1989)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26.6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Lorenzo et al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(1995)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26.8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Rocco et al-HEMO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(2002)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22.9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sym typeface="Symbol" pitchFamily="18" charset="2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ahoma" pitchFamily="34" charset="0"/>
                        </a:rPr>
                        <a:t>Diálise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ahoma" pitchFamily="34" charset="0"/>
                        </a:rPr>
                        <a:t> Peritoneal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Schilling et al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(1985)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24.0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Pollock et al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(1990)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24.0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428596" y="1643050"/>
            <a:ext cx="3967753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Recomendação 30 a 35 kcal/kg/dia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86578" y="4000504"/>
            <a:ext cx="1000132" cy="357190"/>
          </a:xfrm>
          <a:prstGeom prst="rect">
            <a:avLst/>
          </a:prstGeom>
          <a:noFill/>
          <a:ln w="28575">
            <a:solidFill>
              <a:srgbClr val="BE162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41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069"/>
          <a:stretch>
            <a:fillRect/>
          </a:stretch>
        </p:blipFill>
        <p:spPr bwMode="auto">
          <a:xfrm>
            <a:off x="1500166" y="1714488"/>
            <a:ext cx="6715172" cy="383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11"/>
          <p:cNvSpPr txBox="1"/>
          <p:nvPr/>
        </p:nvSpPr>
        <p:spPr>
          <a:xfrm>
            <a:off x="500034" y="428604"/>
            <a:ext cx="81439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Prevalência</a:t>
            </a:r>
            <a:r>
              <a:rPr lang="en-US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anorexia em </a:t>
            </a:r>
            <a:r>
              <a:rPr lang="en-US" sz="27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pacientes</a:t>
            </a:r>
            <a:r>
              <a:rPr lang="en-US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em </a:t>
            </a:r>
            <a:r>
              <a:rPr lang="en-US" sz="27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diálise</a:t>
            </a:r>
            <a:r>
              <a:rPr lang="en-US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215074" y="5715016"/>
            <a:ext cx="1981931" cy="439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lnSpc>
                <a:spcPct val="160000"/>
              </a:lnSpc>
              <a:buClr>
                <a:srgbClr val="007673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 smtClean="0">
                <a:ea typeface="Arial Unicode MS" pitchFamily="34" charset="-128"/>
                <a:cs typeface="Arial Unicode MS" pitchFamily="34" charset="-128"/>
              </a:rPr>
              <a:t>Cortesia</a:t>
            </a:r>
            <a:r>
              <a:rPr lang="en-GB" sz="1400" dirty="0" smtClean="0">
                <a:ea typeface="Arial Unicode MS" pitchFamily="34" charset="-128"/>
                <a:cs typeface="Arial Unicode MS" pitchFamily="34" charset="-128"/>
              </a:rPr>
              <a:t> de Carrero JJ</a:t>
            </a:r>
            <a:endParaRPr lang="en-GB" sz="140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7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357166"/>
            <a:ext cx="8229600" cy="863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Anorexia e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sobrevida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em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diálise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30"/>
          <a:stretch>
            <a:fillRect/>
          </a:stretch>
        </p:blipFill>
        <p:spPr bwMode="auto">
          <a:xfrm>
            <a:off x="285721" y="2214554"/>
            <a:ext cx="43529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310" y="2214554"/>
            <a:ext cx="39749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ector de seta reta 16"/>
          <p:cNvCxnSpPr/>
          <p:nvPr/>
        </p:nvCxnSpPr>
        <p:spPr>
          <a:xfrm flipV="1">
            <a:off x="2786050" y="3857628"/>
            <a:ext cx="357190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17"/>
          <p:cNvCxnSpPr/>
          <p:nvPr/>
        </p:nvCxnSpPr>
        <p:spPr>
          <a:xfrm flipV="1">
            <a:off x="7143768" y="4071942"/>
            <a:ext cx="357190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21"/>
          <p:cNvSpPr txBox="1"/>
          <p:nvPr/>
        </p:nvSpPr>
        <p:spPr>
          <a:xfrm>
            <a:off x="285720" y="5000636"/>
            <a:ext cx="1907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Carrero JJ et al AJCN,  2007</a:t>
            </a:r>
            <a:endParaRPr lang="en-US" sz="1050" dirty="0"/>
          </a:p>
        </p:txBody>
      </p:sp>
      <p:sp>
        <p:nvSpPr>
          <p:cNvPr id="10" name="CaixaDeTexto 22"/>
          <p:cNvSpPr txBox="1"/>
          <p:nvPr/>
        </p:nvSpPr>
        <p:spPr>
          <a:xfrm>
            <a:off x="6286512" y="5032472"/>
            <a:ext cx="23727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Kalantar-Zadeh K et al  AJCN,  2007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7950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1619672" y="6055404"/>
            <a:ext cx="705678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50" dirty="0" smtClean="0">
                <a:latin typeface="Arial" pitchFamily="34" charset="0"/>
                <a:cs typeface="Arial" pitchFamily="34" charset="0"/>
              </a:rPr>
              <a:t>Critérios propostos pela </a:t>
            </a:r>
            <a:r>
              <a:rPr lang="pt-BR" sz="1050" i="1" dirty="0" err="1" smtClean="0">
                <a:latin typeface="Arial" pitchFamily="34" charset="0"/>
                <a:cs typeface="Arial" pitchFamily="34" charset="0"/>
              </a:rPr>
              <a:t>International</a:t>
            </a:r>
            <a:r>
              <a:rPr lang="pt-BR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i="1" dirty="0" err="1" smtClean="0">
                <a:latin typeface="Arial" pitchFamily="34" charset="0"/>
                <a:cs typeface="Arial" pitchFamily="34" charset="0"/>
              </a:rPr>
              <a:t>Society</a:t>
            </a:r>
            <a:r>
              <a:rPr lang="pt-BR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sz="1050" i="1" dirty="0" smtClean="0">
                <a:latin typeface="Arial" pitchFamily="34" charset="0"/>
                <a:cs typeface="Arial" pitchFamily="34" charset="0"/>
              </a:rPr>
              <a:t> Renal </a:t>
            </a:r>
            <a:r>
              <a:rPr lang="pt-BR" sz="1050" i="1" dirty="0" err="1" smtClean="0">
                <a:latin typeface="Arial" pitchFamily="34" charset="0"/>
                <a:cs typeface="Arial" pitchFamily="34" charset="0"/>
              </a:rPr>
              <a:t>Nutrition</a:t>
            </a:r>
            <a:r>
              <a:rPr lang="pt-BR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i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i="1" dirty="0" err="1" smtClean="0">
                <a:latin typeface="Arial" pitchFamily="34" charset="0"/>
                <a:cs typeface="Arial" pitchFamily="34" charset="0"/>
              </a:rPr>
              <a:t>Metabolism</a:t>
            </a:r>
            <a:r>
              <a:rPr lang="pt-BR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 smtClean="0">
                <a:latin typeface="Arial" pitchFamily="34" charset="0"/>
                <a:cs typeface="Arial" pitchFamily="34" charset="0"/>
              </a:rPr>
              <a:t>Fouque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al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050" dirty="0" err="1">
                <a:latin typeface="Arial" pitchFamily="34" charset="0"/>
                <a:cs typeface="Arial" pitchFamily="34" charset="0"/>
              </a:rPr>
              <a:t>Kidney</a:t>
            </a:r>
            <a:r>
              <a:rPr lang="pt-B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5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 , 2008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20"/>
          <p:cNvSpPr/>
          <p:nvPr/>
        </p:nvSpPr>
        <p:spPr>
          <a:xfrm>
            <a:off x="754063" y="2025651"/>
            <a:ext cx="3455987" cy="13319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Retângulo 6"/>
          <p:cNvSpPr/>
          <p:nvPr/>
        </p:nvSpPr>
        <p:spPr>
          <a:xfrm>
            <a:off x="1042988" y="2097089"/>
            <a:ext cx="2808287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Albumina &lt; 3,8 </a:t>
            </a:r>
            <a:r>
              <a:rPr lang="pt-BR" sz="1200" dirty="0">
                <a:solidFill>
                  <a:prstClr val="black"/>
                </a:solidFill>
                <a:latin typeface="Calibri"/>
                <a:cs typeface="+mn-cs"/>
              </a:rPr>
              <a:t>g/dL</a:t>
            </a:r>
            <a:endParaRPr lang="pt-BR" sz="19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 Pré-albumina &lt; 30 </a:t>
            </a:r>
            <a:r>
              <a:rPr lang="pt-BR" sz="1200" dirty="0" err="1">
                <a:solidFill>
                  <a:prstClr val="black"/>
                </a:solidFill>
                <a:latin typeface="Calibri"/>
                <a:cs typeface="+mn-cs"/>
              </a:rPr>
              <a:t>mg</a:t>
            </a:r>
            <a:r>
              <a:rPr lang="pt-BR" sz="1200" dirty="0">
                <a:solidFill>
                  <a:prstClr val="black"/>
                </a:solidFill>
                <a:latin typeface="Calibri"/>
                <a:cs typeface="+mn-cs"/>
              </a:rPr>
              <a:t>/dL</a:t>
            </a:r>
            <a:endParaRPr lang="pt-BR" sz="19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 Colesterol &lt; 100 </a:t>
            </a:r>
            <a:r>
              <a:rPr lang="pt-BR" sz="1200" dirty="0" err="1">
                <a:solidFill>
                  <a:prstClr val="black"/>
                </a:solidFill>
                <a:latin typeface="Calibri"/>
                <a:cs typeface="+mn-cs"/>
              </a:rPr>
              <a:t>mg</a:t>
            </a:r>
            <a:r>
              <a:rPr lang="pt-BR" sz="1200" dirty="0">
                <a:solidFill>
                  <a:prstClr val="black"/>
                </a:solidFill>
                <a:latin typeface="Calibri"/>
                <a:cs typeface="+mn-cs"/>
              </a:rPr>
              <a:t>/dL</a:t>
            </a:r>
            <a:endParaRPr lang="pt-BR" sz="19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Retângulo 18"/>
          <p:cNvSpPr/>
          <p:nvPr/>
        </p:nvSpPr>
        <p:spPr>
          <a:xfrm>
            <a:off x="5005388" y="2025651"/>
            <a:ext cx="3455987" cy="1295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Retângulo 8"/>
          <p:cNvSpPr/>
          <p:nvPr/>
        </p:nvSpPr>
        <p:spPr>
          <a:xfrm>
            <a:off x="5000625" y="2100264"/>
            <a:ext cx="3429000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IMC &lt; 23 </a:t>
            </a:r>
            <a:r>
              <a:rPr lang="pt-BR" sz="1200" dirty="0">
                <a:solidFill>
                  <a:prstClr val="black"/>
                </a:solidFill>
                <a:latin typeface="Calibri"/>
                <a:cs typeface="+mn-cs"/>
              </a:rPr>
              <a:t>kg/m²</a:t>
            </a:r>
            <a:endParaRPr lang="pt-BR" sz="19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     peso &gt; 5% </a:t>
            </a:r>
            <a:r>
              <a:rPr lang="pt-BR" sz="1400" dirty="0">
                <a:solidFill>
                  <a:prstClr val="black"/>
                </a:solidFill>
                <a:latin typeface="Calibri"/>
                <a:cs typeface="+mn-cs"/>
              </a:rPr>
              <a:t>(3m) </a:t>
            </a: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ou &gt; 10% </a:t>
            </a:r>
            <a:r>
              <a:rPr lang="pt-BR" sz="1400" dirty="0">
                <a:solidFill>
                  <a:prstClr val="black"/>
                </a:solidFill>
                <a:latin typeface="Calibri"/>
                <a:cs typeface="+mn-cs"/>
              </a:rPr>
              <a:t>(6m)</a:t>
            </a:r>
            <a:endParaRPr lang="pt-BR" sz="19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 % Gordura corporal &lt; 10%</a:t>
            </a:r>
          </a:p>
        </p:txBody>
      </p:sp>
      <p:sp>
        <p:nvSpPr>
          <p:cNvPr id="9" name="Retângulo 13"/>
          <p:cNvSpPr/>
          <p:nvPr/>
        </p:nvSpPr>
        <p:spPr>
          <a:xfrm>
            <a:off x="754063" y="1449389"/>
            <a:ext cx="3455987" cy="576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15"/>
          <p:cNvSpPr txBox="1"/>
          <p:nvPr/>
        </p:nvSpPr>
        <p:spPr>
          <a:xfrm>
            <a:off x="754063" y="1492251"/>
            <a:ext cx="34559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+mj-lt"/>
              </a:rPr>
              <a:t>Bioquímicos*</a:t>
            </a:r>
          </a:p>
        </p:txBody>
      </p:sp>
      <p:sp>
        <p:nvSpPr>
          <p:cNvPr id="11" name="Retângulo 16"/>
          <p:cNvSpPr/>
          <p:nvPr/>
        </p:nvSpPr>
        <p:spPr>
          <a:xfrm>
            <a:off x="5005388" y="1449389"/>
            <a:ext cx="3455987" cy="576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aixaDeTexto 17"/>
          <p:cNvSpPr txBox="1"/>
          <p:nvPr/>
        </p:nvSpPr>
        <p:spPr>
          <a:xfrm>
            <a:off x="5005388" y="1492251"/>
            <a:ext cx="34559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+mj-lt"/>
              </a:rPr>
              <a:t>Massa corporal</a:t>
            </a:r>
          </a:p>
        </p:txBody>
      </p:sp>
      <p:sp>
        <p:nvSpPr>
          <p:cNvPr id="13" name="Seta para baixo 25"/>
          <p:cNvSpPr/>
          <p:nvPr/>
        </p:nvSpPr>
        <p:spPr>
          <a:xfrm>
            <a:off x="5213350" y="2601914"/>
            <a:ext cx="215900" cy="2159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26"/>
          <p:cNvSpPr/>
          <p:nvPr/>
        </p:nvSpPr>
        <p:spPr>
          <a:xfrm>
            <a:off x="5000625" y="4570414"/>
            <a:ext cx="3455988" cy="1295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Retângulo 10"/>
          <p:cNvSpPr/>
          <p:nvPr/>
        </p:nvSpPr>
        <p:spPr>
          <a:xfrm>
            <a:off x="5005388" y="4665664"/>
            <a:ext cx="3455987" cy="1174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Proteínas:  </a:t>
            </a:r>
            <a:r>
              <a:rPr lang="pt-BR" sz="1900" dirty="0" err="1">
                <a:solidFill>
                  <a:prstClr val="black"/>
                </a:solidFill>
                <a:latin typeface="Calibri"/>
                <a:cs typeface="+mn-cs"/>
              </a:rPr>
              <a:t>Cons</a:t>
            </a: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 &lt;0,6 </a:t>
            </a:r>
            <a:r>
              <a:rPr lang="pt-BR" sz="1200" dirty="0">
                <a:solidFill>
                  <a:prstClr val="black"/>
                </a:solidFill>
                <a:latin typeface="Calibri"/>
              </a:rPr>
              <a:t>g/kg/d</a:t>
            </a:r>
          </a:p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                  HD &lt; 0,8 </a:t>
            </a:r>
            <a:r>
              <a:rPr lang="pt-BR" sz="1200" dirty="0">
                <a:solidFill>
                  <a:prstClr val="black"/>
                </a:solidFill>
                <a:latin typeface="Calibri"/>
                <a:cs typeface="+mn-cs"/>
              </a:rPr>
              <a:t>g/kg/d</a:t>
            </a: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                        </a:t>
            </a:r>
          </a:p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Energia &lt; 25 </a:t>
            </a:r>
            <a:r>
              <a:rPr lang="pt-BR" sz="1200" dirty="0">
                <a:solidFill>
                  <a:prstClr val="black"/>
                </a:solidFill>
                <a:latin typeface="Calibri"/>
                <a:cs typeface="+mn-cs"/>
              </a:rPr>
              <a:t>kcal/kg/d</a:t>
            </a:r>
            <a:endParaRPr lang="pt-BR" sz="19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tângulo 23"/>
          <p:cNvSpPr/>
          <p:nvPr/>
        </p:nvSpPr>
        <p:spPr>
          <a:xfrm>
            <a:off x="5005388" y="4005264"/>
            <a:ext cx="3455987" cy="576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CaixaDeTexto 30"/>
          <p:cNvSpPr txBox="1"/>
          <p:nvPr/>
        </p:nvSpPr>
        <p:spPr>
          <a:xfrm>
            <a:off x="5005388" y="4048126"/>
            <a:ext cx="34559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+mj-lt"/>
              </a:rPr>
              <a:t>Ingestão alimentar**</a:t>
            </a:r>
            <a:endParaRPr lang="pt-BR" b="1" dirty="0">
              <a:latin typeface="+mj-lt"/>
            </a:endParaRPr>
          </a:p>
        </p:txBody>
      </p:sp>
      <p:sp>
        <p:nvSpPr>
          <p:cNvPr id="19" name="Retângulo 28"/>
          <p:cNvSpPr/>
          <p:nvPr/>
        </p:nvSpPr>
        <p:spPr>
          <a:xfrm>
            <a:off x="758825" y="4570414"/>
            <a:ext cx="3455988" cy="1295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0" name="Retângulo 9"/>
          <p:cNvSpPr/>
          <p:nvPr/>
        </p:nvSpPr>
        <p:spPr>
          <a:xfrm>
            <a:off x="714375" y="4791076"/>
            <a:ext cx="3500438" cy="7794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           &gt; 5% </a:t>
            </a:r>
            <a:r>
              <a:rPr lang="pt-BR" sz="1400" dirty="0">
                <a:solidFill>
                  <a:prstClr val="black"/>
                </a:solidFill>
                <a:latin typeface="Calibri"/>
                <a:cs typeface="+mn-cs"/>
              </a:rPr>
              <a:t>(3m) </a:t>
            </a: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ou &gt; 10% </a:t>
            </a:r>
            <a:r>
              <a:rPr lang="pt-BR" sz="1400" dirty="0">
                <a:solidFill>
                  <a:prstClr val="black"/>
                </a:solidFill>
                <a:latin typeface="Calibri"/>
                <a:cs typeface="+mn-cs"/>
              </a:rPr>
              <a:t>(6m)</a:t>
            </a:r>
            <a:endParaRPr lang="pt-BR" sz="19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sz="1900" dirty="0">
                <a:solidFill>
                  <a:prstClr val="black"/>
                </a:solidFill>
                <a:latin typeface="Calibri"/>
                <a:cs typeface="+mn-cs"/>
              </a:rPr>
              <a:t>       Adequação CMB &lt; 90%</a:t>
            </a:r>
          </a:p>
        </p:txBody>
      </p:sp>
      <p:sp>
        <p:nvSpPr>
          <p:cNvPr id="21" name="Seta para baixo 27"/>
          <p:cNvSpPr/>
          <p:nvPr/>
        </p:nvSpPr>
        <p:spPr>
          <a:xfrm>
            <a:off x="1150938" y="4878389"/>
            <a:ext cx="206375" cy="2159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54063" y="4005264"/>
            <a:ext cx="3455987" cy="576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CaixaDeTexto 29"/>
          <p:cNvSpPr txBox="1"/>
          <p:nvPr/>
        </p:nvSpPr>
        <p:spPr>
          <a:xfrm>
            <a:off x="754063" y="4048126"/>
            <a:ext cx="34559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+mj-lt"/>
              </a:rPr>
              <a:t>Massa muscular</a:t>
            </a:r>
          </a:p>
        </p:txBody>
      </p:sp>
      <p:sp>
        <p:nvSpPr>
          <p:cNvPr id="24" name="CaixaDeTexto 32"/>
          <p:cNvSpPr txBox="1"/>
          <p:nvPr/>
        </p:nvSpPr>
        <p:spPr>
          <a:xfrm>
            <a:off x="785813" y="3355976"/>
            <a:ext cx="335756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dirty="0">
                <a:latin typeface="+mn-lt"/>
              </a:rPr>
              <a:t>*Atenção às perdas anormais e uso de hipolipemiantes</a:t>
            </a:r>
          </a:p>
        </p:txBody>
      </p:sp>
      <p:sp>
        <p:nvSpPr>
          <p:cNvPr id="25" name="Retângulo 11"/>
          <p:cNvSpPr/>
          <p:nvPr/>
        </p:nvSpPr>
        <p:spPr>
          <a:xfrm>
            <a:off x="1857356" y="3000372"/>
            <a:ext cx="5643602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1 indicador em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ao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menos 3 categorias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430088" y="293784"/>
            <a:ext cx="8534400" cy="75895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Diagnóstico de DEP (PEW) - ISRNM </a:t>
            </a:r>
            <a:endParaRPr lang="pt-BR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4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3"/>
          <p:cNvSpPr txBox="1"/>
          <p:nvPr/>
        </p:nvSpPr>
        <p:spPr>
          <a:xfrm>
            <a:off x="-214314" y="415333"/>
            <a:ext cx="8572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Avaliação Global Subjetiva  (7 pontos)</a:t>
            </a:r>
            <a:endParaRPr lang="pt-BR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7"/>
          <p:cNvSpPr txBox="1"/>
          <p:nvPr/>
        </p:nvSpPr>
        <p:spPr>
          <a:xfrm>
            <a:off x="285720" y="1857364"/>
            <a:ext cx="3714750" cy="3200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Componentes: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Mudança de peso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Ingestão dietética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Sintomas gastrintestinais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Capacidade funcional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Necessidades energéticas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Exame físico</a:t>
            </a:r>
          </a:p>
        </p:txBody>
      </p:sp>
      <p:sp>
        <p:nvSpPr>
          <p:cNvPr id="12" name="CaixaDeTexto 29"/>
          <p:cNvSpPr txBox="1"/>
          <p:nvPr/>
        </p:nvSpPr>
        <p:spPr>
          <a:xfrm>
            <a:off x="6357938" y="6000768"/>
            <a:ext cx="27860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latin typeface="+mn-lt"/>
              </a:rPr>
              <a:t>CANUSA, JASN (1996)</a:t>
            </a: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4786314" y="2500306"/>
            <a:ext cx="3929090" cy="1661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u="sng" dirty="0" smtClean="0">
                <a:latin typeface="Arial" pitchFamily="34" charset="0"/>
                <a:cs typeface="Arial" pitchFamily="34" charset="0"/>
              </a:rPr>
              <a:t>Classificação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pt-BR" dirty="0">
                <a:latin typeface="Arial" pitchFamily="34" charset="0"/>
                <a:cs typeface="Arial" pitchFamily="34" charset="0"/>
              </a:rPr>
              <a:t>e 7: bem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nutrido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dirty="0">
                <a:latin typeface="Arial" pitchFamily="34" charset="0"/>
                <a:cs typeface="Arial" pitchFamily="34" charset="0"/>
              </a:rPr>
              <a:t>, 4, 5: desnutrido leve ou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moderado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dirty="0">
                <a:latin typeface="Arial" pitchFamily="34" charset="0"/>
                <a:cs typeface="Arial" pitchFamily="34" charset="0"/>
              </a:rPr>
              <a:t>e 2: desnutrido grave</a:t>
            </a:r>
          </a:p>
        </p:txBody>
      </p:sp>
    </p:spTree>
    <p:extLst>
      <p:ext uri="{BB962C8B-B14F-4D97-AF65-F5344CB8AC3E}">
        <p14:creationId xmlns:p14="http://schemas.microsoft.com/office/powerpoint/2010/main" xmlns="" val="3385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260648"/>
            <a:ext cx="8229600" cy="863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Prática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Clínica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63088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Diagnósticar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identificar</a:t>
            </a:r>
            <a:r>
              <a:rPr lang="en-US" sz="2800" dirty="0" smtClean="0"/>
              <a:t> </a:t>
            </a:r>
            <a:r>
              <a:rPr lang="en-US" sz="2800" dirty="0" err="1" smtClean="0"/>
              <a:t>risco</a:t>
            </a:r>
            <a:r>
              <a:rPr lang="en-US" sz="2800" dirty="0" smtClean="0"/>
              <a:t> de DEP?</a:t>
            </a:r>
            <a:endParaRPr lang="en-US" sz="2800" dirty="0" smtClean="0"/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Redução</a:t>
            </a:r>
            <a:r>
              <a:rPr lang="en-US" sz="2800" dirty="0" smtClean="0"/>
              <a:t> </a:t>
            </a:r>
            <a:r>
              <a:rPr lang="en-US" sz="2800" dirty="0" smtClean="0"/>
              <a:t>de peso (inclusive do GPI)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Redução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apetite</a:t>
            </a:r>
            <a:endParaRPr lang="en-US" sz="2800" dirty="0" smtClean="0"/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Marcadores</a:t>
            </a:r>
            <a:r>
              <a:rPr lang="en-US" sz="2800" dirty="0" smtClean="0"/>
              <a:t> </a:t>
            </a:r>
            <a:r>
              <a:rPr lang="en-US" sz="2800" dirty="0" err="1" smtClean="0"/>
              <a:t>bioquímicos</a:t>
            </a:r>
            <a:r>
              <a:rPr lang="en-US" sz="2800" dirty="0" smtClean="0"/>
              <a:t> </a:t>
            </a:r>
            <a:r>
              <a:rPr lang="en-US" sz="2800" dirty="0" err="1" smtClean="0"/>
              <a:t>reduzidos</a:t>
            </a:r>
            <a:r>
              <a:rPr lang="en-US" sz="2800" dirty="0" smtClean="0"/>
              <a:t> (</a:t>
            </a:r>
            <a:r>
              <a:rPr lang="en-US" sz="2800" dirty="0" err="1" smtClean="0"/>
              <a:t>ureia</a:t>
            </a:r>
            <a:r>
              <a:rPr lang="en-US" sz="2800" dirty="0" smtClean="0"/>
              <a:t>, </a:t>
            </a:r>
            <a:r>
              <a:rPr lang="en-US" sz="2800" dirty="0" err="1" smtClean="0"/>
              <a:t>fósforo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907704" y="5157192"/>
            <a:ext cx="587900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Acompanhamento frequente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7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26" y="214290"/>
            <a:ext cx="8786874" cy="8636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Mecanismos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envolvidos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progressão</a:t>
            </a:r>
            <a:r>
              <a:rPr lang="en-US" sz="2800" b="1" dirty="0" smtClean="0">
                <a:solidFill>
                  <a:srgbClr val="C00000"/>
                </a:solidFill>
              </a:rPr>
              <a:t> da DRC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5720" y="1947438"/>
            <a:ext cx="191995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Perda de </a:t>
            </a:r>
            <a:r>
              <a:rPr lang="pt-B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néfrons</a:t>
            </a:r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65434" y="1557211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↑ </a:t>
            </a:r>
            <a:r>
              <a:rPr lang="en-US" sz="1200" dirty="0" err="1" smtClean="0"/>
              <a:t>fluxo</a:t>
            </a:r>
            <a:r>
              <a:rPr lang="en-US" sz="1200" dirty="0" smtClean="0"/>
              <a:t> </a:t>
            </a:r>
            <a:r>
              <a:rPr lang="en-US" sz="1200" dirty="0" err="1" smtClean="0"/>
              <a:t>sanguíneo</a:t>
            </a:r>
            <a:endParaRPr lang="en-US" sz="1200" dirty="0" smtClean="0"/>
          </a:p>
          <a:p>
            <a:r>
              <a:rPr lang="en-US" sz="1200" dirty="0" smtClean="0"/>
              <a:t> ↑ </a:t>
            </a:r>
            <a:r>
              <a:rPr lang="en-US" sz="1200" dirty="0" err="1" smtClean="0"/>
              <a:t>pressão</a:t>
            </a:r>
            <a:r>
              <a:rPr lang="en-US" sz="1200" dirty="0" smtClean="0"/>
              <a:t> </a:t>
            </a:r>
            <a:r>
              <a:rPr lang="en-US" sz="1200" dirty="0" err="1" smtClean="0"/>
              <a:t>hidrostática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57620" y="1804562"/>
            <a:ext cx="191995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Hipertensão Glomerular 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428860" y="216175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10800000" flipV="1">
            <a:off x="3857620" y="2376066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000628" y="2376067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500298" y="2376067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estiramento</a:t>
            </a:r>
            <a:r>
              <a:rPr lang="en-US" sz="1200" dirty="0" smtClean="0"/>
              <a:t>, </a:t>
            </a:r>
            <a:r>
              <a:rPr lang="en-US" sz="1200" dirty="0" err="1" smtClean="0"/>
              <a:t>ruptura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643570" y="2376067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↓ </a:t>
            </a:r>
            <a:r>
              <a:rPr lang="en-US" sz="1200" dirty="0" err="1" smtClean="0"/>
              <a:t>permeseletividade</a:t>
            </a:r>
            <a:r>
              <a:rPr lang="en-US" sz="1200" dirty="0" smtClean="0"/>
              <a:t> (</a:t>
            </a:r>
            <a:r>
              <a:rPr lang="en-US" sz="1200" dirty="0" err="1" smtClean="0"/>
              <a:t>barreira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786446" y="2876132"/>
            <a:ext cx="235745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Tráfico de proteínas (</a:t>
            </a:r>
            <a:r>
              <a:rPr lang="pt-B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proteinúria</a:t>
            </a: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143108" y="2947571"/>
            <a:ext cx="250033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Injúria endotelial, </a:t>
            </a:r>
          </a:p>
          <a:p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mesangial e de </a:t>
            </a:r>
            <a:r>
              <a:rPr lang="pt-B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podócitos</a:t>
            </a:r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3143240" y="3590513"/>
            <a:ext cx="642942" cy="42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10800000" flipV="1">
            <a:off x="5929322" y="359051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929058" y="3947702"/>
            <a:ext cx="164307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Inflamação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357290" y="366195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Liberação</a:t>
            </a:r>
            <a:r>
              <a:rPr lang="en-US" sz="1200" dirty="0" smtClean="0"/>
              <a:t> de </a:t>
            </a:r>
            <a:r>
              <a:rPr lang="en-US" sz="1200" dirty="0" err="1" smtClean="0"/>
              <a:t>mediadores</a:t>
            </a:r>
            <a:endParaRPr lang="en-US" sz="1200" dirty="0" smtClean="0"/>
          </a:p>
          <a:p>
            <a:r>
              <a:rPr lang="en-US" sz="1200" dirty="0" err="1" smtClean="0"/>
              <a:t>inflamatórios</a:t>
            </a:r>
            <a:endParaRPr lang="en-US" sz="12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429388" y="3681715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Liberação</a:t>
            </a:r>
            <a:r>
              <a:rPr lang="en-US" sz="1200" dirty="0" smtClean="0"/>
              <a:t> de </a:t>
            </a:r>
            <a:r>
              <a:rPr lang="en-US" sz="1200" dirty="0" err="1" smtClean="0"/>
              <a:t>mediadores</a:t>
            </a:r>
            <a:endParaRPr lang="en-US" sz="1200" dirty="0" smtClean="0"/>
          </a:p>
          <a:p>
            <a:r>
              <a:rPr lang="en-US" sz="1200" dirty="0" err="1" smtClean="0"/>
              <a:t>inflamatórios</a:t>
            </a:r>
            <a:endParaRPr lang="en-US" sz="1200" dirty="0"/>
          </a:p>
        </p:txBody>
      </p:sp>
      <p:cxnSp>
        <p:nvCxnSpPr>
          <p:cNvPr id="39" name="Conector de seta reta 38"/>
          <p:cNvCxnSpPr/>
          <p:nvPr/>
        </p:nvCxnSpPr>
        <p:spPr>
          <a:xfrm rot="5400000">
            <a:off x="4394199" y="469700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5000628" y="4304892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Fatores</a:t>
            </a:r>
            <a:r>
              <a:rPr lang="en-US" sz="1200" dirty="0" smtClean="0"/>
              <a:t> de </a:t>
            </a:r>
            <a:r>
              <a:rPr lang="en-US" sz="1200" dirty="0" err="1" smtClean="0"/>
              <a:t>crescimento</a:t>
            </a:r>
            <a:endParaRPr lang="en-US" sz="1200" dirty="0" smtClean="0"/>
          </a:p>
          <a:p>
            <a:r>
              <a:rPr lang="en-US" sz="1200" dirty="0" err="1" smtClean="0"/>
              <a:t>Citocinas</a:t>
            </a:r>
            <a:r>
              <a:rPr lang="en-US" sz="1200" dirty="0" smtClean="0"/>
              <a:t>, </a:t>
            </a:r>
            <a:r>
              <a:rPr lang="en-US" sz="1200" dirty="0" err="1" smtClean="0"/>
              <a:t>quimiocinas</a:t>
            </a:r>
            <a:endParaRPr lang="en-US" sz="1200" dirty="0" smtClean="0"/>
          </a:p>
          <a:p>
            <a:r>
              <a:rPr lang="en-US" sz="1200" dirty="0" err="1" smtClean="0"/>
              <a:t>Angiotensina</a:t>
            </a:r>
            <a:r>
              <a:rPr lang="en-US" sz="1200" dirty="0" smtClean="0"/>
              <a:t> II</a:t>
            </a:r>
            <a:endParaRPr lang="en-US" sz="1200" dirty="0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071934" y="5162148"/>
            <a:ext cx="164307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Proliferação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 rot="5400000">
            <a:off x="4572000" y="580509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4000496" y="6162280"/>
            <a:ext cx="164307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Fibrose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072066" y="5590776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Proloferação</a:t>
            </a:r>
            <a:r>
              <a:rPr lang="en-US" sz="1200" dirty="0" smtClean="0"/>
              <a:t> de </a:t>
            </a:r>
            <a:r>
              <a:rPr lang="en-US" sz="1200" dirty="0" err="1" smtClean="0"/>
              <a:t>fibroblastos</a:t>
            </a:r>
            <a:endParaRPr lang="en-US" sz="1200" dirty="0" smtClean="0"/>
          </a:p>
          <a:p>
            <a:r>
              <a:rPr lang="en-US" sz="1200" dirty="0" err="1" smtClean="0"/>
              <a:t>Deposição</a:t>
            </a:r>
            <a:r>
              <a:rPr lang="en-US" sz="1200" dirty="0" smtClean="0"/>
              <a:t> de </a:t>
            </a:r>
            <a:r>
              <a:rPr lang="en-US" sz="1200" dirty="0" err="1" smtClean="0"/>
              <a:t>matiz</a:t>
            </a:r>
            <a:r>
              <a:rPr lang="en-US" sz="1200" dirty="0" smtClean="0"/>
              <a:t> </a:t>
            </a:r>
            <a:r>
              <a:rPr lang="en-US" sz="1200" dirty="0" err="1" smtClean="0"/>
              <a:t>extraceluluar</a:t>
            </a:r>
            <a:endParaRPr lang="en-US" sz="1200" dirty="0"/>
          </a:p>
        </p:txBody>
      </p:sp>
      <p:cxnSp>
        <p:nvCxnSpPr>
          <p:cNvPr id="49" name="Conector de seta reta 48"/>
          <p:cNvCxnSpPr/>
          <p:nvPr/>
        </p:nvCxnSpPr>
        <p:spPr>
          <a:xfrm rot="10800000" flipV="1">
            <a:off x="2285984" y="6376592"/>
            <a:ext cx="16430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2357422" y="5843491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Glomeruloesclerose</a:t>
            </a:r>
            <a:endParaRPr lang="en-US" sz="1200" dirty="0" smtClean="0"/>
          </a:p>
          <a:p>
            <a:r>
              <a:rPr lang="en-US" sz="1200" dirty="0" err="1" smtClean="0"/>
              <a:t>Fibrose</a:t>
            </a:r>
            <a:r>
              <a:rPr lang="en-US" sz="1200" dirty="0" smtClean="0"/>
              <a:t> </a:t>
            </a:r>
            <a:r>
              <a:rPr lang="en-US" sz="1200" dirty="0" err="1" smtClean="0"/>
              <a:t>intersticial</a:t>
            </a:r>
            <a:endParaRPr lang="en-US" sz="1200" dirty="0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57158" y="1285860"/>
            <a:ext cx="164307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Insulto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Conector de seta reta 54"/>
          <p:cNvCxnSpPr/>
          <p:nvPr/>
        </p:nvCxnSpPr>
        <p:spPr>
          <a:xfrm rot="5400000">
            <a:off x="1107257" y="175020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285720" y="6215082"/>
            <a:ext cx="191995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Perda de </a:t>
            </a:r>
            <a:r>
              <a:rPr lang="pt-B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néfrons</a:t>
            </a:r>
            <a:r>
              <a:rPr lang="pt-B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Conector de seta reta 57"/>
          <p:cNvCxnSpPr/>
          <p:nvPr/>
        </p:nvCxnSpPr>
        <p:spPr>
          <a:xfrm rot="5400000" flipH="1" flipV="1">
            <a:off x="-1178759" y="4250537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2143108" y="1285860"/>
            <a:ext cx="1872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Mediador</a:t>
            </a:r>
            <a:r>
              <a:rPr lang="en-US" sz="1200" dirty="0" smtClean="0"/>
              <a:t> </a:t>
            </a:r>
            <a:r>
              <a:rPr lang="en-US" sz="1200" dirty="0" err="1" smtClean="0"/>
              <a:t>Angiotensina</a:t>
            </a:r>
            <a:r>
              <a:rPr lang="en-US" sz="1200" dirty="0" smtClean="0"/>
              <a:t> II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-396552" y="62068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425450" y="555625"/>
            <a:ext cx="8293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t-BR" sz="3200" b="1" dirty="0">
                <a:solidFill>
                  <a:srgbClr val="C00000"/>
                </a:solidFill>
                <a:cs typeface="Arial" pitchFamily="34" charset="0"/>
              </a:rPr>
              <a:t>Tratamento dietético</a:t>
            </a:r>
          </a:p>
        </p:txBody>
      </p:sp>
    </p:spTree>
    <p:extLst>
      <p:ext uri="{BB962C8B-B14F-4D97-AF65-F5344CB8AC3E}">
        <p14:creationId xmlns:p14="http://schemas.microsoft.com/office/powerpoint/2010/main" xmlns="" val="18878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714348" y="1285860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2400" dirty="0" smtClean="0"/>
              <a:t> Estratégias dietéticas de tratamento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1472" y="1928802"/>
            <a:ext cx="857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 smtClean="0"/>
              <a:t> Farináceos e/ou </a:t>
            </a:r>
            <a:r>
              <a:rPr lang="pt-BR" sz="2000" dirty="0" err="1" smtClean="0"/>
              <a:t>engrossantes</a:t>
            </a:r>
            <a:r>
              <a:rPr lang="pt-BR" sz="2000" dirty="0" smtClean="0"/>
              <a:t>: farinha de mandioca, creme de arroz...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 smtClean="0"/>
              <a:t> Óleos ou azeites na refeição pronta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 smtClean="0"/>
              <a:t> Açúcares e doces: mel, doces de frutas...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 smtClean="0"/>
              <a:t> Receitas com densidade energética elevada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 smtClean="0"/>
              <a:t> Utilizar módulos de carboidratos: </a:t>
            </a:r>
            <a:r>
              <a:rPr lang="pt-BR" sz="2000" dirty="0" err="1" smtClean="0"/>
              <a:t>p.</a:t>
            </a:r>
            <a:r>
              <a:rPr lang="pt-BR" sz="2000" dirty="0" smtClean="0"/>
              <a:t>ex </a:t>
            </a:r>
            <a:r>
              <a:rPr lang="pt-BR" sz="2000" dirty="0" err="1" smtClean="0"/>
              <a:t>maltodextrina</a:t>
            </a:r>
            <a:endParaRPr lang="pt-BR" sz="20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 smtClean="0"/>
              <a:t> Uso de suplementos orais específicos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dirty="0" smtClean="0"/>
              <a:t> Exercício físico (força)</a:t>
            </a:r>
            <a:endParaRPr lang="pt-BR" sz="2000" dirty="0"/>
          </a:p>
        </p:txBody>
      </p:sp>
      <p:pic>
        <p:nvPicPr>
          <p:cNvPr id="6" name="Imagem 5" descr="receitasmaterias_farinhacococenou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5117" y="5430273"/>
            <a:ext cx="1425467" cy="109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download.jpg"/>
          <p:cNvPicPr>
            <a:picLocks noChangeAspect="1"/>
          </p:cNvPicPr>
          <p:nvPr/>
        </p:nvPicPr>
        <p:blipFill>
          <a:blip r:embed="rId4" cstate="print"/>
          <a:srcRect l="7249" t="10742" r="3886" b="12172"/>
          <a:stretch>
            <a:fillRect/>
          </a:stretch>
        </p:blipFill>
        <p:spPr bwMode="auto">
          <a:xfrm>
            <a:off x="1331642" y="5459846"/>
            <a:ext cx="1376983" cy="113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https://encrypted-tbn2.gstatic.com/images?q=tbn:ANd9GcRfJMEdDIOlxnyNTS7mE9SjaO_NVr6FJOfIDbqsKv-uUortqQ1ns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43" y="5447582"/>
            <a:ext cx="1296119" cy="107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49808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Desnutrição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energético-proteica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6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05925046"/>
              </p:ext>
            </p:extLst>
          </p:nvPr>
        </p:nvGraphicFramePr>
        <p:xfrm>
          <a:off x="1370013" y="1785938"/>
          <a:ext cx="5878512" cy="3916362"/>
        </p:xfrm>
        <a:graphic>
          <a:graphicData uri="http://schemas.openxmlformats.org/presentationml/2006/ole">
            <p:oleObj spid="_x0000_s3094" name="Chart" r:id="rId3" imgW="6207840" imgH="4141440" progId="MSGraph.Chart.8">
              <p:embed followColorScheme="full"/>
            </p:oleObj>
          </a:graphicData>
        </a:graphic>
      </p:graphicFrame>
      <p:sp>
        <p:nvSpPr>
          <p:cNvPr id="175107" name="Text Box 3"/>
          <p:cNvSpPr txBox="1">
            <a:spLocks noChangeArrowheads="1"/>
          </p:cNvSpPr>
          <p:nvPr/>
        </p:nvSpPr>
        <p:spPr bwMode="auto">
          <a:xfrm rot="-5324922">
            <a:off x="388184" y="3282423"/>
            <a:ext cx="1600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latin typeface="Tahoma" pitchFamily="34" charset="0"/>
              </a:rPr>
              <a:t>mg MM/min</a:t>
            </a:r>
            <a:endParaRPr lang="en-US" sz="1800" b="1" dirty="0">
              <a:latin typeface="Tahoma" pitchFamily="34" charset="0"/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2214546" y="5345684"/>
            <a:ext cx="1420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 smtClean="0">
                <a:latin typeface="Tahoma" pitchFamily="34" charset="0"/>
              </a:rPr>
              <a:t>Pré-diálise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4143372" y="5357826"/>
            <a:ext cx="960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 smtClean="0">
                <a:latin typeface="Tahoma" pitchFamily="34" charset="0"/>
              </a:rPr>
              <a:t>Diálise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842018" y="5357826"/>
            <a:ext cx="1444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latin typeface="Tahoma" pitchFamily="34" charset="0"/>
              </a:rPr>
              <a:t>Pós-</a:t>
            </a:r>
            <a:r>
              <a:rPr lang="en-US" b="1" dirty="0" err="1" smtClean="0">
                <a:latin typeface="Tahoma" pitchFamily="34" charset="0"/>
              </a:rPr>
              <a:t>diálise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7229526" y="2241541"/>
            <a:ext cx="287338" cy="287338"/>
          </a:xfrm>
          <a:prstGeom prst="rect">
            <a:avLst/>
          </a:prstGeom>
          <a:gradFill rotWithShape="0">
            <a:gsLst>
              <a:gs pos="0">
                <a:srgbClr val="FFFF99">
                  <a:gamma/>
                  <a:shade val="46275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ahoma" pitchFamily="34" charset="0"/>
            </a:endParaRP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7248528" y="2719382"/>
            <a:ext cx="287338" cy="287338"/>
          </a:xfrm>
          <a:prstGeom prst="rect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9900"/>
              </a:solidFill>
              <a:latin typeface="Tahoma" pitchFamily="34" charset="0"/>
            </a:endParaRP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253308" y="3290886"/>
            <a:ext cx="287338" cy="287338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46275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7572396" y="2143116"/>
            <a:ext cx="1343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</a:rPr>
              <a:t>proteólise</a:t>
            </a:r>
            <a:endParaRPr lang="en-US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7572396" y="2643182"/>
            <a:ext cx="1010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</a:rPr>
              <a:t>síntese</a:t>
            </a:r>
            <a:endParaRPr lang="en-US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7572396" y="3214686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</a:rPr>
              <a:t>perda</a:t>
            </a:r>
            <a:endParaRPr lang="en-US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5460307" y="6050181"/>
            <a:ext cx="3469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i="1" dirty="0">
                <a:latin typeface="Tahoma" pitchFamily="34" charset="0"/>
              </a:rPr>
              <a:t>Ikizler TA et al, Am J </a:t>
            </a:r>
            <a:r>
              <a:rPr lang="en-US" sz="1400" i="1" dirty="0" err="1">
                <a:latin typeface="Tahoma" pitchFamily="34" charset="0"/>
              </a:rPr>
              <a:t>Physiol</a:t>
            </a:r>
            <a:r>
              <a:rPr lang="en-US" sz="1400" i="1" dirty="0">
                <a:latin typeface="Tahoma" pitchFamily="34" charset="0"/>
              </a:rPr>
              <a:t> </a:t>
            </a:r>
            <a:r>
              <a:rPr lang="en-US" sz="1400" i="1" dirty="0" err="1">
                <a:latin typeface="Tahoma" pitchFamily="34" charset="0"/>
              </a:rPr>
              <a:t>Metab</a:t>
            </a:r>
            <a:r>
              <a:rPr lang="en-US" sz="1400" i="1" dirty="0">
                <a:latin typeface="Tahoma" pitchFamily="34" charset="0"/>
              </a:rPr>
              <a:t>, 2002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148914" y="405450"/>
            <a:ext cx="820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rgbClr val="C00000"/>
                </a:solidFill>
                <a:latin typeface="Tahoma" pitchFamily="34" charset="0"/>
              </a:rPr>
              <a:t>Metabolismo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ahoma" pitchFamily="34" charset="0"/>
              </a:rPr>
              <a:t>proteico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ahoma" pitchFamily="34" charset="0"/>
              </a:rPr>
              <a:t>durante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 a </a:t>
            </a:r>
            <a:r>
              <a:rPr lang="en-US" sz="2800" b="1" dirty="0" err="1" smtClean="0">
                <a:solidFill>
                  <a:srgbClr val="C00000"/>
                </a:solidFill>
                <a:latin typeface="Tahoma" pitchFamily="34" charset="0"/>
              </a:rPr>
              <a:t>hemodiálise</a:t>
            </a:r>
            <a:endParaRPr lang="en-US" sz="2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2505075" y="256697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>
            <a:off x="2362200" y="255745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21" name="Line 17"/>
          <p:cNvSpPr>
            <a:spLocks noChangeShapeType="1"/>
          </p:cNvSpPr>
          <p:nvPr/>
        </p:nvSpPr>
        <p:spPr bwMode="auto">
          <a:xfrm>
            <a:off x="2724150" y="29098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22" name="Line 18"/>
          <p:cNvSpPr>
            <a:spLocks noChangeShapeType="1"/>
          </p:cNvSpPr>
          <p:nvPr/>
        </p:nvSpPr>
        <p:spPr bwMode="auto">
          <a:xfrm>
            <a:off x="2876550" y="2919401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86100" y="4872026"/>
            <a:ext cx="304800" cy="76200"/>
            <a:chOff x="1968" y="3060"/>
            <a:chExt cx="192" cy="48"/>
          </a:xfrm>
        </p:grpSpPr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>
              <a:off x="2064" y="30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25" name="Line 21"/>
            <p:cNvSpPr>
              <a:spLocks noChangeShapeType="1"/>
            </p:cNvSpPr>
            <p:nvPr/>
          </p:nvSpPr>
          <p:spPr bwMode="auto">
            <a:xfrm>
              <a:off x="1968" y="31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048125" y="2386001"/>
            <a:ext cx="304800" cy="161925"/>
            <a:chOff x="2556" y="1488"/>
            <a:chExt cx="192" cy="102"/>
          </a:xfrm>
        </p:grpSpPr>
        <p:sp>
          <p:nvSpPr>
            <p:cNvPr id="175127" name="Line 23"/>
            <p:cNvSpPr>
              <a:spLocks noChangeShapeType="1"/>
            </p:cNvSpPr>
            <p:nvPr/>
          </p:nvSpPr>
          <p:spPr bwMode="auto">
            <a:xfrm flipV="1">
              <a:off x="2646" y="149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28" name="Line 24"/>
            <p:cNvSpPr>
              <a:spLocks noChangeShapeType="1"/>
            </p:cNvSpPr>
            <p:nvPr/>
          </p:nvSpPr>
          <p:spPr bwMode="auto">
            <a:xfrm>
              <a:off x="2556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429125" y="2962264"/>
            <a:ext cx="304800" cy="161925"/>
            <a:chOff x="2556" y="1488"/>
            <a:chExt cx="192" cy="102"/>
          </a:xfrm>
        </p:grpSpPr>
        <p:sp>
          <p:nvSpPr>
            <p:cNvPr id="175130" name="Line 26"/>
            <p:cNvSpPr>
              <a:spLocks noChangeShapeType="1"/>
            </p:cNvSpPr>
            <p:nvPr/>
          </p:nvSpPr>
          <p:spPr bwMode="auto">
            <a:xfrm flipV="1">
              <a:off x="2646" y="149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31" name="Line 27"/>
            <p:cNvSpPr>
              <a:spLocks noChangeShapeType="1"/>
            </p:cNvSpPr>
            <p:nvPr/>
          </p:nvSpPr>
          <p:spPr bwMode="auto">
            <a:xfrm>
              <a:off x="2556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800600" y="5138726"/>
            <a:ext cx="304800" cy="76200"/>
            <a:chOff x="1968" y="3060"/>
            <a:chExt cx="192" cy="48"/>
          </a:xfrm>
        </p:grpSpPr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>
              <a:off x="2064" y="30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34" name="Line 30"/>
            <p:cNvSpPr>
              <a:spLocks noChangeShapeType="1"/>
            </p:cNvSpPr>
            <p:nvPr/>
          </p:nvSpPr>
          <p:spPr bwMode="auto">
            <a:xfrm>
              <a:off x="1968" y="31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734050" y="2338376"/>
            <a:ext cx="304800" cy="161925"/>
            <a:chOff x="2556" y="1488"/>
            <a:chExt cx="192" cy="102"/>
          </a:xfrm>
        </p:grpSpPr>
        <p:sp>
          <p:nvSpPr>
            <p:cNvPr id="175136" name="Line 32"/>
            <p:cNvSpPr>
              <a:spLocks noChangeShapeType="1"/>
            </p:cNvSpPr>
            <p:nvPr/>
          </p:nvSpPr>
          <p:spPr bwMode="auto">
            <a:xfrm flipV="1">
              <a:off x="2646" y="149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37" name="Line 33"/>
            <p:cNvSpPr>
              <a:spLocks noChangeShapeType="1"/>
            </p:cNvSpPr>
            <p:nvPr/>
          </p:nvSpPr>
          <p:spPr bwMode="auto">
            <a:xfrm>
              <a:off x="2556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138" name="Line 34"/>
          <p:cNvSpPr>
            <a:spLocks noChangeShapeType="1"/>
          </p:cNvSpPr>
          <p:nvPr/>
        </p:nvSpPr>
        <p:spPr bwMode="auto">
          <a:xfrm>
            <a:off x="6105525" y="27574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39" name="Line 35"/>
          <p:cNvSpPr>
            <a:spLocks noChangeShapeType="1"/>
          </p:cNvSpPr>
          <p:nvPr/>
        </p:nvSpPr>
        <p:spPr bwMode="auto">
          <a:xfrm>
            <a:off x="6257925" y="2767001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477000" y="4910126"/>
            <a:ext cx="304800" cy="76200"/>
            <a:chOff x="1968" y="3060"/>
            <a:chExt cx="192" cy="48"/>
          </a:xfrm>
        </p:grpSpPr>
        <p:sp>
          <p:nvSpPr>
            <p:cNvPr id="175141" name="Line 37"/>
            <p:cNvSpPr>
              <a:spLocks noChangeShapeType="1"/>
            </p:cNvSpPr>
            <p:nvPr/>
          </p:nvSpPr>
          <p:spPr bwMode="auto">
            <a:xfrm>
              <a:off x="2064" y="30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42" name="Line 38"/>
            <p:cNvSpPr>
              <a:spLocks noChangeShapeType="1"/>
            </p:cNvSpPr>
            <p:nvPr/>
          </p:nvSpPr>
          <p:spPr bwMode="auto">
            <a:xfrm>
              <a:off x="1968" y="31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143" name="Text Box 39"/>
          <p:cNvSpPr txBox="1">
            <a:spLocks noChangeArrowheads="1"/>
          </p:cNvSpPr>
          <p:nvPr/>
        </p:nvSpPr>
        <p:spPr bwMode="auto">
          <a:xfrm>
            <a:off x="4010025" y="2122476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ahoma" pitchFamily="34" charset="0"/>
              </a:rPr>
              <a:t>*</a:t>
            </a:r>
          </a:p>
        </p:txBody>
      </p:sp>
      <p:sp>
        <p:nvSpPr>
          <p:cNvPr id="175144" name="Text Box 40"/>
          <p:cNvSpPr txBox="1">
            <a:spLocks noChangeArrowheads="1"/>
          </p:cNvSpPr>
          <p:nvPr/>
        </p:nvSpPr>
        <p:spPr bwMode="auto">
          <a:xfrm>
            <a:off x="5715000" y="2063739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ahoma" pitchFamily="34" charset="0"/>
              </a:rPr>
              <a:t>*</a:t>
            </a:r>
          </a:p>
        </p:txBody>
      </p:sp>
      <p:sp>
        <p:nvSpPr>
          <p:cNvPr id="175145" name="Text Box 41"/>
          <p:cNvSpPr txBox="1">
            <a:spLocks noChangeArrowheads="1"/>
          </p:cNvSpPr>
          <p:nvPr/>
        </p:nvSpPr>
        <p:spPr bwMode="auto">
          <a:xfrm>
            <a:off x="6096000" y="2444739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ahoma" pitchFamily="34" charset="0"/>
              </a:rPr>
              <a:t>*</a:t>
            </a:r>
          </a:p>
        </p:txBody>
      </p:sp>
      <p:sp>
        <p:nvSpPr>
          <p:cNvPr id="175146" name="Text Box 42"/>
          <p:cNvSpPr txBox="1">
            <a:spLocks noChangeArrowheads="1"/>
          </p:cNvSpPr>
          <p:nvPr/>
        </p:nvSpPr>
        <p:spPr bwMode="auto">
          <a:xfrm>
            <a:off x="428596" y="5857892"/>
            <a:ext cx="859531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ahoma" pitchFamily="34" charset="0"/>
              </a:rPr>
              <a:t>*p&lt;0.05</a:t>
            </a:r>
          </a:p>
        </p:txBody>
      </p:sp>
      <p:sp>
        <p:nvSpPr>
          <p:cNvPr id="175147" name="Text Box 43"/>
          <p:cNvSpPr txBox="1">
            <a:spLocks noChangeArrowheads="1"/>
          </p:cNvSpPr>
          <p:nvPr/>
        </p:nvSpPr>
        <p:spPr bwMode="auto">
          <a:xfrm>
            <a:off x="4794250" y="5180001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Tahoma" pitchFamily="34" charset="0"/>
              </a:rPr>
              <a:t>*</a:t>
            </a:r>
          </a:p>
        </p:txBody>
      </p:sp>
      <p:sp>
        <p:nvSpPr>
          <p:cNvPr id="175148" name="Text Box 44"/>
          <p:cNvSpPr txBox="1">
            <a:spLocks noChangeArrowheads="1"/>
          </p:cNvSpPr>
          <p:nvPr/>
        </p:nvSpPr>
        <p:spPr bwMode="auto">
          <a:xfrm>
            <a:off x="6477000" y="4986326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ahoma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="" val="15433066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61950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Suplementação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durante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diálise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536" y="6093296"/>
            <a:ext cx="2643206" cy="285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i="1" dirty="0" err="1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Pupim</a:t>
            </a:r>
            <a:r>
              <a:rPr lang="en-GB" sz="1400" i="1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 LB et </a:t>
            </a:r>
            <a:r>
              <a:rPr lang="en-GB" sz="1400" i="1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al. </a:t>
            </a:r>
            <a:r>
              <a:rPr lang="en-GB" sz="1400" i="1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JASN 2006</a:t>
            </a:r>
            <a:endParaRPr lang="en-GB" sz="1400" i="1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41509"/>
            <a:ext cx="5262191" cy="393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5868144" y="2780928"/>
            <a:ext cx="306499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Alimentação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durante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sessão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diálise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contribui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reduzir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catabolismo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proteico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85119" y="405450"/>
            <a:ext cx="820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rgbClr val="C00000"/>
                </a:solidFill>
                <a:latin typeface="Tahoma" pitchFamily="34" charset="0"/>
              </a:rPr>
              <a:t>Metabolismo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ahoma" pitchFamily="34" charset="0"/>
              </a:rPr>
              <a:t>proteico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ahoma" pitchFamily="34" charset="0"/>
              </a:rPr>
              <a:t>durante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</a:rPr>
              <a:t> a </a:t>
            </a:r>
            <a:r>
              <a:rPr lang="en-US" sz="2800" b="1" dirty="0" err="1" smtClean="0">
                <a:solidFill>
                  <a:srgbClr val="C00000"/>
                </a:solidFill>
                <a:latin typeface="Tahoma" pitchFamily="34" charset="0"/>
              </a:rPr>
              <a:t>hemodiálise</a:t>
            </a:r>
            <a:endParaRPr lang="en-US" sz="2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89436">
            <a:off x="217606" y="2726874"/>
            <a:ext cx="8090820" cy="127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89436">
            <a:off x="5159520" y="2596334"/>
            <a:ext cx="1363045" cy="26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98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224042"/>
            <a:ext cx="712879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400" b="1" dirty="0">
                <a:latin typeface="+mn-lt"/>
                <a:cs typeface="+mn-cs"/>
              </a:rPr>
              <a:t> </a:t>
            </a:r>
            <a:r>
              <a:rPr lang="pt-BR" sz="2600" b="1" dirty="0">
                <a:latin typeface="+mn-lt"/>
                <a:cs typeface="+mn-cs"/>
              </a:rPr>
              <a:t>Principais complicações nutricionais:</a:t>
            </a:r>
            <a:endParaRPr lang="pt-BR" sz="2600" b="1" u="sng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  <a:cs typeface="+mn-cs"/>
              </a:rPr>
              <a:t> </a:t>
            </a:r>
            <a:r>
              <a:rPr lang="pt-BR" sz="2400" dirty="0" smtClean="0">
                <a:latin typeface="+mn-lt"/>
                <a:cs typeface="+mn-cs"/>
              </a:rPr>
              <a:t>Desnutrição </a:t>
            </a:r>
            <a:r>
              <a:rPr lang="pt-BR" sz="2400" dirty="0" err="1" smtClean="0">
                <a:latin typeface="+mn-lt"/>
                <a:cs typeface="+mn-cs"/>
              </a:rPr>
              <a:t>energético-proteica</a:t>
            </a:r>
            <a:endParaRPr lang="pt-BR" sz="2400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+mn-lt"/>
                <a:cs typeface="+mn-cs"/>
              </a:rPr>
              <a:t>Desordens </a:t>
            </a:r>
            <a:r>
              <a:rPr lang="pt-BR" sz="2400" dirty="0">
                <a:latin typeface="+mn-lt"/>
                <a:cs typeface="+mn-cs"/>
              </a:rPr>
              <a:t>metabólicas e endócrinas:</a:t>
            </a: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pt-BR" sz="2400" dirty="0" err="1" smtClean="0">
                <a:latin typeface="+mn-lt"/>
              </a:rPr>
              <a:t>Hiperpotassemia</a:t>
            </a:r>
            <a:r>
              <a:rPr lang="pt-BR" sz="2400" dirty="0" smtClean="0">
                <a:latin typeface="+mn-lt"/>
              </a:rPr>
              <a:t> </a:t>
            </a:r>
            <a:endParaRPr lang="pt-BR" sz="2400" dirty="0" smtClean="0">
              <a:latin typeface="+mn-lt"/>
            </a:endParaRP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 err="1" smtClean="0">
                <a:latin typeface="+mn-lt"/>
              </a:rPr>
              <a:t>Hiperfosfatemia</a:t>
            </a:r>
            <a:r>
              <a:rPr lang="pt-BR" sz="2400" dirty="0" smtClean="0">
                <a:latin typeface="+mn-lt"/>
              </a:rPr>
              <a:t> </a:t>
            </a:r>
            <a:endParaRPr lang="pt-BR" sz="2400" dirty="0">
              <a:latin typeface="+mn-lt"/>
              <a:cs typeface="+mn-cs"/>
            </a:endParaRP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>
                <a:latin typeface="+mn-lt"/>
                <a:cs typeface="+mn-cs"/>
              </a:rPr>
              <a:t> </a:t>
            </a:r>
            <a:r>
              <a:rPr lang="pt-BR" sz="2400" dirty="0" smtClean="0">
                <a:latin typeface="+mn-lt"/>
                <a:cs typeface="+mn-cs"/>
              </a:rPr>
              <a:t> </a:t>
            </a:r>
            <a:r>
              <a:rPr lang="pt-BR" sz="2400" dirty="0">
                <a:latin typeface="+mn-lt"/>
                <a:cs typeface="+mn-cs"/>
              </a:rPr>
              <a:t>Hipertensão</a:t>
            </a: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>
                <a:latin typeface="+mn-lt"/>
                <a:cs typeface="+mn-cs"/>
              </a:rPr>
              <a:t> Hipervolemia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564" y="285728"/>
            <a:ext cx="8715436" cy="952486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Hemodiálise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6786578" y="1142984"/>
            <a:ext cx="2017712" cy="1357322"/>
          </a:xfrm>
          <a:prstGeom prst="round2Diag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22"/>
          <p:cNvGraphicFramePr/>
          <p:nvPr>
            <p:extLst>
              <p:ext uri="{D42A27DB-BD31-4B8C-83A1-F6EECF244321}">
                <p14:modId xmlns:p14="http://schemas.microsoft.com/office/powerpoint/2010/main" xmlns="" val="3970393294"/>
              </p:ext>
            </p:extLst>
          </p:nvPr>
        </p:nvGraphicFramePr>
        <p:xfrm>
          <a:off x="714348" y="1928802"/>
          <a:ext cx="264320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8"/>
          <p:cNvSpPr txBox="1"/>
          <p:nvPr/>
        </p:nvSpPr>
        <p:spPr>
          <a:xfrm>
            <a:off x="571472" y="3714752"/>
            <a:ext cx="30003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pt-BR" sz="2000" dirty="0" smtClean="0">
                <a:latin typeface="+mn-lt"/>
                <a:cs typeface="+mn-cs"/>
              </a:rPr>
              <a:t>   Arritmias cardíaca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pt-BR" sz="2000" dirty="0" smtClean="0">
                <a:latin typeface="+mn-lt"/>
                <a:cs typeface="+mn-cs"/>
              </a:rPr>
              <a:t>   </a:t>
            </a:r>
            <a:r>
              <a:rPr lang="pt-BR" sz="2000" dirty="0" smtClean="0">
                <a:latin typeface="Calibri"/>
                <a:cs typeface="+mn-cs"/>
              </a:rPr>
              <a:t>M</a:t>
            </a:r>
            <a:r>
              <a:rPr lang="pt-BR" sz="2000" dirty="0" smtClean="0">
                <a:latin typeface="+mn-lt"/>
                <a:cs typeface="+mn-cs"/>
              </a:rPr>
              <a:t>ortalidade</a:t>
            </a:r>
            <a:endParaRPr lang="pt-BR" sz="2000" dirty="0">
              <a:latin typeface="+mn-lt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42860"/>
            <a:ext cx="4143404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Hiperpotassemia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55649" name="Object 1"/>
          <p:cNvGraphicFramePr>
            <a:graphicFrameLocks noChangeAspect="1"/>
          </p:cNvGraphicFramePr>
          <p:nvPr/>
        </p:nvGraphicFramePr>
        <p:xfrm>
          <a:off x="3714744" y="2643182"/>
          <a:ext cx="5251450" cy="3857625"/>
        </p:xfrm>
        <a:graphic>
          <a:graphicData uri="http://schemas.openxmlformats.org/presentationml/2006/ole">
            <p:oleObj spid="_x0000_s1049" name="Document" r:id="rId8" imgW="5816386" imgH="4381339" progId="Word.Document.12">
              <p:embed/>
            </p:oleObj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000364" y="128586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Fatores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contribuem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para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a </a:t>
            </a:r>
            <a:r>
              <a:rPr lang="en-US" b="1" dirty="0" err="1" smtClean="0">
                <a:solidFill>
                  <a:srgbClr val="002060"/>
                </a:solidFill>
              </a:rPr>
              <a:t>hiperpotassemia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na</a:t>
            </a:r>
            <a:r>
              <a:rPr lang="en-US" b="1" dirty="0" smtClean="0">
                <a:solidFill>
                  <a:srgbClr val="002060"/>
                </a:solidFill>
              </a:rPr>
              <a:t> DRC: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29058" y="185736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Dietéticos</a:t>
            </a:r>
            <a:r>
              <a:rPr lang="en-US" b="1" dirty="0" smtClean="0"/>
              <a:t>: 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ricos</a:t>
            </a:r>
            <a:r>
              <a:rPr lang="en-US" dirty="0" smtClean="0"/>
              <a:t> em </a:t>
            </a:r>
            <a:r>
              <a:rPr lang="en-US" dirty="0" err="1" smtClean="0"/>
              <a:t>potássio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898485" y="2214554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dietéticos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099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/>
          <p:nvPr/>
        </p:nvSpPr>
        <p:spPr>
          <a:xfrm>
            <a:off x="3857620" y="1285860"/>
            <a:ext cx="4465638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600" b="1" dirty="0">
                <a:latin typeface="+mn-lt"/>
                <a:cs typeface="+mn-cs"/>
              </a:rPr>
              <a:t> </a:t>
            </a:r>
            <a:endParaRPr lang="pt-BR" sz="2600" b="1" u="sng" dirty="0">
              <a:latin typeface="+mn-lt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  <a:cs typeface="+mn-cs"/>
              </a:rPr>
              <a:t> 50 a 70 </a:t>
            </a:r>
            <a:r>
              <a:rPr lang="pt-BR" sz="2400" dirty="0" err="1">
                <a:latin typeface="+mn-lt"/>
                <a:cs typeface="+mn-cs"/>
              </a:rPr>
              <a:t>mEq</a:t>
            </a:r>
            <a:r>
              <a:rPr lang="pt-BR" sz="2400" dirty="0">
                <a:latin typeface="+mn-lt"/>
                <a:cs typeface="+mn-cs"/>
              </a:rPr>
              <a:t>/dia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  <a:cs typeface="+mn-cs"/>
              </a:rPr>
              <a:t> 1.950 a 2.730 </a:t>
            </a:r>
            <a:r>
              <a:rPr lang="pt-BR" sz="2400" dirty="0" err="1">
                <a:latin typeface="+mn-lt"/>
                <a:cs typeface="+mn-cs"/>
              </a:rPr>
              <a:t>mg</a:t>
            </a:r>
            <a:r>
              <a:rPr lang="pt-BR" sz="2400" dirty="0">
                <a:latin typeface="+mn-lt"/>
                <a:cs typeface="+mn-cs"/>
              </a:rPr>
              <a:t>/dia</a:t>
            </a:r>
          </a:p>
        </p:txBody>
      </p:sp>
      <p:pic>
        <p:nvPicPr>
          <p:cNvPr id="5" name="Picture 6" descr="https://encrypted-tbn3.gstatic.com/images?q=tbn:ANd9GcQLQrR_EP2kiDgxdoVFUt02meiqa4qiQ0vk0nnDcISO3AUTyq1yvQ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1331913" y="1608138"/>
            <a:ext cx="245745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encrypted-tbn2.gstatic.com/images?q=tbn:ANd9GcTiReIj9JKpzF392MKUaRnOCcUlLldpb5ZCPnVhwLijJJ0pw3Lw"/>
          <p:cNvPicPr>
            <a:picLocks noChangeAspect="1" noChangeArrowheads="1"/>
          </p:cNvPicPr>
          <p:nvPr/>
        </p:nvPicPr>
        <p:blipFill>
          <a:blip r:embed="rId3" cstate="print"/>
          <a:srcRect l="21512" t="11063" r="20099" b="18869"/>
          <a:stretch>
            <a:fillRect/>
          </a:stretch>
        </p:blipFill>
        <p:spPr bwMode="auto">
          <a:xfrm>
            <a:off x="1835150" y="1412875"/>
            <a:ext cx="14620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20"/>
          <p:cNvSpPr txBox="1"/>
          <p:nvPr/>
        </p:nvSpPr>
        <p:spPr>
          <a:xfrm>
            <a:off x="1071538" y="3429000"/>
            <a:ext cx="792961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400" b="1" dirty="0">
                <a:latin typeface="+mn-lt"/>
                <a:cs typeface="+mn-cs"/>
              </a:rPr>
              <a:t> Orientações gerais:</a:t>
            </a:r>
            <a:endParaRPr lang="pt-BR" sz="2400" b="1" u="sng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000" b="1" dirty="0">
                <a:latin typeface="+mn-lt"/>
                <a:cs typeface="+mn-cs"/>
              </a:rPr>
              <a:t> Preferir </a:t>
            </a:r>
            <a:r>
              <a:rPr lang="pt-BR" sz="2000" b="1" dirty="0" smtClean="0">
                <a:latin typeface="+mn-lt"/>
                <a:cs typeface="+mn-cs"/>
              </a:rPr>
              <a:t>frutas </a:t>
            </a:r>
            <a:r>
              <a:rPr lang="pt-BR" sz="2000" b="1" dirty="0">
                <a:latin typeface="+mn-lt"/>
                <a:cs typeface="+mn-cs"/>
              </a:rPr>
              <a:t>e hortaliças pobres em K</a:t>
            </a:r>
            <a:r>
              <a:rPr lang="pt-BR" sz="2000" b="1" baseline="30000" dirty="0">
                <a:latin typeface="+mn-lt"/>
                <a:cs typeface="+mn-cs"/>
              </a:rPr>
              <a:t>+</a:t>
            </a:r>
            <a:endParaRPr lang="pt-BR" sz="2000" b="1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000" b="1" dirty="0">
                <a:latin typeface="+mn-lt"/>
                <a:cs typeface="+mn-cs"/>
              </a:rPr>
              <a:t> Estimular a cocção </a:t>
            </a:r>
            <a:r>
              <a:rPr lang="pt-BR" sz="2000" b="1" dirty="0" smtClean="0"/>
              <a:t>de hortaliças</a:t>
            </a:r>
            <a:r>
              <a:rPr lang="pt-BR" sz="2000" b="1" dirty="0" smtClean="0">
                <a:latin typeface="+mn-lt"/>
                <a:cs typeface="+mn-cs"/>
              </a:rPr>
              <a:t> </a:t>
            </a:r>
            <a:r>
              <a:rPr lang="pt-BR" sz="2000" b="1" dirty="0">
                <a:latin typeface="+mn-lt"/>
                <a:cs typeface="+mn-cs"/>
              </a:rPr>
              <a:t>em água </a:t>
            </a:r>
            <a:r>
              <a:rPr lang="pt-BR" sz="2000" b="1" dirty="0" smtClean="0">
                <a:latin typeface="+mn-lt"/>
                <a:cs typeface="+mn-cs"/>
                <a:sym typeface="Wingdings" pitchFamily="2" charset="2"/>
              </a:rPr>
              <a:t>    K</a:t>
            </a:r>
            <a:r>
              <a:rPr lang="pt-BR" sz="2000" b="1" baseline="30000" dirty="0">
                <a:latin typeface="+mn-lt"/>
                <a:cs typeface="+mn-cs"/>
                <a:sym typeface="Wingdings" pitchFamily="2" charset="2"/>
              </a:rPr>
              <a:t>+</a:t>
            </a:r>
            <a:r>
              <a:rPr lang="pt-BR" sz="2000" b="1" dirty="0">
                <a:latin typeface="+mn-lt"/>
                <a:cs typeface="+mn-cs"/>
                <a:sym typeface="Wingdings" pitchFamily="2" charset="2"/>
              </a:rPr>
              <a:t> ~ 60</a:t>
            </a:r>
            <a:r>
              <a:rPr lang="pt-BR" sz="2000" b="1" dirty="0" smtClean="0">
                <a:latin typeface="+mn-lt"/>
                <a:cs typeface="+mn-cs"/>
                <a:sym typeface="Wingdings" pitchFamily="2" charset="2"/>
              </a:rPr>
              <a:t>% </a:t>
            </a:r>
            <a:endParaRPr lang="pt-BR" sz="2000" b="1" dirty="0">
              <a:latin typeface="+mn-lt"/>
              <a:cs typeface="+mn-cs"/>
              <a:sym typeface="Wingdings" pitchFamily="2" charset="2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000" b="1" dirty="0">
                <a:latin typeface="+mn-lt"/>
                <a:cs typeface="+mn-cs"/>
                <a:sym typeface="Wingdings" pitchFamily="2" charset="2"/>
              </a:rPr>
              <a:t> Evitar outras fontes de K</a:t>
            </a:r>
            <a:r>
              <a:rPr lang="pt-BR" sz="2000" b="1" baseline="30000" dirty="0">
                <a:latin typeface="+mn-lt"/>
                <a:cs typeface="+mn-cs"/>
                <a:sym typeface="Wingdings" pitchFamily="2" charset="2"/>
              </a:rPr>
              <a:t>+</a:t>
            </a:r>
            <a:r>
              <a:rPr lang="pt-BR" sz="2000" b="1" dirty="0">
                <a:latin typeface="+mn-lt"/>
                <a:cs typeface="+mn-cs"/>
                <a:sym typeface="Wingdings" pitchFamily="2" charset="2"/>
              </a:rPr>
              <a:t> </a:t>
            </a:r>
            <a:endParaRPr lang="pt-BR" sz="2000" b="1" dirty="0">
              <a:latin typeface="+mn-lt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715304" cy="1143008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Recomendação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dietética</a:t>
            </a:r>
            <a:r>
              <a:rPr lang="en-US" sz="2800" b="1" dirty="0" smtClean="0">
                <a:solidFill>
                  <a:srgbClr val="C00000"/>
                </a:solidFill>
              </a:rPr>
              <a:t> de </a:t>
            </a:r>
            <a:r>
              <a:rPr lang="en-US" sz="2800" b="1" dirty="0" err="1" smtClean="0">
                <a:solidFill>
                  <a:srgbClr val="C00000"/>
                </a:solidFill>
              </a:rPr>
              <a:t>potássio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072330" y="4572008"/>
            <a:ext cx="214314" cy="20519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1835696" y="5373216"/>
            <a:ext cx="6049417" cy="1238538"/>
            <a:chOff x="1835696" y="5373216"/>
            <a:chExt cx="6049417" cy="1238538"/>
          </a:xfrm>
        </p:grpSpPr>
        <p:sp>
          <p:nvSpPr>
            <p:cNvPr id="9" name="CaixaDeTexto 25"/>
            <p:cNvSpPr txBox="1"/>
            <p:nvPr/>
          </p:nvSpPr>
          <p:spPr>
            <a:xfrm>
              <a:off x="4140200" y="5732463"/>
              <a:ext cx="3744913" cy="647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+mn-cs"/>
                </a:rPr>
                <a:t>Proibido!!!</a:t>
              </a:r>
              <a:endPara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35696" y="5373216"/>
              <a:ext cx="2822396" cy="1238538"/>
              <a:chOff x="1835696" y="5373216"/>
              <a:chExt cx="2822396" cy="1238538"/>
            </a:xfrm>
          </p:grpSpPr>
          <p:pic>
            <p:nvPicPr>
              <p:cNvPr id="8" name="Imagem 24" descr="CARAMBOLA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35696" y="5373216"/>
                <a:ext cx="1440160" cy="123853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203848" y="5909210"/>
                <a:ext cx="14542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/>
                  <a:t>carambola</a:t>
                </a:r>
                <a:endParaRPr lang="en-US" sz="2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18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5000660" cy="627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215206" y="5786454"/>
            <a:ext cx="192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Material </a:t>
            </a:r>
            <a:r>
              <a:rPr lang="en-US" sz="1200" dirty="0" err="1" smtClean="0"/>
              <a:t>desenvolvido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/>
              <a:t>pela</a:t>
            </a:r>
            <a:r>
              <a:rPr lang="en-US" sz="1200" dirty="0" smtClean="0"/>
              <a:t> </a:t>
            </a:r>
            <a:r>
              <a:rPr lang="en-US" sz="1200" dirty="0" err="1" smtClean="0"/>
              <a:t>Equipe</a:t>
            </a:r>
            <a:r>
              <a:rPr lang="en-US" sz="1200" dirty="0" smtClean="0"/>
              <a:t> de Nutrição</a:t>
            </a:r>
          </a:p>
          <a:p>
            <a:pPr algn="ctr"/>
            <a:r>
              <a:rPr lang="en-US" sz="1200" dirty="0" err="1" smtClean="0"/>
              <a:t>Unidade</a:t>
            </a:r>
            <a:r>
              <a:rPr lang="en-US" sz="1200" dirty="0" smtClean="0"/>
              <a:t> de </a:t>
            </a:r>
            <a:r>
              <a:rPr lang="en-US" sz="1200" dirty="0" err="1" smtClean="0"/>
              <a:t>Diálise</a:t>
            </a:r>
            <a:endParaRPr lang="en-US" sz="1200" dirty="0" smtClean="0"/>
          </a:p>
          <a:p>
            <a:pPr algn="ctr"/>
            <a:r>
              <a:rPr lang="en-US" sz="1200" dirty="0" smtClean="0"/>
              <a:t>FOR-HRIM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1926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00100" y="1500174"/>
            <a:ext cx="712879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400" b="1" dirty="0">
                <a:latin typeface="+mn-lt"/>
                <a:cs typeface="+mn-cs"/>
              </a:rPr>
              <a:t> </a:t>
            </a:r>
            <a:r>
              <a:rPr lang="pt-BR" sz="2600" b="1" dirty="0">
                <a:latin typeface="+mn-lt"/>
                <a:cs typeface="+mn-cs"/>
              </a:rPr>
              <a:t>Principais complicações nutricionais:</a:t>
            </a:r>
            <a:endParaRPr lang="pt-BR" sz="2600" b="1" u="sng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  <a:cs typeface="+mn-cs"/>
              </a:rPr>
              <a:t> </a:t>
            </a:r>
            <a:r>
              <a:rPr lang="pt-BR" sz="2400" dirty="0" smtClean="0">
                <a:latin typeface="+mn-lt"/>
                <a:cs typeface="+mn-cs"/>
              </a:rPr>
              <a:t>Desnutrição </a:t>
            </a:r>
            <a:r>
              <a:rPr lang="pt-BR" sz="2400" dirty="0" err="1" smtClean="0">
                <a:latin typeface="+mn-lt"/>
                <a:cs typeface="+mn-cs"/>
              </a:rPr>
              <a:t>energético-proteica</a:t>
            </a:r>
            <a:endParaRPr lang="pt-BR" sz="2400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+mn-lt"/>
                <a:cs typeface="+mn-cs"/>
              </a:rPr>
              <a:t>Desordens </a:t>
            </a:r>
            <a:r>
              <a:rPr lang="pt-BR" sz="2400" dirty="0">
                <a:latin typeface="+mn-lt"/>
                <a:cs typeface="+mn-cs"/>
              </a:rPr>
              <a:t>metabólicas e endócrinas:</a:t>
            </a: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pt-BR" sz="2400" dirty="0" err="1" smtClean="0">
                <a:latin typeface="+mn-lt"/>
              </a:rPr>
              <a:t>Hiperpotassemia</a:t>
            </a:r>
            <a:r>
              <a:rPr lang="pt-BR" sz="2400" dirty="0" smtClean="0">
                <a:latin typeface="+mn-lt"/>
              </a:rPr>
              <a:t> </a:t>
            </a:r>
            <a:endParaRPr lang="pt-BR" sz="2400" dirty="0" smtClean="0">
              <a:latin typeface="+mn-lt"/>
            </a:endParaRP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 err="1" smtClean="0">
                <a:latin typeface="+mn-lt"/>
              </a:rPr>
              <a:t>Hiperfosfatemia</a:t>
            </a:r>
            <a:r>
              <a:rPr lang="pt-BR" sz="2400" dirty="0" smtClean="0">
                <a:latin typeface="+mn-lt"/>
              </a:rPr>
              <a:t> </a:t>
            </a:r>
            <a:endParaRPr lang="pt-BR" sz="2400" dirty="0">
              <a:latin typeface="+mn-lt"/>
              <a:cs typeface="+mn-cs"/>
            </a:endParaRP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>
                <a:latin typeface="+mn-lt"/>
                <a:cs typeface="+mn-cs"/>
              </a:rPr>
              <a:t> </a:t>
            </a:r>
            <a:r>
              <a:rPr lang="pt-BR" sz="2400" dirty="0" smtClean="0">
                <a:latin typeface="+mn-lt"/>
                <a:cs typeface="+mn-cs"/>
              </a:rPr>
              <a:t> </a:t>
            </a:r>
            <a:r>
              <a:rPr lang="pt-BR" sz="2400" dirty="0">
                <a:latin typeface="+mn-lt"/>
                <a:cs typeface="+mn-cs"/>
              </a:rPr>
              <a:t>Hipertensão</a:t>
            </a: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>
                <a:latin typeface="+mn-lt"/>
                <a:cs typeface="+mn-cs"/>
              </a:rPr>
              <a:t> Hipervolemia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564" y="285728"/>
            <a:ext cx="8715436" cy="952486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Hemodiálise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6786578" y="1142984"/>
            <a:ext cx="2017712" cy="1357322"/>
          </a:xfrm>
          <a:prstGeom prst="round2Diag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63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Prevalência</a:t>
            </a:r>
            <a:r>
              <a:rPr lang="en-US" sz="2800" b="1" dirty="0" smtClean="0">
                <a:solidFill>
                  <a:srgbClr val="C00000"/>
                </a:solidFill>
              </a:rPr>
              <a:t> de </a:t>
            </a:r>
            <a:r>
              <a:rPr lang="en-US" sz="2800" b="1" dirty="0" err="1" smtClean="0">
                <a:solidFill>
                  <a:srgbClr val="C00000"/>
                </a:solidFill>
              </a:rPr>
              <a:t>hiperfosfatemia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hemodiálise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9712877"/>
              </p:ext>
            </p:extLst>
          </p:nvPr>
        </p:nvGraphicFramePr>
        <p:xfrm>
          <a:off x="1357290" y="1928802"/>
          <a:ext cx="5089673" cy="3403363"/>
        </p:xfrm>
        <a:graphic>
          <a:graphicData uri="http://schemas.openxmlformats.org/presentationml/2006/ole">
            <p:oleObj spid="_x0000_s4116" name="Chart" r:id="rId3" imgW="6079680" imgH="4068360" progId="MSGraph.Chart.8">
              <p:embed followColorScheme="full"/>
            </p:oleObj>
          </a:graphicData>
        </a:graphic>
      </p:graphicFrame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214546" y="3071810"/>
            <a:ext cx="73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41%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500694" y="3286124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/>
              <a:t>33%</a:t>
            </a:r>
            <a:endParaRPr lang="en-US" sz="1600" dirty="0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7487344" y="23002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P&gt;5,0 mg/dl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7144444" y="2351088"/>
            <a:ext cx="304800" cy="228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487344" y="32146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P&gt;6,0 mg/dl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7163494" y="3265488"/>
            <a:ext cx="304800" cy="2286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0">
              <a:solidFill>
                <a:srgbClr val="007D7A"/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7487344" y="2757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P&gt;5,5 mg/dl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400024" y="5888305"/>
            <a:ext cx="235277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dirty="0"/>
              <a:t>Block GA, et al. </a:t>
            </a:r>
            <a:r>
              <a:rPr lang="en-US" sz="1200" i="1" dirty="0"/>
              <a:t>JASN</a:t>
            </a:r>
            <a:r>
              <a:rPr lang="en-US" sz="1200" dirty="0"/>
              <a:t>: 15: 220, 2004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1331640" y="6277382"/>
            <a:ext cx="276890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dirty="0"/>
              <a:t>Young EW et al. </a:t>
            </a:r>
            <a:r>
              <a:rPr lang="en-US" sz="1200" i="1" dirty="0"/>
              <a:t>Kidney </a:t>
            </a:r>
            <a:r>
              <a:rPr lang="en-US" sz="1200" i="1" dirty="0" err="1"/>
              <a:t>Int</a:t>
            </a:r>
            <a:r>
              <a:rPr lang="en-US" sz="1200" dirty="0"/>
              <a:t>  67: 1179, 2005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928794" y="2285992"/>
            <a:ext cx="73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67%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429124" y="2214554"/>
            <a:ext cx="73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69%</a:t>
            </a: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3214678" y="2786058"/>
            <a:ext cx="73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52%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6220210" y="5972582"/>
            <a:ext cx="265491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dirty="0" err="1"/>
              <a:t>Afifi</a:t>
            </a:r>
            <a:r>
              <a:rPr lang="en-US" sz="1200" dirty="0"/>
              <a:t> A et al. </a:t>
            </a:r>
            <a:r>
              <a:rPr lang="en-US" sz="1200" i="1" dirty="0"/>
              <a:t>Hemodialysis Int</a:t>
            </a:r>
            <a:r>
              <a:rPr lang="en-US" sz="1200" dirty="0"/>
              <a:t>. 9:409, 2005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6005110" y="6320353"/>
            <a:ext cx="296908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sz="1200" dirty="0"/>
              <a:t>Sociedade Brasileira de Nefrologia,</a:t>
            </a:r>
            <a:r>
              <a:rPr lang="en-US" sz="1200" dirty="0"/>
              <a:t> </a:t>
            </a:r>
            <a:r>
              <a:rPr lang="en-US" sz="1200" dirty="0" smtClean="0"/>
              <a:t>2016</a:t>
            </a:r>
            <a:endParaRPr lang="en-US" sz="1200" dirty="0"/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7144444" y="2808288"/>
            <a:ext cx="304800" cy="228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0">
              <a:solidFill>
                <a:srgbClr val="007D7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3768" y="1844824"/>
            <a:ext cx="153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Fósforo</a:t>
            </a:r>
            <a:r>
              <a:rPr lang="en-US" dirty="0" smtClean="0"/>
              <a:t> </a:t>
            </a:r>
            <a:r>
              <a:rPr lang="en-US" dirty="0" err="1" smtClean="0"/>
              <a:t>sérico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9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088" y="357166"/>
            <a:ext cx="8229600" cy="863600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Fatores de Risco </a:t>
            </a:r>
            <a:r>
              <a:rPr lang="pt-BR" b="1" dirty="0" smtClean="0">
                <a:solidFill>
                  <a:srgbClr val="C00000"/>
                </a:solidFill>
              </a:rPr>
              <a:t>de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</a:rPr>
              <a:t>DRC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6512" y="6143644"/>
            <a:ext cx="24686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i="1" dirty="0" smtClean="0"/>
              <a:t>Lancet 2012, 379(9811):165</a:t>
            </a:r>
            <a:endParaRPr lang="pt-BR" sz="1400" i="1" dirty="0"/>
          </a:p>
        </p:txBody>
      </p:sp>
      <p:sp>
        <p:nvSpPr>
          <p:cNvPr id="7" name="TextBox 1"/>
          <p:cNvSpPr txBox="1"/>
          <p:nvPr/>
        </p:nvSpPr>
        <p:spPr>
          <a:xfrm>
            <a:off x="714348" y="1571612"/>
            <a:ext cx="285752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Fatores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risco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714348" y="2214554"/>
            <a:ext cx="3235181" cy="3647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Hipertensão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arterial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Diabetes Mellitus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Doença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cardiovascular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Idade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&gt; 60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anos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História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familiar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Obesidade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Tabagismo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715008" y="2357430"/>
            <a:ext cx="2073003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Hipertensão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Proteinúria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Hiperglicemia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Obesidade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Dislipidemia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Tabagismo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000628" y="1571612"/>
            <a:ext cx="383862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Aceleram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progressão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63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Hiperfosfatemia</a:t>
            </a:r>
            <a:r>
              <a:rPr lang="en-US" b="1" dirty="0" smtClean="0">
                <a:solidFill>
                  <a:srgbClr val="C00000"/>
                </a:solidFill>
              </a:rPr>
              <a:t> e </a:t>
            </a:r>
            <a:r>
              <a:rPr lang="en-US" b="1" dirty="0" err="1" smtClean="0">
                <a:solidFill>
                  <a:srgbClr val="C00000"/>
                </a:solidFill>
              </a:rPr>
              <a:t>risco</a:t>
            </a:r>
            <a:r>
              <a:rPr lang="en-US" b="1" dirty="0" smtClean="0">
                <a:solidFill>
                  <a:srgbClr val="C00000"/>
                </a:solidFill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</a:rPr>
              <a:t>morte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094928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pt-BR" sz="3200" b="1" dirty="0">
              <a:solidFill>
                <a:srgbClr val="8000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34424" t="41992" r="12842" b="28711"/>
          <a:stretch>
            <a:fillRect/>
          </a:stretch>
        </p:blipFill>
        <p:spPr bwMode="auto">
          <a:xfrm>
            <a:off x="857224" y="2357430"/>
            <a:ext cx="754385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Conector reto 4"/>
          <p:cNvCxnSpPr/>
          <p:nvPr/>
        </p:nvCxnSpPr>
        <p:spPr>
          <a:xfrm rot="5400000" flipH="1" flipV="1">
            <a:off x="1764261" y="4142586"/>
            <a:ext cx="2000264" cy="158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5"/>
          <p:cNvCxnSpPr/>
          <p:nvPr/>
        </p:nvCxnSpPr>
        <p:spPr>
          <a:xfrm rot="5400000" flipH="1" flipV="1">
            <a:off x="5176956" y="4142586"/>
            <a:ext cx="2000264" cy="158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CaixaDeTexto 14"/>
          <p:cNvSpPr txBox="1"/>
          <p:nvPr/>
        </p:nvSpPr>
        <p:spPr>
          <a:xfrm>
            <a:off x="2786050" y="164305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10000"/>
                  </a:schemeClr>
                </a:solidFill>
              </a:rPr>
              <a:t>N=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2">
                    <a:lumMod val="10000"/>
                  </a:schemeClr>
                </a:solidFill>
              </a:rPr>
              <a:t>25.882 pacientes em HD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CaixaDeTexto 13"/>
          <p:cNvSpPr txBox="1"/>
          <p:nvPr/>
        </p:nvSpPr>
        <p:spPr>
          <a:xfrm>
            <a:off x="395536" y="6202940"/>
            <a:ext cx="857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bg2">
                    <a:lumMod val="10000"/>
                  </a:schemeClr>
                </a:solidFill>
              </a:rPr>
              <a:t>Tentori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 F, et al. DOPPS, </a:t>
            </a:r>
            <a:r>
              <a:rPr lang="en-US" sz="1200" i="1" dirty="0" smtClean="0">
                <a:solidFill>
                  <a:schemeClr val="bg2">
                    <a:lumMod val="10000"/>
                  </a:schemeClr>
                </a:solidFill>
              </a:rPr>
              <a:t>AJKD,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2008</a:t>
            </a:r>
            <a:endParaRPr lang="pt-BR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8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encrypted-tbn3.gstatic.com/images?q=tbn:ANd9GcTioxTxp09XvftrMmBmUnZUBw95PkDBWOr9UUhAaVQAo_7VWO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71942"/>
            <a:ext cx="36052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esultado de imagem para dúv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1962398" cy="1480273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36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Dilema</a:t>
            </a:r>
            <a:r>
              <a:rPr lang="en-US" sz="4000" b="1" dirty="0" smtClean="0">
                <a:solidFill>
                  <a:srgbClr val="C00000"/>
                </a:solidFill>
              </a:rPr>
              <a:t> do </a:t>
            </a:r>
            <a:r>
              <a:rPr lang="en-US" sz="4000" b="1" dirty="0" err="1" smtClean="0">
                <a:solidFill>
                  <a:srgbClr val="C00000"/>
                </a:solidFill>
              </a:rPr>
              <a:t>nutricionista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488" y="2643182"/>
            <a:ext cx="5000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</a:rPr>
              <a:t>Fósforo </a:t>
            </a:r>
            <a:r>
              <a:rPr lang="pt-BR" sz="4000" b="1" i="1" dirty="0" err="1" smtClean="0">
                <a:solidFill>
                  <a:schemeClr val="tx2">
                    <a:lumMod val="75000"/>
                  </a:schemeClr>
                </a:solidFill>
              </a:rPr>
              <a:t>vs</a:t>
            </a: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</a:rPr>
              <a:t> Proteína</a:t>
            </a:r>
            <a:endParaRPr lang="pt-B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1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9808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Recomendação</a:t>
            </a:r>
            <a:r>
              <a:rPr lang="en-US" b="1" dirty="0" smtClean="0">
                <a:solidFill>
                  <a:srgbClr val="C00000"/>
                </a:solidFill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</a:rPr>
              <a:t>proteína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aixaDeTexto 6"/>
          <p:cNvSpPr txBox="1"/>
          <p:nvPr/>
        </p:nvSpPr>
        <p:spPr>
          <a:xfrm>
            <a:off x="35496" y="1785926"/>
            <a:ext cx="56403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defRPr/>
            </a:pPr>
            <a:endParaRPr lang="pt-BR" sz="2000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  <a:cs typeface="+mn-cs"/>
              </a:rPr>
              <a:t> K/DOQI, 2000: </a:t>
            </a:r>
            <a:endParaRPr lang="pt-BR" sz="2400" dirty="0" smtClean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pt-BR" sz="2000" b="1" dirty="0" smtClean="0">
                <a:latin typeface="+mn-lt"/>
                <a:cs typeface="+mn-cs"/>
              </a:rPr>
              <a:t>1,2 </a:t>
            </a:r>
            <a:r>
              <a:rPr lang="pt-BR" sz="2000" b="1" dirty="0">
                <a:latin typeface="+mn-lt"/>
                <a:cs typeface="+mn-cs"/>
              </a:rPr>
              <a:t>g/kg/dia </a:t>
            </a:r>
            <a:r>
              <a:rPr lang="pt-BR" sz="2000" b="1" dirty="0"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50% AVB</a:t>
            </a:r>
            <a:endParaRPr lang="pt-BR" sz="2400" dirty="0">
              <a:latin typeface="+mn-lt"/>
              <a:cs typeface="+mn-cs"/>
            </a:endParaRPr>
          </a:p>
          <a:p>
            <a:pPr lvl="2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  <a:cs typeface="+mn-cs"/>
              </a:rPr>
              <a:t> EBPG, 2007</a:t>
            </a:r>
            <a:r>
              <a:rPr lang="pt-BR" sz="2400" dirty="0" smtClean="0">
                <a:latin typeface="+mn-lt"/>
                <a:cs typeface="+mn-cs"/>
              </a:rPr>
              <a:t>:</a:t>
            </a:r>
          </a:p>
          <a:p>
            <a:pPr lvl="2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pt-BR" sz="2000" dirty="0" smtClean="0">
                <a:latin typeface="+mn-lt"/>
                <a:cs typeface="+mn-cs"/>
              </a:rPr>
              <a:t>&gt; </a:t>
            </a:r>
            <a:r>
              <a:rPr lang="pt-BR" sz="2000" b="1" dirty="0">
                <a:latin typeface="+mn-lt"/>
                <a:cs typeface="+mn-cs"/>
              </a:rPr>
              <a:t>1,1 g/kg/dia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4809348" y="1714488"/>
            <a:ext cx="4191808" cy="3818121"/>
            <a:chOff x="1648693" y="1340768"/>
            <a:chExt cx="6688074" cy="5378889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588226" y="2000240"/>
              <a:ext cx="2711169" cy="9339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/>
              </a:prstShdw>
            </a:effec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pt-BR" sz="1400" dirty="0">
                  <a:latin typeface="+mj-lt"/>
                  <a:cs typeface="Arial" pitchFamily="34" charset="0"/>
                </a:rPr>
                <a:t>EAR = 0,66 g/kg/dia</a:t>
              </a:r>
            </a:p>
            <a:p>
              <a:pPr eaLnBrk="0" hangingPunct="0">
                <a:lnSpc>
                  <a:spcPct val="140000"/>
                </a:lnSpc>
              </a:pPr>
              <a:r>
                <a:rPr lang="pt-BR" sz="1400" dirty="0">
                  <a:latin typeface="+mj-lt"/>
                  <a:cs typeface="Arial" pitchFamily="34" charset="0"/>
                </a:rPr>
                <a:t>RDA = 0,80 g /</a:t>
              </a:r>
              <a:r>
                <a:rPr lang="pt-BR" sz="1400" dirty="0" smtClean="0">
                  <a:latin typeface="+mj-lt"/>
                  <a:cs typeface="Arial" pitchFamily="34" charset="0"/>
                </a:rPr>
                <a:t>kg/dia</a:t>
              </a:r>
              <a:endParaRPr lang="pt-BR" sz="1400" dirty="0">
                <a:latin typeface="+mj-lt"/>
                <a:cs typeface="Arial" pitchFamily="34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153946" y="1340768"/>
              <a:ext cx="5955136" cy="47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Arial" pitchFamily="34" charset="0"/>
                </a:rPr>
                <a:t>Adultos saudáveis de ambos os sexos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9175">
              <a:off x="1134065" y="3649610"/>
              <a:ext cx="1716742" cy="68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Porcentagem de</a:t>
              </a:r>
            </a:p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indivíduos</a:t>
              </a:r>
              <a:endParaRPr lang="en-US" sz="1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658197" y="5272083"/>
              <a:ext cx="1560652" cy="60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menor</a:t>
              </a:r>
            </a:p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necessidade</a:t>
              </a:r>
              <a:endParaRPr lang="en-US" sz="1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6361959" y="5381620"/>
              <a:ext cx="1560652" cy="60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maior</a:t>
              </a:r>
            </a:p>
            <a:p>
              <a:pPr algn="ctr"/>
              <a:r>
                <a:rPr lang="pt-BR" sz="11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necessidade</a:t>
              </a:r>
              <a:endParaRPr lang="en-US" sz="1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58943193"/>
                </p:ext>
              </p:extLst>
            </p:nvPr>
          </p:nvGraphicFramePr>
          <p:xfrm>
            <a:off x="1998787" y="2786058"/>
            <a:ext cx="5172075" cy="2686050"/>
          </p:xfrm>
          <a:graphic>
            <a:graphicData uri="http://schemas.openxmlformats.org/presentationml/2006/ole">
              <p:oleObj spid="_x0000_s5139" name="Chart" r:id="rId3" imgW="4556160" imgH="2093400" progId="MSGraph.Chart.8">
                <p:embed/>
              </p:oleObj>
            </a:graphicData>
          </a:graphic>
        </p:graphicFrame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4713412" y="3295645"/>
              <a:ext cx="0" cy="1990725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102459" y="5354633"/>
              <a:ext cx="964730" cy="476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EAR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5186501" y="5354633"/>
              <a:ext cx="982632" cy="476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RDA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680072" y="4691058"/>
              <a:ext cx="982634" cy="390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+2 DP</a:t>
              </a: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5702424" y="3309933"/>
              <a:ext cx="0" cy="1990725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663530" y="6372786"/>
              <a:ext cx="3673237" cy="346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000" b="0" i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Arial" pitchFamily="34" charset="0"/>
                </a:rPr>
                <a:t>Dietary</a:t>
              </a:r>
              <a:r>
                <a:rPr lang="pt-BR" sz="1000" b="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Arial" pitchFamily="34" charset="0"/>
                </a:rPr>
                <a:t> </a:t>
              </a:r>
              <a:r>
                <a:rPr lang="pt-BR" sz="1000" b="0" i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Arial" pitchFamily="34" charset="0"/>
                </a:rPr>
                <a:t>Reference</a:t>
              </a:r>
              <a:r>
                <a:rPr lang="pt-BR" sz="1000" b="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Arial" pitchFamily="34" charset="0"/>
                </a:rPr>
                <a:t> </a:t>
              </a:r>
              <a:r>
                <a:rPr lang="pt-BR" sz="1000" b="0" i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Arial" pitchFamily="34" charset="0"/>
                </a:rPr>
                <a:t>Intake</a:t>
              </a:r>
              <a:r>
                <a:rPr lang="pt-BR" sz="1000" b="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Arial" pitchFamily="34" charset="0"/>
                </a:rPr>
                <a:t> (</a:t>
              </a:r>
              <a:r>
                <a:rPr lang="pt-BR" sz="1000" b="0" i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Arial" pitchFamily="34" charset="0"/>
                </a:rPr>
                <a:t>DRIs</a:t>
              </a:r>
              <a:r>
                <a:rPr lang="pt-BR" sz="1000" b="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  <a:cs typeface="Arial" pitchFamily="34" charset="0"/>
                </a:rPr>
                <a:t>), IOM 2002</a:t>
              </a:r>
              <a:endParaRPr lang="pt-BR" sz="1000" b="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pitchFamily="34" charset="0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928662" y="1643050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Guias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conduta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020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285860"/>
            <a:ext cx="3312368" cy="1143000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Relação</a:t>
            </a:r>
            <a:r>
              <a:rPr lang="en-US" sz="2000" dirty="0" smtClean="0">
                <a:solidFill>
                  <a:srgbClr val="002060"/>
                </a:solidFill>
              </a:rPr>
              <a:t> entre </a:t>
            </a:r>
            <a:r>
              <a:rPr lang="en-US" sz="2000" dirty="0" err="1" smtClean="0">
                <a:solidFill>
                  <a:srgbClr val="002060"/>
                </a:solidFill>
              </a:rPr>
              <a:t>ingestão</a:t>
            </a:r>
            <a:r>
              <a:rPr lang="en-US" sz="2000" dirty="0" smtClean="0">
                <a:solidFill>
                  <a:srgbClr val="002060"/>
                </a:solidFill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</a:rPr>
              <a:t>proteína</a:t>
            </a:r>
            <a:r>
              <a:rPr lang="en-US" sz="2000" dirty="0" smtClean="0">
                <a:solidFill>
                  <a:srgbClr val="002060"/>
                </a:solidFill>
              </a:rPr>
              <a:t> e de </a:t>
            </a:r>
            <a:r>
              <a:rPr lang="en-US" sz="2000" dirty="0" err="1" smtClean="0">
                <a:solidFill>
                  <a:srgbClr val="002060"/>
                </a:solidFill>
              </a:rPr>
              <a:t>fósforo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3531543"/>
              </p:ext>
            </p:extLst>
          </p:nvPr>
        </p:nvGraphicFramePr>
        <p:xfrm>
          <a:off x="725230" y="2428868"/>
          <a:ext cx="4032448" cy="303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11356" y="4143988"/>
            <a:ext cx="7750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400" b="0" dirty="0" err="1">
                <a:latin typeface="Tahoma" pitchFamily="34" charset="0"/>
              </a:rPr>
              <a:t>R</a:t>
            </a:r>
            <a:r>
              <a:rPr lang="pt-BR" sz="1400" b="0" dirty="0">
                <a:latin typeface="Tahoma" pitchFamily="34" charset="0"/>
              </a:rPr>
              <a:t>=0,93</a:t>
            </a:r>
          </a:p>
          <a:p>
            <a:pPr eaLnBrk="0" hangingPunct="0"/>
            <a:r>
              <a:rPr lang="pt-BR" sz="1400" b="0" dirty="0" err="1">
                <a:latin typeface="Tahoma" pitchFamily="34" charset="0"/>
              </a:rPr>
              <a:t>P</a:t>
            </a:r>
            <a:r>
              <a:rPr lang="pt-BR" sz="1400" b="0" dirty="0">
                <a:latin typeface="Tahoma" pitchFamily="34" charset="0"/>
              </a:rPr>
              <a:t>&lt;0,01</a:t>
            </a:r>
          </a:p>
          <a:p>
            <a:pPr eaLnBrk="0" hangingPunct="0"/>
            <a:r>
              <a:rPr lang="pt-BR" sz="1400" b="0" dirty="0">
                <a:latin typeface="Tahoma" pitchFamily="34" charset="0"/>
              </a:rPr>
              <a:t>N=80</a:t>
            </a:r>
            <a:endParaRPr lang="en-US" sz="1400" b="0" dirty="0">
              <a:latin typeface="Tahom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01527" y="5330674"/>
            <a:ext cx="1532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b="0" dirty="0">
                <a:latin typeface="Tahoma" pitchFamily="34" charset="0"/>
              </a:rPr>
              <a:t>proteína </a:t>
            </a:r>
            <a:r>
              <a:rPr lang="pt-BR" sz="1400" b="0" dirty="0">
                <a:latin typeface="Tahoma" pitchFamily="34" charset="0"/>
              </a:rPr>
              <a:t>(g/dia)</a:t>
            </a:r>
            <a:endParaRPr lang="en-US" sz="1400" b="0" dirty="0">
              <a:latin typeface="Tahoma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129144">
            <a:off x="-167339" y="3764232"/>
            <a:ext cx="156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b="0" dirty="0">
                <a:latin typeface="Tahoma" pitchFamily="34" charset="0"/>
              </a:rPr>
              <a:t>fósforo </a:t>
            </a:r>
            <a:r>
              <a:rPr lang="pt-BR" sz="1400" b="0" dirty="0">
                <a:latin typeface="Tahoma" pitchFamily="34" charset="0"/>
              </a:rPr>
              <a:t>(mg/dia)</a:t>
            </a:r>
            <a:endParaRPr lang="en-US" sz="1400" b="0" dirty="0">
              <a:latin typeface="Tahoma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693251" cy="26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508104" y="1502296"/>
            <a:ext cx="3312368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Relação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entre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ingestão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proteína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fosfatemia</a:t>
            </a:r>
            <a:endParaRPr lang="en-US" sz="2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2"/>
          <p:cNvCxnSpPr/>
          <p:nvPr/>
        </p:nvCxnSpPr>
        <p:spPr>
          <a:xfrm>
            <a:off x="5580112" y="3964184"/>
            <a:ext cx="3384376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-1214478" y="142852"/>
            <a:ext cx="749808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Proteína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e </a:t>
            </a:r>
            <a:r>
              <a:rPr lang="en-US" sz="32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Fósforo</a:t>
            </a:r>
            <a:endParaRPr lang="en-US" sz="32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084168" y="5805264"/>
            <a:ext cx="266429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687388" algn="l"/>
                <a:tab pos="1374775" algn="l"/>
                <a:tab pos="2063750" algn="l"/>
                <a:tab pos="2751138" algn="l"/>
                <a:tab pos="3438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687388" algn="l"/>
                <a:tab pos="1374775" algn="l"/>
                <a:tab pos="2063750" algn="l"/>
                <a:tab pos="2751138" algn="l"/>
                <a:tab pos="3438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87388" algn="l"/>
                <a:tab pos="1374775" algn="l"/>
                <a:tab pos="2063750" algn="l"/>
                <a:tab pos="2751138" algn="l"/>
                <a:tab pos="3438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87388" algn="l"/>
                <a:tab pos="1374775" algn="l"/>
                <a:tab pos="2063750" algn="l"/>
                <a:tab pos="2751138" algn="l"/>
                <a:tab pos="3438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87388" algn="l"/>
                <a:tab pos="1374775" algn="l"/>
                <a:tab pos="2063750" algn="l"/>
                <a:tab pos="2751138" algn="l"/>
                <a:tab pos="3438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  <a:tab pos="1374775" algn="l"/>
                <a:tab pos="2063750" algn="l"/>
                <a:tab pos="2751138" algn="l"/>
                <a:tab pos="3438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  <a:tab pos="1374775" algn="l"/>
                <a:tab pos="2063750" algn="l"/>
                <a:tab pos="2751138" algn="l"/>
                <a:tab pos="3438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  <a:tab pos="1374775" algn="l"/>
                <a:tab pos="2063750" algn="l"/>
                <a:tab pos="2751138" algn="l"/>
                <a:tab pos="3438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  <a:tab pos="1374775" algn="l"/>
                <a:tab pos="2063750" algn="l"/>
                <a:tab pos="2751138" algn="l"/>
                <a:tab pos="34385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GB" sz="1200" i="1" dirty="0" err="1">
                <a:latin typeface="Calibri" pitchFamily="34" charset="0"/>
                <a:ea typeface="msgothic" charset="0"/>
                <a:cs typeface="msgothic" charset="0"/>
              </a:rPr>
              <a:t>Shinaberger</a:t>
            </a:r>
            <a:r>
              <a:rPr lang="en-GB" sz="1200" i="1" dirty="0">
                <a:latin typeface="Calibri" pitchFamily="34" charset="0"/>
                <a:ea typeface="msgothic" charset="0"/>
                <a:cs typeface="msgothic" charset="0"/>
              </a:rPr>
              <a:t> C S et al. Am J </a:t>
            </a:r>
            <a:r>
              <a:rPr lang="en-GB" sz="1200" i="1" dirty="0" err="1">
                <a:latin typeface="Calibri" pitchFamily="34" charset="0"/>
                <a:ea typeface="msgothic" charset="0"/>
                <a:cs typeface="msgothic" charset="0"/>
              </a:rPr>
              <a:t>Clin</a:t>
            </a:r>
            <a:r>
              <a:rPr lang="en-GB" sz="12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200" i="1" dirty="0" err="1">
                <a:latin typeface="Calibri" pitchFamily="34" charset="0"/>
                <a:ea typeface="msgothic" charset="0"/>
                <a:cs typeface="msgothic" charset="0"/>
              </a:rPr>
              <a:t>Nutr</a:t>
            </a:r>
            <a:r>
              <a:rPr lang="en-GB" sz="12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200" i="1" dirty="0" smtClean="0">
                <a:latin typeface="Calibri" pitchFamily="34" charset="0"/>
                <a:ea typeface="msgothic" charset="0"/>
                <a:cs typeface="msgothic" charset="0"/>
              </a:rPr>
              <a:t>2008;</a:t>
            </a:r>
            <a:endParaRPr lang="en-GB" sz="1200" i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7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71810"/>
            <a:ext cx="7486446" cy="18891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139952" y="3429000"/>
            <a:ext cx="2304256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800 e 1.000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mg/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466729" y="6000768"/>
            <a:ext cx="2999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J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Bras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Nefrol</a:t>
            </a:r>
            <a:r>
              <a:rPr lang="en-US" sz="1600" i="1" dirty="0" smtClean="0"/>
              <a:t> 2011;33(2):189-247 </a:t>
            </a:r>
            <a:endParaRPr lang="en-US" sz="1600" dirty="0"/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6768841" cy="148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8808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edondar Retângulo em um Canto Diagonal 7"/>
          <p:cNvSpPr/>
          <p:nvPr/>
        </p:nvSpPr>
        <p:spPr>
          <a:xfrm>
            <a:off x="107950" y="115888"/>
            <a:ext cx="8928100" cy="662463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99592" y="620688"/>
            <a:ext cx="806489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Razão Fósforo/Proteína </a:t>
            </a:r>
            <a:r>
              <a:rPr lang="pt-BR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nos alimentos</a:t>
            </a:r>
          </a:p>
        </p:txBody>
      </p:sp>
      <p:sp>
        <p:nvSpPr>
          <p:cNvPr id="31748" name="AutoShape 16" descr="data:image/jpeg;base64,/9j/4AAQSkZJRgABAQAAAQABAAD/2wCEAAkGBhQSERUUExQWFRUWFxgaGRgVFxYcHBoaGBcXGBcYFhgZGygeFxsjHh0aIC8hIycpLSwtGR4xNTAqNSYrLCkBCQoKDgwOFw8PFykcHBwpKSkpKSkpKSkpKSkpKSkpKSkpKSksKSkpKSkpKSksKSwsKSksKSkpKSwsKSkpLCksLP/AABEIAKsA3wMBIgACEQEDEQH/xAAbAAACAwEBAQAAAAAAAAAAAAAABAIDBQYBB//EADkQAAEDAgQEAwcDAwMFAAAAAAECESEAMQMEEkEFUWFxIjKBBhNCkaGx8FLB8RRi0Qcj4RVygpLi/8QAGQEAAgMBAAAAAAAAAAAAAAAAAAECAwQF/8QAIBEBAQACAwADAQEBAAAAAAAAAAECEQMhMRITQVEyIv/aAAwDAQACEQMRAD8A+40UUUAUUUUAUUUUAUUUUAUUUUAUUUPQBRVWJmUpuQKXVxfD/U/YGo3KQ9U7RSWHxfCVZQn8nlTKcdJsR86fyg1VlFeaqHpk9rw0PSvEMfSnqaVups5N3TK4lmStUWFZQzjXvtTObxGSeZrDzPECQ2kWkn9htXPzy3WzGaizPZhj4FBKi8G3/wAn6Vo+yvCCVla0kN+rnczY1k8M4UcXEGggpeQq4bcHcdIr6HlcuEJCRYVbw4bu6hy566XUUUVsZRRRRQBRRRQBRRRQBRRRQBRUcTEADksKUxOIJ2LxStkOS00rEAvVGJxFCQ7k9gSflWficQS8je7g/grwrTzI+xfkaqvJ/Fkw/p9HFEEQXpHP8RWPL9B1akMzmgkQJB5HtAG29VpxieZ6gGXa/wDNVZclqeOEnpPNZxalsHSL7NBdQ9Q29VYGP7xKVJBIKRrDJ8C0uVDxHszDetVHD1DESSnTqdJ/Y0hxjhZSFeZRIQGQ3iCQ5LN5nh+RqqY3Xay5TfRbBwFkAtLP4Q7hlaXBaR2p46kIBDsbmWd9+Vmn0vUsnjFUlagskEI0sUD9Kg7lpBYj/OynIOjSAEpOwad3tTx4yubFwM8osoKUQbAkp7Xvy+dXD2jxAoJZyCygZIh9u4+taacihIBKQ4A2eQGjnvLVjYClKlKNKtYclgChQBKnJmp6uP6juZfh3Le0ayoAgEqsGIPVw+w3imc7jFTn5UvkeGJwg76lsZ5OXIHfc9NqrzmKQD0pXK67OYzfTPz2OBc2rnsfNAnp9+ppnP4pJ+dYGcU7h9m0klKnLMZjdPO4rP7V/jsOEe12XyyQCFFRlS4ADlheyXh+hrrOD8ew8wl0ODyI/Hr4Vl8ovHWnDw1KOojU6R4QAPFqAYA3519J4YoZfSkAsnSnW9zaXNv8jlWrDks1GfLjl7d/RVeBi6khQsQ9WVrZhRRRQBRRRQBRRXj0AKU16wuJe0gT4cOS7Oz99I3a9V+0PFACEByPiA5Md7BmNc5hZ9IGtSQpiHHN5Yz5m7iKzcnL3qLsOPrdeZvjWKtZSpTFocXafCE3cHtHMVXlOKKHmIBcBlKAksxcjrsJCqy+LkLxXT4XlJDwTIE2JuDtpNJLAVjMpYBZi0wHDJIdg8OJEvWfdtX6mnd8Oy4WXktsVOx1Bh2NbuDw9CZYO7kkPtzNZ/A+He5wmKVaofq/Ldq00YJKWLjYTsDfvWjGTSjKqsLJgLU6QxkND8wfzemMPKhLaUpTzYfbnVmGpx+XrxSjMVPURtqK1A3Fqy8/gLKtSZDBupD3mRWiUKCTqL3aP5pPOq/2wQpt37iHqOSWLO4flFoxSVpDmdRl5YB3v962zmIchpPzsK59XGUpZ1albhrmPlLfWsf2y9pjho92FNiLlTHyjYDkT+XquZzGJ/C29t7i/GsJBAVihLiQ9mfYW9ar4bncLFJ93iJU3K49LtXyTEzh7+v4asyPEFoWleGdKklw32PMbVX8rbtb8dTT7SoaQ1uVZvEVeEg05g5wYmCjEA86Qrs4kehrLz+KPz60Z+Fj65fj2YCIbVqdx/YIInr+/KmMrwn3hBClIQCIIZTjTzLPDPzc1b/0L+pxtanOCAlmMqUCSY2E10BUjDAdmFoLcoe9vpUcZ0lfSnCuG4eAjThAAPLy6uqvpFNJxQpehRZ2Yj5hn7XE9aqwuLoWGAUHHxMlTSCI3ftcUZZZUpDhwl/FESNJfsTU4hXZ5VDISByq2o4YgVKt0YxRRRTAooooApLiueGFhqVuAWHM07XL+12ZUFISm5ta3xetqr5MtYp4Td05/iPEwVMot4gwlwB5j9gPWkczxXQhk+ZTO4AueXUOx6iqM1w7E1OFHETHxMfDAYbN07Vn57GJLFJ02LySz87THpXPm2yvE4asVRAIf3ZU6gotKWBHW1dd7CeyAwSrHxBqWryFSW0pIDhiTJ53rO/0/wDZtXvl5hZIZwlLu4Lu+wk7bvX0QORAbZu1acMNdqMst9KlYrr0hpEdxVqAfSXAH5v96MLCF7Nt+XFS1sLNLCrYrqaEsGqRIpZWYuAZ7H0/OteZckhz6taNhzqWy0uOIG6darXl0qBCpB/m9eHp+bmqEkJBKz1g/nKo01GF7PYCcQYgBChZ1Eh2YONzU+I+z2XxwBi4SVaSSNrhiSRP8UwcR2gaSx+xFe/1RJIYgj1FLUPdcpxT/TPKKKdAXhtcIXcf+Tz1F6yMx/pihkqwMU38XvGtZwUjavoWKhwZA3kQKVynDAlCkEuFFRUXO5gA8mhqjcIlMrGOP9jLowyZBKX5hJMiszLK/qMVSC4w0tqUHkn4QfQ1p+0WRK9Pu0mIYbA7/PepYy0ZfCCMMBQS8gSot4j3/wCKouPfa6Xp5mlIwwABpYHSkEsw3PP87VjcTz6i4iQGiG2cltJd7CQXpTN8dU7qLBTEBUBjZwPFIkOzEEVPDwwVhJEqBh7MXbmQYEtUd7S1o3kcIApAJuTAuwsdnESK2MrhFWIhI2mOQuIpPJ5UvuAAPWHs0X611XCuH6BqPmI+Qq7jx3VWeWo0QK9oorYyiiiigCiiigCsnjmRCxq3EejgxyNa1VZgeE1HKbhy6risfBHieeb7zv8AS9KoyiVrkWJ2l3NtiLVpZnf6fSkMMupwGDlhzLmQRHK7Vz71W38dbkMIJSAA1NE1m5HOhQAenUqcxWyXpmsSKtqhmSWYer/tF6m1eLWYYXZ/Xl2/eglHDEEYYeTLk7zf/Hap4LEuGOxa29qhk8EI94kWCiW/7mLNtV2GYtpPI/W1KGhm1+FpLvZ7d6Swc0zpAfYG5U5hugG55U1iJcJcOX6dX7f8UsMmnDUFAARpgPEkTSuz6X6lXtBAYO3OfzevcHDLOoByDb5gdTU9TwHU48wt83vXgw2AcsxfpNMnmOlkt8INklmHekcVGkKUosORJPUtPpUeIcbw8MQ6tIHW5afWuW4zxzVp1QCqAzuxIDJF/EwL+FjVWecW44U/nOLBBIRKnZ1OX0iQI+29YOa4jqSdSjYBtTQfESsuzs8CxTSGJmyoQ7OxdRdlNC1dOSf071WouxlnggAFIUBZNkhybzG9Ub2u00sHEKgZBDwwv4iCC8mRE71pJwGLnzTDiwBO9wCeW96xeHKOpQFzdTFtJchyT3iK3iWxECGIvL+IO/f69KcKum4RhjEQlRs09Wv9a6FIYVgcExEpAQIBDD1roK3cfjJyeiiiirFYooooAooooArxQr2igOSzSPN3btNZKkalEs2yd3uXO6SOtb3FsPStV2JFm371k44Al2FiZkRCS8ACbG1c/Oatbce4jlcyUq8BD9GIabAlxHOr0Zsu2rrcj1FJKwgUApYw8tCVEOYuSOR9KskpCrOBfVJd306SwBtFRmVh2RvZXiYKfHv9efRqY/6ghIbla0fxXKYeKRJ2uS3ihTMSOcvFRzOaUwU4ZIDiAkl/GknVyLz+mpzlqN446VXH0OHdujGZu0869TxrDUHdhDagQXIB35gj51y2JmidO4Bl9bQX0sFMTCpfb5pKzDax5Qk3DBUKA6kBjS+2j647bD41hDcv2kvuBypbN8fwwyQS7OEi7NMC0fvXGHGUCEyQAQ7kuULH6iAPxqVzeKzgkwVWBY6SCzAhLd7vO9H20fXHVY/tWYIGkJdVtgQ7bCC8/WsnG4/iFQBILmC5YPKTM2IMDY1kYSyoHkC0tL6kgT4RtYG1LY2HbUqdKQ7kPCkEu2ol2s16j8rfUvjDmJnSpy3iSCUubAQWTYMQZLmRVBUCAo6RBTu8wXO5gHk4pQYZkglnAfYgqteS6nkntViCSUPL7q31Kd2vPOKWkhiJeNRUQYUDYlyGhgQFDYmrsPCbxKBAcFJEF58zSI5mZtXq1AB0sIhQuzAN0BizDrXuEVEEAM7WAL6mmduv3pbNdkiXUblaTpPwwQXDQDOnn1rcCSUhSSSyRpVEgQwBLg1jIw3VYPYzD+nbp61t5EjQLAB0gN8LEh2ZwATUoVbWSxPEkPLpV6AiR8660VxGRc4iW5j7gAn5Xt0rtxWvhvTLy+vaKKKvUiiiigCiiigCiiigOe4yp8Qg2YR2n1rFxCOiT9p2HxHrW1xI/wC/0b61iZjAO7G7uOvmmPmH61g5Pa2YeRDD8rAgBx6l/iBeqcApS4579GDhLkfFEKpvAcQpyC3cvHpuW5G9K4iDqLHSTLqJLbeGZNrPNVLHmYVPhIfWDAUdLAgJMsJFKPqKTuyXCtZ6LcFLTqcPTOhQGmAygC4IDaiWl9RalFYaMRAGkK1FI23lTuACIAa9I0MPEJQlWk6nTISNlkF/BA8Rnqe9AWSW8TnD+J76SHAAH6S/f1pfKgMYIuQRzJhwElx4ZcmasAbEBIElQCQTLKPigABPiVBvQRbHWWCiXkyAIfCckmZfrSXEySoqculSjtHhSSpz6bincRJUhJHhYh9kkEaPEVPIZnNKZlbkkJeQxLqJ1oLlyQI/xFOBALcFSQeepG/ieDb6nekiSGQqCzNJJAXZQZhe5qYxVlR1AF0g+J2IOknk2+1jXuNiJICJd12s2tIJgE/OmS5OJpFrCJJbyPySJiIbvXqPhbV2PIKiR3vbrUE410h35SbFDnU/L7Fq8UWS6rOGmPMk2J2feg1qW07jymPL5UXJHRhfuKMEGZghyEyNg5BP9pYnleqT5YDMLufhdJVs7Ei7Cb1bl8yHa5cCHcPLgMwcEyeV6QaGWUlIBBh21TYsHYs7tfeGencDMEIixCTMbOb23hv81i4+Ioh1u7mLNAHmdielP5XMuGkMQAGALsFQPi9eVEN0/syr/dQC5vJvtttAPyiu4FcT7GoK1AkNpDnnIg+ov2rthW3hn/LHy/6e0UUVeqFFFFAFFFFAFRUpqlSnEsXThqPp86Vups52ws8vUXLGN9p+ppPMB3h/8mzf56U0XUkc57dHpYLaTLH5PsOd4rBldtsmoWQsh4kvIvyIEQ/aqcRyoQAQNtnAGohMPsYq/EMF+RmTpg6bfelVpK4DncOAY5u3hDMfWqkimLmAUaWKizlw5dI1eKBu8t86gEkDxeFg7A+YEhQGzNzFqsCCEpTpT4VEOEkkghYDfTfe1eZhbBJYXBGkKc+FIgdXt0FIyWIhOpQHNQYAPJUGvMkOfvXqX1IO7k6VsBJw7OPCzmpqTOpaYUAWYqlkqIAa9vrVC4diAQWPhA83hIUNIYggH5cqAqUAEYjzpG1y2ITITb5RSpzGogJVLMAAf1qTCTLB7TTuZIfEB3SYKgfMlJbzSL7dagnCJSBod0kuSx2WAlmA9OQpkywjSUgsSQ2lXTUmUxPVqb/pkkFnDkb2CpJjrsKhjYLSlhILCCXD7QS4671WuyhqDae1lm/Vv4phNCCny2jeZChbbaS3ekUYTmAQqJHUduYFmvvVmCSOukkySLbk3fw9GersTA8RSq2wcs0kkXNwDIB60BX73cq6tA8yXGpWwcNvvNCcV0qd9MlgIiZN1OFM31DVIYAAhwAl5bSGYxs4c9Wq5OX0guXlg4PPSBcE2F4FAe4SlLZoe6treIAGxk/K9bPDsunUoguRAdrmSUsORE3rPTmJchi8ASLs5JMOPXrT/BMInEAEJN+SvN/6s/2pQ6732Yy6cPDayixP7AVtg1x+WzgGIlSVEgFju4BYv1ZvlXXpMVv4stxj5cdVKiiirlQooooAooooArN4zjDQU73/AJrRNc9xLGcr7t6BnqvkuonhN1SmU7Glcz5SoO4BsOnlH2mrwsB+/pblSuOHa7ncQw6VivjXFaVM1gFMw5PMkcxbqKTxsFLEKOpKjsVBTXv8IEX686ZK3g37dNztzYGpY6fCSTe5OowQwDAi4v3qtJnrTpLDUC6ZA1Kd2YxdjM8zUCsFrju2zgnTq201duQwG4drEkuHeS1J4oOpTOQCdw0Eu6QI81zypGWxEOGYswDsWJZSTLHSSw+YrxQZ9CSCADLO0KskAG7P3prEwgWOoeZN1ATqTKgE9R8+tZ+CLgkOAqwX+laRJIAtagPDil0l2dn8QuCUwQxsd+QFJ4aAAxd9Qe8B1pNps1zypvFIdJLkc2T+sPubj7VMLYKIYFyBrfZTHdgS9AZOJjag6grygaluLEgy271cDBPSxLu6BuD61ctClF3fsAQDqY9TtZqpGWDPqIvCYkpOp3ZvyaYVjA0uzAbFibhU3u/I1Z8XwudMmZIYbs7np3oQkuyS3YNued35VYhTNBHlMARa7x0oPTxg7ksNKjaB/tu8zt9K9w1EOUQHTL+G41EAt+c6E4wHQxcl4Sq8aYtVSMIPHmi8MwSb+VyQbvSGksslXcvcECfCbmdmgB/Wuq4KQgKNgkSWY9G57j0Nc37gC8sQ1wfiDg7mWitrP5vRhaEyRJETvNyT/wA8qlLoVejPgLDRLDkSzu/pcsPvXdcFzoxcFJG0Ha3evnGWxkYhCkjS5FpKSEulKhuYbl0Fd37M440FAuC/z/etHBe2fmnW25RRRWxlFFFFAFFFFAeGuczd1HmVfUhnrpKw+K5UhWoWvHOquWdLOP1mvHW922Lv+XpdCnJOp5d+TXAqQU4I5P37n82qCGYgEfsOn3rDWtBSGLQ0c7y5U3zb7VHMEsCJs/PZ9G33qSMUE6dyCQP3J5UstTTO5JVuSQHIAqJlcBo0sNrHoJjn2rzVrV3fnuBs316V7PhIdizfIkGPnN6pCj0v6HxLAaYmCD0pGniFJCkqd9JZ5uEEvDNG1KYSB7wOWdxB/wC4QWDhminFh4fnE3YhwH8FxG9JYeESpOo3MgBt9yXY3mgyPmSJsSHJu6QzhQmxt86rWpyQDB2D/p1CCOYuT6VZ71IYMoWmW+IHxAsOz7WqrFzj6UhJYi5AIHgZ335UEE5YpdyH7Fx4wezzevSQBI1MxPlUbKEiALb1SrHcbjd0wCNQe0Fo2NeDEjbaQWJLL53L8qDXDFkO0NHmYOWJhwIPrUEYqRykJtP6eYeljjciXv1ghyAA+/Sl/eu7l2F9JYsxDhwnaXJo0Wz/APVOkkAddwHQS1ovbrVCscuWYBx1E6SH722pdWMHMvJIKQwIdQLHmAr4RNCVnaIAdjcApJmfWL09DZ/DzRSHJL9CHDhTwWAfTRmM/qUCTqbSxsWLksdi2/IEWpC6hcFyXgkDlHwgvaJvVmFl3EQQQdiQ5gHkx9W3oG25w7FQFBL6dQA3DBiSyhsOsn7dr7M5kIXp7B+9rQAdmi1cDw9YUBCQItJZif8AyYv0Dd61eD55QIcgFDwIHmBQZMCCJ5DlVmF+NQym4+rCvaoyeZC0BQ3H81fXQ3thFFFFMCiiigCqsfBCkkGxq2ijWw4/N5b3ains3Z6UQrxFrh4HqZG5tXQe0iBpSd3rnMeFsIB/dq52c1dNuF3NonFgvFn5yC4H560YuHNg38fX1qzHSzEfpJ9XAccqnip8SRt/81UsI4uCC6WYEFnkkQ92P1pPNKLqPMqczIBSNlc61EodLl3KyCXNpLdqzsTFJKgWYAGw/U/Kkb1OYTpGoz4YZ3tBYnSJFZJxSlViA6Xi0MIUBDg1rjGJSpy/gH0SkisPGMqGwI+uve9AQzELdgWN2BZiLCSb0ocQqBIs4CiG+JJAJ5fIUxmUuFr+JJBB66Um1rzSQUfdkvOpvlikCLbVKIohYMEQQoQ7+JINyJ9Hv0qtOYN95P8AcS2qZ1KHm5TU8PELhLliATzc4ihe9qilIGtgBpBZtvEaApWbidP6v7WIJ2TYgy9jRoYhR2L+r2BI2JNh8Vaa8BKUuAHfeW8TQ9rmlkYY96hOykTJc3F72o2FQwWIIIJ9Q8HSZdX9pctUdHiLGAISPWVQQ0MXewrQRhAqIaNVtpAeLVHEVpZKYGoiOT2pbS0XTlxY3NxMPuTy+4flV4wpSAAz2YtYu4JnZlHmKrwQ6B3UP/VSQPViQ96gVQBsFFPo9utBHVqDgjxHwp9QbkjzNdxA5Xp3LKlKwpmIMPd/Vxd9p3M1gDFMjbTZhsQ3eqkZpQQJ2T9SanBX2D2K4yjEQcMFiCSBzB3HT0rqXr4J7HZpX9bhF/i6b3r7ymt3Fdxi5JqpUUUVa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1749" name="AutoShape 18" descr="data:image/jpeg;base64,/9j/4AAQSkZJRgABAQAAAQABAAD/2wCEAAkGBhQSERUUExQWFRUWFxgaGRgVFxYcHBoaGBcXGBcYFhgZGygeFxsjHh0aIC8hIycpLSwtGR4xNTAqNSYrLCkBCQoKDgwOFw8PFykcHBwpKSkpKSkpKSkpKSkpKSkpKSkpKSksKSkpKSkpKSksKSwsKSksKSkpKSwsKSkpLCksLP/AABEIAKsA3wMBIgACEQEDEQH/xAAbAAACAwEBAQAAAAAAAAAAAAAABAIDBQYBB//EADkQAAEDAgQEAwcDAwMFAAAAAAECESEAMQMEEkEFUWFxIjKBBhNCkaGx8FLB8RRi0Qcj4RVygpLi/8QAGQEAAgMBAAAAAAAAAAAAAAAAAAECAwQF/8QAIBEBAQACAwADAQEBAAAAAAAAAAECEQMhMRITQVEyIv/aAAwDAQACEQMRAD8A+40UUUAUUUUAUUUUAUUUUAUUUUAUUUPQBRVWJmUpuQKXVxfD/U/YGo3KQ9U7RSWHxfCVZQn8nlTKcdJsR86fyg1VlFeaqHpk9rw0PSvEMfSnqaVups5N3TK4lmStUWFZQzjXvtTObxGSeZrDzPECQ2kWkn9htXPzy3WzGaizPZhj4FBKi8G3/wAn6Vo+yvCCVla0kN+rnczY1k8M4UcXEGggpeQq4bcHcdIr6HlcuEJCRYVbw4bu6hy566XUUUVsZRRRRQBRRRQBRRRQBRRRQBRUcTEADksKUxOIJ2LxStkOS00rEAvVGJxFCQ7k9gSflWficQS8je7g/grwrTzI+xfkaqvJ/Fkw/p9HFEEQXpHP8RWPL9B1akMzmgkQJB5HtAG29VpxieZ6gGXa/wDNVZclqeOEnpPNZxalsHSL7NBdQ9Q29VYGP7xKVJBIKRrDJ8C0uVDxHszDetVHD1DESSnTqdJ/Y0hxjhZSFeZRIQGQ3iCQ5LN5nh+RqqY3Xay5TfRbBwFkAtLP4Q7hlaXBaR2p46kIBDsbmWd9+Vmn0vUsnjFUlagskEI0sUD9Kg7lpBYj/OynIOjSAEpOwad3tTx4yubFwM8osoKUQbAkp7Xvy+dXD2jxAoJZyCygZIh9u4+taacihIBKQ4A2eQGjnvLVjYClKlKNKtYclgChQBKnJmp6uP6juZfh3Le0ayoAgEqsGIPVw+w3imc7jFTn5UvkeGJwg76lsZ5OXIHfc9NqrzmKQD0pXK67OYzfTPz2OBc2rnsfNAnp9+ppnP4pJ+dYGcU7h9m0klKnLMZjdPO4rP7V/jsOEe12XyyQCFFRlS4ADlheyXh+hrrOD8ew8wl0ODyI/Hr4Vl8ovHWnDw1KOojU6R4QAPFqAYA3519J4YoZfSkAsnSnW9zaXNv8jlWrDks1GfLjl7d/RVeBi6khQsQ9WVrZhRRRQBRRRQBRRXj0AKU16wuJe0gT4cOS7Oz99I3a9V+0PFACEByPiA5Md7BmNc5hZ9IGtSQpiHHN5Yz5m7iKzcnL3qLsOPrdeZvjWKtZSpTFocXafCE3cHtHMVXlOKKHmIBcBlKAksxcjrsJCqy+LkLxXT4XlJDwTIE2JuDtpNJLAVjMpYBZi0wHDJIdg8OJEvWfdtX6mnd8Oy4WXktsVOx1Bh2NbuDw9CZYO7kkPtzNZ/A+He5wmKVaofq/Ldq00YJKWLjYTsDfvWjGTSjKqsLJgLU6QxkND8wfzemMPKhLaUpTzYfbnVmGpx+XrxSjMVPURtqK1A3Fqy8/gLKtSZDBupD3mRWiUKCTqL3aP5pPOq/2wQpt37iHqOSWLO4flFoxSVpDmdRl5YB3v962zmIchpPzsK59XGUpZ1albhrmPlLfWsf2y9pjho92FNiLlTHyjYDkT+XquZzGJ/C29t7i/GsJBAVihLiQ9mfYW9ar4bncLFJ93iJU3K49LtXyTEzh7+v4asyPEFoWleGdKklw32PMbVX8rbtb8dTT7SoaQ1uVZvEVeEg05g5wYmCjEA86Qrs4kehrLz+KPz60Z+Fj65fj2YCIbVqdx/YIInr+/KmMrwn3hBClIQCIIZTjTzLPDPzc1b/0L+pxtanOCAlmMqUCSY2E10BUjDAdmFoLcoe9vpUcZ0lfSnCuG4eAjThAAPLy6uqvpFNJxQpehRZ2Yj5hn7XE9aqwuLoWGAUHHxMlTSCI3ftcUZZZUpDhwl/FESNJfsTU4hXZ5VDISByq2o4YgVKt0YxRRRTAooooApLiueGFhqVuAWHM07XL+12ZUFISm5ta3xetqr5MtYp4Td05/iPEwVMot4gwlwB5j9gPWkczxXQhk+ZTO4AueXUOx6iqM1w7E1OFHETHxMfDAYbN07Vn57GJLFJ02LySz87THpXPm2yvE4asVRAIf3ZU6gotKWBHW1dd7CeyAwSrHxBqWryFSW0pIDhiTJ53rO/0/wDZtXvl5hZIZwlLu4Lu+wk7bvX0QORAbZu1acMNdqMst9KlYrr0hpEdxVqAfSXAH5v96MLCF7Nt+XFS1sLNLCrYrqaEsGqRIpZWYuAZ7H0/OteZckhz6taNhzqWy0uOIG6darXl0qBCpB/m9eHp+bmqEkJBKz1g/nKo01GF7PYCcQYgBChZ1Eh2YONzU+I+z2XxwBi4SVaSSNrhiSRP8UwcR2gaSx+xFe/1RJIYgj1FLUPdcpxT/TPKKKdAXhtcIXcf+Tz1F6yMx/pihkqwMU38XvGtZwUjavoWKhwZA3kQKVynDAlCkEuFFRUXO5gA8mhqjcIlMrGOP9jLowyZBKX5hJMiszLK/qMVSC4w0tqUHkn4QfQ1p+0WRK9Pu0mIYbA7/PepYy0ZfCCMMBQS8gSot4j3/wCKouPfa6Xp5mlIwwABpYHSkEsw3PP87VjcTz6i4iQGiG2cltJd7CQXpTN8dU7qLBTEBUBjZwPFIkOzEEVPDwwVhJEqBh7MXbmQYEtUd7S1o3kcIApAJuTAuwsdnESK2MrhFWIhI2mOQuIpPJ5UvuAAPWHs0X611XCuH6BqPmI+Qq7jx3VWeWo0QK9oorYyiiiigCiiigCsnjmRCxq3EejgxyNa1VZgeE1HKbhy6risfBHieeb7zv8AS9KoyiVrkWJ2l3NtiLVpZnf6fSkMMupwGDlhzLmQRHK7Vz71W38dbkMIJSAA1NE1m5HOhQAenUqcxWyXpmsSKtqhmSWYer/tF6m1eLWYYXZ/Xl2/eglHDEEYYeTLk7zf/Hap4LEuGOxa29qhk8EI94kWCiW/7mLNtV2GYtpPI/W1KGhm1+FpLvZ7d6Swc0zpAfYG5U5hugG55U1iJcJcOX6dX7f8UsMmnDUFAARpgPEkTSuz6X6lXtBAYO3OfzevcHDLOoByDb5gdTU9TwHU48wt83vXgw2AcsxfpNMnmOlkt8INklmHekcVGkKUosORJPUtPpUeIcbw8MQ6tIHW5afWuW4zxzVp1QCqAzuxIDJF/EwL+FjVWecW44U/nOLBBIRKnZ1OX0iQI+29YOa4jqSdSjYBtTQfESsuzs8CxTSGJmyoQ7OxdRdlNC1dOSf071WouxlnggAFIUBZNkhybzG9Ub2u00sHEKgZBDwwv4iCC8mRE71pJwGLnzTDiwBO9wCeW96xeHKOpQFzdTFtJchyT3iK3iWxECGIvL+IO/f69KcKum4RhjEQlRs09Wv9a6FIYVgcExEpAQIBDD1roK3cfjJyeiiiirFYooooAooooArxQr2igOSzSPN3btNZKkalEs2yd3uXO6SOtb3FsPStV2JFm371k44Al2FiZkRCS8ACbG1c/Oatbce4jlcyUq8BD9GIabAlxHOr0Zsu2rrcj1FJKwgUApYw8tCVEOYuSOR9KskpCrOBfVJd306SwBtFRmVh2RvZXiYKfHv9efRqY/6ghIbla0fxXKYeKRJ2uS3ihTMSOcvFRzOaUwU4ZIDiAkl/GknVyLz+mpzlqN446VXH0OHdujGZu0869TxrDUHdhDagQXIB35gj51y2JmidO4Bl9bQX0sFMTCpfb5pKzDax5Qk3DBUKA6kBjS+2j647bD41hDcv2kvuBypbN8fwwyQS7OEi7NMC0fvXGHGUCEyQAQ7kuULH6iAPxqVzeKzgkwVWBY6SCzAhLd7vO9H20fXHVY/tWYIGkJdVtgQ7bCC8/WsnG4/iFQBILmC5YPKTM2IMDY1kYSyoHkC0tL6kgT4RtYG1LY2HbUqdKQ7kPCkEu2ol2s16j8rfUvjDmJnSpy3iSCUubAQWTYMQZLmRVBUCAo6RBTu8wXO5gHk4pQYZkglnAfYgqteS6nkntViCSUPL7q31Kd2vPOKWkhiJeNRUQYUDYlyGhgQFDYmrsPCbxKBAcFJEF58zSI5mZtXq1AB0sIhQuzAN0BizDrXuEVEEAM7WAL6mmduv3pbNdkiXUblaTpPwwQXDQDOnn1rcCSUhSSSyRpVEgQwBLg1jIw3VYPYzD+nbp61t5EjQLAB0gN8LEh2ZwATUoVbWSxPEkPLpV6AiR8660VxGRc4iW5j7gAn5Xt0rtxWvhvTLy+vaKKKvUiiiigCiiigCiiigOe4yp8Qg2YR2n1rFxCOiT9p2HxHrW1xI/wC/0b61iZjAO7G7uOvmmPmH61g5Pa2YeRDD8rAgBx6l/iBeqcApS4579GDhLkfFEKpvAcQpyC3cvHpuW5G9K4iDqLHSTLqJLbeGZNrPNVLHmYVPhIfWDAUdLAgJMsJFKPqKTuyXCtZ6LcFLTqcPTOhQGmAygC4IDaiWl9RalFYaMRAGkK1FI23lTuACIAa9I0MPEJQlWk6nTISNlkF/BA8Rnqe9AWSW8TnD+J76SHAAH6S/f1pfKgMYIuQRzJhwElx4ZcmasAbEBIElQCQTLKPigABPiVBvQRbHWWCiXkyAIfCckmZfrSXEySoqculSjtHhSSpz6bincRJUhJHhYh9kkEaPEVPIZnNKZlbkkJeQxLqJ1oLlyQI/xFOBALcFSQeepG/ieDb6nekiSGQqCzNJJAXZQZhe5qYxVlR1AF0g+J2IOknk2+1jXuNiJICJd12s2tIJgE/OmS5OJpFrCJJbyPySJiIbvXqPhbV2PIKiR3vbrUE410h35SbFDnU/L7Fq8UWS6rOGmPMk2J2feg1qW07jymPL5UXJHRhfuKMEGZghyEyNg5BP9pYnleqT5YDMLufhdJVs7Ei7Cb1bl8yHa5cCHcPLgMwcEyeV6QaGWUlIBBh21TYsHYs7tfeGencDMEIixCTMbOb23hv81i4+Ioh1u7mLNAHmdielP5XMuGkMQAGALsFQPi9eVEN0/syr/dQC5vJvtttAPyiu4FcT7GoK1AkNpDnnIg+ov2rthW3hn/LHy/6e0UUVeqFFFFAFFFFAFRUpqlSnEsXThqPp86Vups52ws8vUXLGN9p+ppPMB3h/8mzf56U0XUkc57dHpYLaTLH5PsOd4rBldtsmoWQsh4kvIvyIEQ/aqcRyoQAQNtnAGohMPsYq/EMF+RmTpg6bfelVpK4DncOAY5u3hDMfWqkimLmAUaWKizlw5dI1eKBu8t86gEkDxeFg7A+YEhQGzNzFqsCCEpTpT4VEOEkkghYDfTfe1eZhbBJYXBGkKc+FIgdXt0FIyWIhOpQHNQYAPJUGvMkOfvXqX1IO7k6VsBJw7OPCzmpqTOpaYUAWYqlkqIAa9vrVC4diAQWPhA83hIUNIYggH5cqAqUAEYjzpG1y2ITITb5RSpzGogJVLMAAf1qTCTLB7TTuZIfEB3SYKgfMlJbzSL7dagnCJSBod0kuSx2WAlmA9OQpkywjSUgsSQ2lXTUmUxPVqb/pkkFnDkb2CpJjrsKhjYLSlhILCCXD7QS4671WuyhqDae1lm/Vv4phNCCny2jeZChbbaS3ekUYTmAQqJHUduYFmvvVmCSOukkySLbk3fw9GersTA8RSq2wcs0kkXNwDIB60BX73cq6tA8yXGpWwcNvvNCcV0qd9MlgIiZN1OFM31DVIYAAhwAl5bSGYxs4c9Wq5OX0guXlg4PPSBcE2F4FAe4SlLZoe6treIAGxk/K9bPDsunUoguRAdrmSUsORE3rPTmJchi8ASLs5JMOPXrT/BMInEAEJN+SvN/6s/2pQ6732Yy6cPDayixP7AVtg1x+WzgGIlSVEgFju4BYv1ZvlXXpMVv4stxj5cdVKiiirlQooooAooooArN4zjDQU73/AJrRNc9xLGcr7t6BnqvkuonhN1SmU7Glcz5SoO4BsOnlH2mrwsB+/pblSuOHa7ncQw6VivjXFaVM1gFMw5PMkcxbqKTxsFLEKOpKjsVBTXv8IEX686ZK3g37dNztzYGpY6fCSTe5OowQwDAi4v3qtJnrTpLDUC6ZA1Kd2YxdjM8zUCsFrju2zgnTq201duQwG4drEkuHeS1J4oOpTOQCdw0Eu6QI81zypGWxEOGYswDsWJZSTLHSSw+YrxQZ9CSCADLO0KskAG7P3prEwgWOoeZN1ATqTKgE9R8+tZ+CLgkOAqwX+laRJIAtagPDil0l2dn8QuCUwQxsd+QFJ4aAAxd9Qe8B1pNps1zypvFIdJLkc2T+sPubj7VMLYKIYFyBrfZTHdgS9AZOJjag6grygaluLEgy271cDBPSxLu6BuD61ctClF3fsAQDqY9TtZqpGWDPqIvCYkpOp3ZvyaYVjA0uzAbFibhU3u/I1Z8XwudMmZIYbs7np3oQkuyS3YNued35VYhTNBHlMARa7x0oPTxg7ksNKjaB/tu8zt9K9w1EOUQHTL+G41EAt+c6E4wHQxcl4Sq8aYtVSMIPHmi8MwSb+VyQbvSGksslXcvcECfCbmdmgB/Wuq4KQgKNgkSWY9G57j0Nc37gC8sQ1wfiDg7mWitrP5vRhaEyRJETvNyT/wA8qlLoVejPgLDRLDkSzu/pcsPvXdcFzoxcFJG0Ha3evnGWxkYhCkjS5FpKSEulKhuYbl0Fd37M440FAuC/z/etHBe2fmnW25RRRWxlFFFFAFFFFAeGuczd1HmVfUhnrpKw+K5UhWoWvHOquWdLOP1mvHW922Lv+XpdCnJOp5d+TXAqQU4I5P37n82qCGYgEfsOn3rDWtBSGLQ0c7y5U3zb7VHMEsCJs/PZ9G33qSMUE6dyCQP3J5UstTTO5JVuSQHIAqJlcBo0sNrHoJjn2rzVrV3fnuBs316V7PhIdizfIkGPnN6pCj0v6HxLAaYmCD0pGniFJCkqd9JZ5uEEvDNG1KYSB7wOWdxB/wC4QWDhminFh4fnE3YhwH8FxG9JYeESpOo3MgBt9yXY3mgyPmSJsSHJu6QzhQmxt86rWpyQDB2D/p1CCOYuT6VZ71IYMoWmW+IHxAsOz7WqrFzj6UhJYi5AIHgZ335UEE5YpdyH7Fx4wezzevSQBI1MxPlUbKEiALb1SrHcbjd0wCNQe0Fo2NeDEjbaQWJLL53L8qDXDFkO0NHmYOWJhwIPrUEYqRykJtP6eYeljjciXv1ghyAA+/Sl/eu7l2F9JYsxDhwnaXJo0Wz/APVOkkAddwHQS1ovbrVCscuWYBx1E6SH722pdWMHMvJIKQwIdQLHmAr4RNCVnaIAdjcApJmfWL09DZ/DzRSHJL9CHDhTwWAfTRmM/qUCTqbSxsWLksdi2/IEWpC6hcFyXgkDlHwgvaJvVmFl3EQQQdiQ5gHkx9W3oG25w7FQFBL6dQA3DBiSyhsOsn7dr7M5kIXp7B+9rQAdmi1cDw9YUBCQItJZif8AyYv0Dd61eD55QIcgFDwIHmBQZMCCJ5DlVmF+NQym4+rCvaoyeZC0BQ3H81fXQ3thFFFFMCiiigCqsfBCkkGxq2ijWw4/N5b3ains3Z6UQrxFrh4HqZG5tXQe0iBpSd3rnMeFsIB/dq52c1dNuF3NonFgvFn5yC4H560YuHNg38fX1qzHSzEfpJ9XAccqnip8SRt/81UsI4uCC6WYEFnkkQ92P1pPNKLqPMqczIBSNlc61EodLl3KyCXNpLdqzsTFJKgWYAGw/U/Kkb1OYTpGoz4YZ3tBYnSJFZJxSlViA6Xi0MIUBDg1rjGJSpy/gH0SkisPGMqGwI+uve9AQzELdgWN2BZiLCSb0ocQqBIs4CiG+JJAJ5fIUxmUuFr+JJBB66Um1rzSQUfdkvOpvlikCLbVKIohYMEQQoQ7+JINyJ9Hv0qtOYN95P8AcS2qZ1KHm5TU8PELhLliATzc4ihe9qilIGtgBpBZtvEaApWbidP6v7WIJ2TYgy9jRoYhR2L+r2BI2JNh8Vaa8BKUuAHfeW8TQ9rmlkYY96hOykTJc3F72o2FQwWIIIJ9Q8HSZdX9pctUdHiLGAISPWVQQ0MXewrQRhAqIaNVtpAeLVHEVpZKYGoiOT2pbS0XTlxY3NxMPuTy+4flV4wpSAAz2YtYu4JnZlHmKrwQ6B3UP/VSQPViQ96gVQBsFFPo9utBHVqDgjxHwp9QbkjzNdxA5Xp3LKlKwpmIMPd/Vxd9p3M1gDFMjbTZhsQ3eqkZpQQJ2T9SanBX2D2K4yjEQcMFiCSBzB3HT0rqXr4J7HZpX9bhF/i6b3r7ymt3Fdxi5JqpUUUVa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042988" y="1346200"/>
          <a:ext cx="7200800" cy="45546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18276"/>
                <a:gridCol w="2146220"/>
                <a:gridCol w="936104"/>
                <a:gridCol w="936104"/>
                <a:gridCol w="864096"/>
              </a:tblGrid>
              <a:tr h="484783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Alimento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Medida caseira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</a:t>
                      </a:r>
                    </a:p>
                    <a:p>
                      <a:pPr algn="ctr"/>
                      <a:r>
                        <a:rPr lang="pt-BR" sz="1400" dirty="0" smtClean="0"/>
                        <a:t>(</a:t>
                      </a:r>
                      <a:r>
                        <a:rPr lang="pt-BR" sz="1400" dirty="0" err="1" smtClean="0"/>
                        <a:t>mg</a:t>
                      </a:r>
                      <a:r>
                        <a:rPr lang="pt-BR" sz="1400" dirty="0" smtClean="0"/>
                        <a:t>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PTN </a:t>
                      </a:r>
                    </a:p>
                    <a:p>
                      <a:pPr algn="ctr"/>
                      <a:r>
                        <a:rPr lang="pt-BR" sz="1400" dirty="0" smtClean="0"/>
                        <a:t>(g)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P/PTN</a:t>
                      </a:r>
                      <a:r>
                        <a:rPr lang="pt-BR" sz="1400" baseline="0" dirty="0" smtClean="0"/>
                        <a:t> </a:t>
                      </a:r>
                    </a:p>
                    <a:p>
                      <a:pPr algn="ctr"/>
                      <a:r>
                        <a:rPr lang="pt-BR" sz="1400" baseline="0" dirty="0" smtClean="0"/>
                        <a:t>(</a:t>
                      </a:r>
                      <a:r>
                        <a:rPr lang="pt-BR" sz="1400" baseline="0" dirty="0" err="1" smtClean="0"/>
                        <a:t>mg</a:t>
                      </a:r>
                      <a:r>
                        <a:rPr lang="pt-BR" sz="1400" baseline="0" dirty="0" smtClean="0"/>
                        <a:t>/g)</a:t>
                      </a:r>
                      <a:endParaRPr lang="pt-BR" sz="1400" dirty="0"/>
                    </a:p>
                  </a:txBody>
                  <a:tcPr anchor="ctr"/>
                </a:tc>
              </a:tr>
              <a:tr h="285166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Carnes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331804">
                <a:tc>
                  <a:txBody>
                    <a:bodyPr/>
                    <a:lstStyle/>
                    <a:p>
                      <a:pPr lvl="1"/>
                      <a:r>
                        <a:rPr lang="pt-BR" sz="1400" dirty="0" smtClean="0"/>
                        <a:t>Carne bovina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 bife médio (85)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155,5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27,5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5,7</a:t>
                      </a:r>
                      <a:endParaRPr lang="pt-BR" sz="1400" dirty="0"/>
                    </a:p>
                  </a:txBody>
                  <a:tcPr/>
                </a:tc>
              </a:tr>
              <a:tr h="331804">
                <a:tc>
                  <a:txBody>
                    <a:bodyPr/>
                    <a:lstStyle/>
                    <a:p>
                      <a:pPr lvl="1"/>
                      <a:r>
                        <a:rPr lang="pt-BR" sz="1400" dirty="0" smtClean="0"/>
                        <a:t>Carne de porco</a:t>
                      </a:r>
                      <a:endParaRPr lang="pt-B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 bisteca média (80g)</a:t>
                      </a:r>
                      <a:endParaRPr lang="pt-B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183,2</a:t>
                      </a:r>
                      <a:endParaRPr lang="pt-B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23,1</a:t>
                      </a:r>
                      <a:endParaRPr lang="pt-B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7,9</a:t>
                      </a:r>
                      <a:endParaRPr lang="pt-BR" sz="1400" dirty="0"/>
                    </a:p>
                  </a:txBody>
                  <a:tcPr>
                    <a:noFill/>
                  </a:tcPr>
                </a:tc>
              </a:tr>
              <a:tr h="331804">
                <a:tc>
                  <a:txBody>
                    <a:bodyPr/>
                    <a:lstStyle/>
                    <a:p>
                      <a:pPr lvl="1"/>
                      <a:r>
                        <a:rPr lang="pt-BR" sz="1400" dirty="0" smtClean="0"/>
                        <a:t>Carne de frango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 Filé médio</a:t>
                      </a:r>
                      <a:r>
                        <a:rPr lang="pt-BR" sz="1400" baseline="0" dirty="0" smtClean="0"/>
                        <a:t> (80g)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237,6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9,4</a:t>
                      </a:r>
                      <a:endParaRPr lang="pt-BR" sz="1400" dirty="0"/>
                    </a:p>
                  </a:txBody>
                  <a:tcPr/>
                </a:tc>
              </a:tr>
              <a:tr h="331804">
                <a:tc>
                  <a:txBody>
                    <a:bodyPr/>
                    <a:lstStyle/>
                    <a:p>
                      <a:pPr lvl="1"/>
                      <a:r>
                        <a:rPr lang="pt-BR" sz="1400" dirty="0" smtClean="0"/>
                        <a:t>Peixe merluza</a:t>
                      </a:r>
                      <a:endParaRPr lang="pt-B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 filé médio (84g)</a:t>
                      </a:r>
                      <a:endParaRPr lang="pt-B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229,3</a:t>
                      </a:r>
                      <a:endParaRPr lang="pt-B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22,3</a:t>
                      </a:r>
                      <a:endParaRPr lang="pt-B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10,3</a:t>
                      </a:r>
                      <a:endParaRPr lang="pt-BR" sz="1400" dirty="0"/>
                    </a:p>
                  </a:txBody>
                  <a:tcPr>
                    <a:noFill/>
                  </a:tcPr>
                </a:tc>
              </a:tr>
              <a:tr h="331804">
                <a:tc>
                  <a:txBody>
                    <a:bodyPr/>
                    <a:lstStyle/>
                    <a:p>
                      <a:pPr lvl="1"/>
                      <a:r>
                        <a:rPr lang="pt-BR" sz="1400" dirty="0" smtClean="0"/>
                        <a:t>Fígado bovino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 bife médio (85g)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357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25,4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</a:t>
                      </a:r>
                      <a:endParaRPr lang="pt-BR" sz="1400" dirty="0"/>
                    </a:p>
                  </a:txBody>
                  <a:tcPr/>
                </a:tc>
              </a:tr>
              <a:tr h="285166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Ovos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484783">
                <a:tc>
                  <a:txBody>
                    <a:bodyPr/>
                    <a:lstStyle/>
                    <a:p>
                      <a:pPr lvl="1"/>
                      <a:r>
                        <a:rPr lang="pt-BR" sz="1400" dirty="0" smtClean="0"/>
                        <a:t>Clara</a:t>
                      </a:r>
                      <a:r>
                        <a:rPr lang="pt-BR" sz="1400" baseline="0" dirty="0" smtClean="0"/>
                        <a:t> de ovo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Ovo inteiro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1 unidade (30g)</a:t>
                      </a:r>
                    </a:p>
                    <a:p>
                      <a:pPr algn="ctr"/>
                      <a:r>
                        <a:rPr lang="pt-BR" sz="1400" dirty="0" smtClean="0"/>
                        <a:t>1 unidade (50g)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4,5</a:t>
                      </a:r>
                    </a:p>
                    <a:p>
                      <a:pPr algn="ctr"/>
                      <a:r>
                        <a:rPr lang="pt-BR" sz="1400" dirty="0" smtClean="0"/>
                        <a:t>92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</a:p>
                    <a:p>
                      <a:pPr algn="ctr"/>
                      <a:r>
                        <a:rPr lang="pt-BR" sz="1400" dirty="0" smtClean="0"/>
                        <a:t>6,7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1,12</a:t>
                      </a:r>
                    </a:p>
                    <a:p>
                      <a:pPr algn="ctr"/>
                      <a:r>
                        <a:rPr lang="pt-BR" sz="1400" dirty="0" smtClean="0"/>
                        <a:t>13,7</a:t>
                      </a:r>
                      <a:endParaRPr lang="pt-BR" sz="1400" dirty="0"/>
                    </a:p>
                  </a:txBody>
                  <a:tcPr/>
                </a:tc>
              </a:tr>
              <a:tr h="285166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Laticínios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884016">
                <a:tc>
                  <a:txBody>
                    <a:bodyPr/>
                    <a:lstStyle/>
                    <a:p>
                      <a:pPr lvl="1"/>
                      <a:r>
                        <a:rPr lang="pt-BR" sz="1400" dirty="0" smtClean="0"/>
                        <a:t>Queijo minas</a:t>
                      </a:r>
                    </a:p>
                    <a:p>
                      <a:pPr lvl="1"/>
                      <a:r>
                        <a:rPr lang="pt-BR" sz="1400" dirty="0" smtClean="0"/>
                        <a:t>Queijo prato</a:t>
                      </a:r>
                    </a:p>
                    <a:p>
                      <a:pPr lvl="1"/>
                      <a:r>
                        <a:rPr lang="pt-BR" sz="1400" dirty="0" smtClean="0"/>
                        <a:t>Leite</a:t>
                      </a:r>
                    </a:p>
                    <a:p>
                      <a:pPr lvl="1"/>
                      <a:r>
                        <a:rPr lang="pt-BR" sz="1400" dirty="0" smtClean="0"/>
                        <a:t>Requeijão cremoso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 fatia média (30g)</a:t>
                      </a:r>
                    </a:p>
                    <a:p>
                      <a:pPr algn="ctr"/>
                      <a:r>
                        <a:rPr lang="pt-BR" sz="1400" dirty="0" smtClean="0"/>
                        <a:t>2 fatias finas (30g)</a:t>
                      </a:r>
                    </a:p>
                    <a:p>
                      <a:pPr algn="ctr"/>
                      <a:r>
                        <a:rPr lang="pt-BR" sz="1400" dirty="0" smtClean="0"/>
                        <a:t>1 copo americano (150g)</a:t>
                      </a:r>
                    </a:p>
                    <a:p>
                      <a:pPr algn="ctr"/>
                      <a:r>
                        <a:rPr lang="pt-BR" sz="1400" dirty="0" smtClean="0"/>
                        <a:t>1 colher de</a:t>
                      </a:r>
                      <a:r>
                        <a:rPr lang="pt-BR" sz="1400" baseline="0" dirty="0" smtClean="0"/>
                        <a:t> sopa (20g)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36,9</a:t>
                      </a:r>
                    </a:p>
                    <a:p>
                      <a:pPr algn="ctr"/>
                      <a:r>
                        <a:rPr lang="pt-BR" sz="1400" dirty="0" smtClean="0"/>
                        <a:t>153</a:t>
                      </a:r>
                    </a:p>
                    <a:p>
                      <a:pPr algn="ctr"/>
                      <a:r>
                        <a:rPr lang="pt-BR" sz="1400" dirty="0" smtClean="0"/>
                        <a:t>140</a:t>
                      </a:r>
                    </a:p>
                    <a:p>
                      <a:pPr algn="ctr"/>
                      <a:r>
                        <a:rPr lang="pt-BR" sz="1400" dirty="0" smtClean="0"/>
                        <a:t>89,6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5,2</a:t>
                      </a:r>
                    </a:p>
                    <a:p>
                      <a:pPr algn="ctr"/>
                      <a:r>
                        <a:rPr lang="pt-BR" sz="1400" dirty="0" smtClean="0"/>
                        <a:t>7,5</a:t>
                      </a:r>
                    </a:p>
                    <a:p>
                      <a:pPr algn="ctr"/>
                      <a:r>
                        <a:rPr lang="pt-BR" sz="1400" dirty="0" smtClean="0"/>
                        <a:t>4,9</a:t>
                      </a:r>
                    </a:p>
                    <a:p>
                      <a:pPr algn="ctr"/>
                      <a:r>
                        <a:rPr lang="pt-BR" sz="1400" dirty="0" smtClean="0"/>
                        <a:t>1,92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7,1</a:t>
                      </a:r>
                    </a:p>
                    <a:p>
                      <a:pPr algn="ctr"/>
                      <a:r>
                        <a:rPr lang="pt-BR" sz="1400" dirty="0" smtClean="0"/>
                        <a:t>20,4</a:t>
                      </a:r>
                    </a:p>
                    <a:p>
                      <a:pPr algn="ctr"/>
                      <a:r>
                        <a:rPr lang="pt-BR" sz="1400" dirty="0" smtClean="0"/>
                        <a:t>28,6</a:t>
                      </a:r>
                    </a:p>
                    <a:p>
                      <a:pPr algn="ctr"/>
                      <a:r>
                        <a:rPr lang="pt-BR" sz="1400" dirty="0" smtClean="0"/>
                        <a:t>46,7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809" name="CaixaDeTexto 18"/>
          <p:cNvSpPr txBox="1">
            <a:spLocks noChangeArrowheads="1"/>
          </p:cNvSpPr>
          <p:nvPr/>
        </p:nvSpPr>
        <p:spPr bwMode="auto">
          <a:xfrm>
            <a:off x="4859338" y="5929313"/>
            <a:ext cx="42497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>
                <a:latin typeface="Calibri" pitchFamily="34" charset="0"/>
              </a:rPr>
              <a:t>Adaptado  de Nerbass e Cuppari. In:  Nutrição na DRC, 2012</a:t>
            </a:r>
          </a:p>
        </p:txBody>
      </p:sp>
      <p:pic>
        <p:nvPicPr>
          <p:cNvPr id="31810" name="Imagem 22" descr="MC90043934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65125"/>
            <a:ext cx="1366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7429520" y="1357298"/>
            <a:ext cx="785818" cy="4572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00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323802" y="1500067"/>
            <a:ext cx="2903959" cy="594873"/>
          </a:xfrm>
          <a:prstGeom prst="roundRect">
            <a:avLst/>
          </a:prstGeom>
          <a:solidFill>
            <a:srgbClr val="9933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Fósforo no alimento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5894407" y="2857391"/>
            <a:ext cx="1528647" cy="503591"/>
          </a:xfrm>
          <a:prstGeom prst="roundRect">
            <a:avLst/>
          </a:prstGeom>
          <a:solidFill>
            <a:srgbClr val="3366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Aditivo</a:t>
            </a: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18" y="4503990"/>
            <a:ext cx="1801812" cy="127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Retângulo de cantos arredondados 4"/>
          <p:cNvSpPr/>
          <p:nvPr/>
        </p:nvSpPr>
        <p:spPr>
          <a:xfrm>
            <a:off x="1823601" y="2857391"/>
            <a:ext cx="1528647" cy="503591"/>
          </a:xfrm>
          <a:prstGeom prst="roundRect">
            <a:avLst/>
          </a:prstGeom>
          <a:solidFill>
            <a:srgbClr val="3366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Natural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951" y="4550217"/>
            <a:ext cx="708025" cy="1366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800" y="4817561"/>
            <a:ext cx="604839" cy="55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137" name="CaixaDeTexto 1"/>
          <p:cNvSpPr txBox="1">
            <a:spLocks noChangeArrowheads="1"/>
          </p:cNvSpPr>
          <p:nvPr/>
        </p:nvSpPr>
        <p:spPr bwMode="auto">
          <a:xfrm>
            <a:off x="465139" y="3431280"/>
            <a:ext cx="4321175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Fosfatos orgânicos</a:t>
            </a:r>
          </a:p>
        </p:txBody>
      </p:sp>
      <p:sp>
        <p:nvSpPr>
          <p:cNvPr id="2" name="CaixaDeTexto 15"/>
          <p:cNvSpPr txBox="1">
            <a:spLocks noChangeArrowheads="1"/>
          </p:cNvSpPr>
          <p:nvPr/>
        </p:nvSpPr>
        <p:spPr bwMode="auto">
          <a:xfrm>
            <a:off x="4679981" y="3431280"/>
            <a:ext cx="439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</a:rPr>
              <a:t>Sais 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inorgânicos de fósforo</a:t>
            </a:r>
            <a:endParaRPr lang="pt-B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52" name="Picture 32" descr="http://t1.gstatic.com/images?q=tbn:ANd9GcRxxd3_kApWHu8WedtqD2oU9x9QKUldUqx4c9k_SvQFR_A1lyKGqQ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2846" y="5452363"/>
            <a:ext cx="606425" cy="455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154" name="Picture 34" descr="http://t2.gstatic.com/images?q=tbn:ANd9GcRq-b5ctGPG-ELflZ6eTS7_EfmSRWlnhZxv6r3iKM_A2RCa36Rt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0714" y="4999354"/>
            <a:ext cx="665163" cy="912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3645" y="4774899"/>
            <a:ext cx="390525" cy="712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150" name="Picture 30" descr="http://www.wiki2buy.com.br/images/b/b3/Biscoito_rechead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8789" y="5578792"/>
            <a:ext cx="554037" cy="333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81584" y="4648221"/>
            <a:ext cx="739892" cy="1281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Seta para baixo 17"/>
          <p:cNvSpPr/>
          <p:nvPr/>
        </p:nvSpPr>
        <p:spPr>
          <a:xfrm rot="2419119">
            <a:off x="3550653" y="2246566"/>
            <a:ext cx="480099" cy="435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 rot="19926757">
            <a:off x="5548736" y="2299334"/>
            <a:ext cx="479351" cy="468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357354" y="71422"/>
            <a:ext cx="5926444" cy="128587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Fósforo</a:t>
            </a:r>
            <a:endParaRPr lang="en-US" sz="40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3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137" grpId="0"/>
      <p:bldP spid="2" grpId="0"/>
      <p:bldP spid="18" grpId="0" animBg="1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06" y="142860"/>
            <a:ext cx="749808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Aditivos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à base de </a:t>
            </a:r>
            <a:r>
              <a:rPr lang="en-US" b="1" dirty="0" err="1" smtClean="0">
                <a:solidFill>
                  <a:srgbClr val="C00000"/>
                </a:solidFill>
              </a:rPr>
              <a:t>fósforo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863037"/>
              </p:ext>
            </p:extLst>
          </p:nvPr>
        </p:nvGraphicFramePr>
        <p:xfrm>
          <a:off x="1500166" y="2571744"/>
          <a:ext cx="6794522" cy="3723326"/>
        </p:xfrm>
        <a:graphic>
          <a:graphicData uri="http://schemas.openxmlformats.org/presentationml/2006/ole">
            <p:oleObj spid="_x0000_s6155" name="Worksheet" r:id="rId3" imgW="7303641" imgH="4066384" progId="Excel.Sheet.8">
              <p:embed/>
            </p:oleObj>
          </a:graphicData>
        </a:graphic>
      </p:graphicFrame>
      <p:sp>
        <p:nvSpPr>
          <p:cNvPr id="5" name="Espaço Reservado para Conteúdo 4"/>
          <p:cNvSpPr txBox="1">
            <a:spLocks/>
          </p:cNvSpPr>
          <p:nvPr/>
        </p:nvSpPr>
        <p:spPr bwMode="auto">
          <a:xfrm>
            <a:off x="1454968" y="1320263"/>
            <a:ext cx="82296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5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2795 produtos alimentares </a:t>
            </a:r>
            <a:r>
              <a:rPr lang="pt-BR" sz="25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pesquisados (~ </a:t>
            </a:r>
            <a:r>
              <a:rPr lang="pt-BR" sz="25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30</a:t>
            </a:r>
            <a:r>
              <a:rPr lang="pt-BR" sz="25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%)</a:t>
            </a:r>
            <a:endParaRPr lang="pt-BR" sz="25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sz="25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42 tipos de aditivos de fósforo </a:t>
            </a:r>
            <a:r>
              <a:rPr lang="pt-BR" sz="25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identificados</a:t>
            </a:r>
            <a:endParaRPr lang="pt-BR" sz="25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CaixaDeTexto 6"/>
          <p:cNvSpPr txBox="1"/>
          <p:nvPr/>
        </p:nvSpPr>
        <p:spPr>
          <a:xfrm>
            <a:off x="5214942" y="3677717"/>
            <a:ext cx="670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21%</a:t>
            </a:r>
          </a:p>
        </p:txBody>
      </p:sp>
      <p:sp>
        <p:nvSpPr>
          <p:cNvPr id="7" name="CaixaDeTexto 11"/>
          <p:cNvSpPr txBox="1"/>
          <p:nvPr/>
        </p:nvSpPr>
        <p:spPr>
          <a:xfrm>
            <a:off x="5500694" y="4749287"/>
            <a:ext cx="670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20%</a:t>
            </a:r>
          </a:p>
        </p:txBody>
      </p:sp>
      <p:sp>
        <p:nvSpPr>
          <p:cNvPr id="8" name="CaixaDeTexto 12"/>
          <p:cNvSpPr txBox="1"/>
          <p:nvPr/>
        </p:nvSpPr>
        <p:spPr>
          <a:xfrm>
            <a:off x="4714876" y="5320791"/>
            <a:ext cx="670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17%</a:t>
            </a:r>
          </a:p>
        </p:txBody>
      </p:sp>
      <p:sp>
        <p:nvSpPr>
          <p:cNvPr id="9" name="CaixaDeTexto 13"/>
          <p:cNvSpPr txBox="1"/>
          <p:nvPr/>
        </p:nvSpPr>
        <p:spPr>
          <a:xfrm>
            <a:off x="3929058" y="5035039"/>
            <a:ext cx="670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10%</a:t>
            </a:r>
          </a:p>
        </p:txBody>
      </p:sp>
      <p:sp>
        <p:nvSpPr>
          <p:cNvPr id="10" name="CaixaDeTexto 14"/>
          <p:cNvSpPr txBox="1"/>
          <p:nvPr/>
        </p:nvSpPr>
        <p:spPr>
          <a:xfrm>
            <a:off x="3857620" y="3963469"/>
            <a:ext cx="670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32%</a:t>
            </a: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5429256" y="6392361"/>
            <a:ext cx="3602143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</a:rPr>
              <a:t>Sertori G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</a:rPr>
              <a:t>, et al 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</a:rPr>
              <a:t>2013 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</a:rPr>
              <a:t>(dados </a:t>
            </a:r>
            <a:r>
              <a:rPr lang="en-US" sz="1200" b="1" dirty="0" err="1">
                <a:solidFill>
                  <a:schemeClr val="bg2">
                    <a:lumMod val="10000"/>
                  </a:schemeClr>
                </a:solidFill>
              </a:rPr>
              <a:t>não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bg2">
                    <a:lumMod val="10000"/>
                  </a:schemeClr>
                </a:solidFill>
              </a:rPr>
              <a:t>publicados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546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3491972"/>
              </p:ext>
            </p:extLst>
          </p:nvPr>
        </p:nvGraphicFramePr>
        <p:xfrm>
          <a:off x="857224" y="1857364"/>
          <a:ext cx="7500990" cy="319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350"/>
                <a:gridCol w="4159640"/>
              </a:tblGrid>
              <a:tr h="3443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Alimentos</a:t>
                      </a:r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800" dirty="0"/>
                    </a:p>
                  </a:txBody>
                  <a:tcPr/>
                </a:tc>
              </a:tr>
              <a:tr h="69181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Carnes reestruturadas 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(</a:t>
                      </a:r>
                      <a:r>
                        <a:rPr lang="pt-BR" sz="1600" dirty="0" err="1" smtClean="0"/>
                        <a:t>nuggets</a:t>
                      </a:r>
                      <a:r>
                        <a:rPr lang="pt-BR" sz="1600" dirty="0" smtClean="0"/>
                        <a:t>®, hambúrgueres)</a:t>
                      </a:r>
                      <a:endParaRPr lang="pt-BR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Embutidos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 (frios, </a:t>
                      </a:r>
                      <a:r>
                        <a:rPr lang="pt-BR" sz="1600" dirty="0" err="1" smtClean="0"/>
                        <a:t>linguiças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smtClean="0"/>
                        <a:t>e salsichas)</a:t>
                      </a:r>
                      <a:endParaRPr lang="pt-BR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907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Leites UHT</a:t>
                      </a:r>
                      <a:endParaRPr lang="pt-BR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Bolos prontos</a:t>
                      </a:r>
                      <a:endParaRPr lang="pt-BR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Biscoitos recheados</a:t>
                      </a:r>
                      <a:endParaRPr lang="pt-BR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Mistura para preparações</a:t>
                      </a:r>
                      <a:endParaRPr lang="pt-BR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773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Queijos processados</a:t>
                      </a:r>
                      <a:endParaRPr lang="pt-BR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Refrigerantes a base de cola</a:t>
                      </a:r>
                      <a:endParaRPr lang="pt-BR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4787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Refresco em pó</a:t>
                      </a:r>
                      <a:endParaRPr lang="pt-BR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Macarrão instantâneo</a:t>
                      </a:r>
                      <a:endParaRPr lang="pt-BR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2"/>
          <p:cNvSpPr txBox="1"/>
          <p:nvPr/>
        </p:nvSpPr>
        <p:spPr>
          <a:xfrm>
            <a:off x="3143240" y="5572140"/>
            <a:ext cx="3657018" cy="461665"/>
          </a:xfrm>
          <a:prstGeom prst="rect">
            <a:avLst/>
          </a:prstGeom>
          <a:solidFill>
            <a:srgbClr val="E0D3B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www.fosforo.nut.epm.br</a:t>
            </a:r>
            <a:endParaRPr lang="pt-BR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596" y="428604"/>
            <a:ext cx="7783832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Aditivos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à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base de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fósforo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em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alimentos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2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224042"/>
            <a:ext cx="712879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400" b="1" dirty="0">
                <a:latin typeface="+mn-lt"/>
                <a:cs typeface="+mn-cs"/>
              </a:rPr>
              <a:t> </a:t>
            </a:r>
            <a:r>
              <a:rPr lang="pt-BR" sz="2600" b="1" dirty="0">
                <a:latin typeface="+mn-lt"/>
                <a:cs typeface="+mn-cs"/>
              </a:rPr>
              <a:t>Principais complicações nutricionais:</a:t>
            </a:r>
            <a:endParaRPr lang="pt-BR" sz="2600" b="1" u="sng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+mn-lt"/>
                <a:cs typeface="+mn-cs"/>
              </a:rPr>
              <a:t> </a:t>
            </a:r>
            <a:r>
              <a:rPr lang="pt-BR" sz="2400" dirty="0" smtClean="0">
                <a:latin typeface="+mn-lt"/>
                <a:cs typeface="+mn-cs"/>
              </a:rPr>
              <a:t>Desnutrição </a:t>
            </a:r>
            <a:r>
              <a:rPr lang="pt-BR" sz="2400" dirty="0" err="1" smtClean="0">
                <a:latin typeface="+mn-lt"/>
                <a:cs typeface="+mn-cs"/>
              </a:rPr>
              <a:t>energético-proteica</a:t>
            </a:r>
            <a:endParaRPr lang="pt-BR" sz="2400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+mn-lt"/>
                <a:cs typeface="+mn-cs"/>
              </a:rPr>
              <a:t>Desordens </a:t>
            </a:r>
            <a:r>
              <a:rPr lang="pt-BR" sz="2400" dirty="0">
                <a:latin typeface="+mn-lt"/>
                <a:cs typeface="+mn-cs"/>
              </a:rPr>
              <a:t>metabólicas e endócrinas:</a:t>
            </a: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 err="1" smtClean="0">
                <a:latin typeface="+mn-lt"/>
              </a:rPr>
              <a:t>Hiperpotassemia</a:t>
            </a:r>
            <a:r>
              <a:rPr lang="pt-BR" sz="2400" dirty="0" smtClean="0">
                <a:latin typeface="+mn-lt"/>
              </a:rPr>
              <a:t> </a:t>
            </a: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 err="1" smtClean="0">
                <a:latin typeface="+mn-lt"/>
              </a:rPr>
              <a:t>Hiperfosfatemia</a:t>
            </a:r>
            <a:r>
              <a:rPr lang="pt-BR" sz="24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pt-BR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>
                <a:latin typeface="+mn-lt"/>
                <a:cs typeface="+mn-cs"/>
              </a:rPr>
              <a:t> </a:t>
            </a:r>
            <a:r>
              <a:rPr lang="pt-BR" sz="2400" dirty="0" smtClean="0">
                <a:latin typeface="+mn-lt"/>
                <a:cs typeface="+mn-cs"/>
              </a:rPr>
              <a:t>Hipertensão</a:t>
            </a:r>
            <a:endParaRPr lang="pt-BR" sz="2400" dirty="0">
              <a:latin typeface="+mn-lt"/>
              <a:cs typeface="+mn-cs"/>
            </a:endParaRPr>
          </a:p>
          <a:p>
            <a:pPr lvl="5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pt-BR" sz="2400" dirty="0">
                <a:latin typeface="+mn-lt"/>
                <a:cs typeface="+mn-cs"/>
              </a:rPr>
              <a:t> Hipervolemia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564" y="285728"/>
            <a:ext cx="8715436" cy="952486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Hemodiálise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6786578" y="1142984"/>
            <a:ext cx="2017712" cy="1357322"/>
          </a:xfrm>
          <a:prstGeom prst="round2Diag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285984" y="1857364"/>
            <a:ext cx="4500594" cy="3929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088" y="285728"/>
            <a:ext cx="8229600" cy="8636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Principais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causas</a:t>
            </a:r>
            <a:r>
              <a:rPr lang="en-US" sz="2800" b="1" dirty="0" smtClean="0">
                <a:solidFill>
                  <a:srgbClr val="C00000"/>
                </a:solidFill>
              </a:rPr>
              <a:t> de </a:t>
            </a:r>
            <a:r>
              <a:rPr lang="en-US" sz="2800" b="1" dirty="0" err="1" smtClean="0">
                <a:solidFill>
                  <a:srgbClr val="C00000"/>
                </a:solidFill>
              </a:rPr>
              <a:t>doença</a:t>
            </a:r>
            <a:r>
              <a:rPr lang="en-US" sz="2800" b="1" dirty="0" smtClean="0">
                <a:solidFill>
                  <a:srgbClr val="C00000"/>
                </a:solidFill>
              </a:rPr>
              <a:t> renal </a:t>
            </a:r>
            <a:r>
              <a:rPr lang="en-US" sz="2800" b="1" dirty="0" err="1" smtClean="0">
                <a:solidFill>
                  <a:srgbClr val="C00000"/>
                </a:solidFill>
              </a:rPr>
              <a:t>crônica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00298" y="2143116"/>
            <a:ext cx="417293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i="1" dirty="0" smtClean="0"/>
              <a:t> Diabetes </a:t>
            </a:r>
            <a:r>
              <a:rPr lang="pt-BR" sz="2000" b="1" i="1" dirty="0" err="1" smtClean="0"/>
              <a:t>Mellitus</a:t>
            </a:r>
            <a:endParaRPr lang="pt-BR" sz="2000" b="1" i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 Hipertensão arterial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 </a:t>
            </a:r>
            <a:r>
              <a:rPr lang="pt-BR" sz="2000" b="1" dirty="0" err="1" smtClean="0"/>
              <a:t>Glomerulonefrites</a:t>
            </a:r>
            <a:endParaRPr lang="pt-BR" sz="20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 </a:t>
            </a:r>
            <a:r>
              <a:rPr lang="pt-BR" sz="2000" b="1" dirty="0" err="1" smtClean="0"/>
              <a:t>Nefropatias</a:t>
            </a:r>
            <a:r>
              <a:rPr lang="pt-BR" sz="2000" b="1" dirty="0" smtClean="0"/>
              <a:t> túbulo intersticiais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 Doenças obstrutivas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 Rins policísticos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 Lúpus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-684584" y="404664"/>
          <a:ext cx="94685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28596" y="428604"/>
            <a:ext cx="7783832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Sódio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Líquidos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2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07950" y="1268413"/>
            <a:ext cx="78486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600" b="1" dirty="0">
                <a:latin typeface="+mn-lt"/>
                <a:cs typeface="+mn-cs"/>
              </a:rPr>
              <a:t>Sinais e sintomas associados à retenção de hídrica:</a:t>
            </a:r>
            <a:endParaRPr lang="pt-BR" sz="2600" b="1" u="sng" dirty="0">
              <a:latin typeface="+mn-lt"/>
              <a:cs typeface="+mn-cs"/>
            </a:endParaRPr>
          </a:p>
        </p:txBody>
      </p:sp>
      <p:sp>
        <p:nvSpPr>
          <p:cNvPr id="45063" name="Retângulo 9"/>
          <p:cNvSpPr>
            <a:spLocks noChangeArrowheads="1"/>
          </p:cNvSpPr>
          <p:nvPr/>
        </p:nvSpPr>
        <p:spPr bwMode="auto">
          <a:xfrm>
            <a:off x="107950" y="1916113"/>
            <a:ext cx="9036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Aft>
                <a:spcPts val="600"/>
              </a:spcAft>
              <a:buClr>
                <a:srgbClr val="4F6228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</a:rPr>
              <a:t> Edema, </a:t>
            </a:r>
            <a:r>
              <a:rPr lang="pt-BR" sz="2400" dirty="0" err="1">
                <a:solidFill>
                  <a:srgbClr val="000000"/>
                </a:solidFill>
                <a:latin typeface="Calibri" pitchFamily="34" charset="0"/>
              </a:rPr>
              <a:t>anasarca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</a:rPr>
              <a:t>, ascite</a:t>
            </a:r>
          </a:p>
          <a:p>
            <a:pPr lvl="2">
              <a:spcAft>
                <a:spcPts val="600"/>
              </a:spcAft>
              <a:buClr>
                <a:srgbClr val="4F6228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</a:rPr>
              <a:t> Congestão ou edema pulmonar</a:t>
            </a:r>
          </a:p>
          <a:p>
            <a:pPr lvl="2">
              <a:spcAft>
                <a:spcPts val="600"/>
              </a:spcAft>
              <a:buClr>
                <a:srgbClr val="4F6228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</a:rPr>
              <a:t> Hipertensão</a:t>
            </a:r>
          </a:p>
          <a:p>
            <a:pPr lvl="2">
              <a:spcAft>
                <a:spcPts val="600"/>
              </a:spcAft>
              <a:buClr>
                <a:srgbClr val="4F6228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</a:rPr>
              <a:t> Piora da função cardíaca</a:t>
            </a:r>
          </a:p>
        </p:txBody>
      </p:sp>
      <p:pic>
        <p:nvPicPr>
          <p:cNvPr id="12" name="Picture 6" descr="http://portaldoprofessor.mec.gov.br/storage/discovirtual/galerias/imagem/0000001458/000002333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6176" y="1916832"/>
            <a:ext cx="1947971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xmlns="" val="561102856"/>
              </p:ext>
            </p:extLst>
          </p:nvPr>
        </p:nvGraphicFramePr>
        <p:xfrm>
          <a:off x="2285984" y="4143380"/>
          <a:ext cx="389185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28596" y="428604"/>
            <a:ext cx="7783832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Ganho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peso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interdialítico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2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0825" y="1268413"/>
            <a:ext cx="79930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600" b="1" dirty="0">
                <a:latin typeface="+mn-lt"/>
                <a:cs typeface="+mn-cs"/>
              </a:rPr>
              <a:t> Benefícios da restrição de Sódio:</a:t>
            </a:r>
            <a:endParaRPr lang="pt-BR" sz="2600" b="1" u="sng" dirty="0">
              <a:latin typeface="+mn-lt"/>
              <a:cs typeface="+mn-cs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400" dirty="0">
                <a:latin typeface="+mn-lt"/>
                <a:cs typeface="+mn-cs"/>
              </a:rPr>
              <a:t>     Reduz a sede        </a:t>
            </a:r>
            <a:r>
              <a:rPr lang="pt-BR" sz="2400" dirty="0">
                <a:latin typeface="+mn-lt"/>
                <a:cs typeface="+mn-cs"/>
                <a:sym typeface="Wingdings" pitchFamily="2" charset="2"/>
              </a:rPr>
              <a:t> controle da i</a:t>
            </a:r>
            <a:r>
              <a:rPr lang="pt-BR" sz="2400" dirty="0">
                <a:latin typeface="+mn-lt"/>
                <a:cs typeface="+mn-cs"/>
              </a:rPr>
              <a:t>ngestão hídrica          GPID</a:t>
            </a:r>
            <a:endParaRPr lang="pt-BR" sz="1600" dirty="0">
              <a:latin typeface="+mn-lt"/>
              <a:cs typeface="+mn-cs"/>
              <a:sym typeface="Wingdings" pitchFamily="2" charset="2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4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                       </a:t>
            </a:r>
            <a:r>
              <a:rPr lang="pt-BR" sz="2400" b="1" dirty="0" smtClean="0">
                <a:solidFill>
                  <a:srgbClr val="700000"/>
                </a:solidFill>
                <a:latin typeface="+mn-lt"/>
                <a:cs typeface="+mn-cs"/>
                <a:sym typeface="Wingdings" pitchFamily="2" charset="2"/>
              </a:rPr>
              <a:t>C</a:t>
            </a:r>
            <a:r>
              <a:rPr lang="pt-BR" sz="2400" b="1" dirty="0" smtClean="0">
                <a:solidFill>
                  <a:srgbClr val="700000"/>
                </a:solidFill>
                <a:latin typeface="+mn-lt"/>
                <a:cs typeface="+mn-cs"/>
              </a:rPr>
              <a:t>ontrole </a:t>
            </a:r>
            <a:r>
              <a:rPr lang="pt-BR" sz="2400" b="1" dirty="0">
                <a:solidFill>
                  <a:srgbClr val="700000"/>
                </a:solidFill>
                <a:latin typeface="+mn-lt"/>
                <a:cs typeface="+mn-cs"/>
              </a:rPr>
              <a:t>da pressão arterial</a:t>
            </a:r>
            <a:endParaRPr lang="pt-BR" sz="2400" b="1" dirty="0">
              <a:solidFill>
                <a:srgbClr val="700000"/>
              </a:solidFill>
              <a:latin typeface="+mn-lt"/>
              <a:cs typeface="+mn-cs"/>
              <a:sym typeface="Wingdings" pitchFamily="2" charset="2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aphicFrame>
        <p:nvGraphicFramePr>
          <p:cNvPr id="10" name="Diagrama 9"/>
          <p:cNvGraphicFramePr/>
          <p:nvPr/>
        </p:nvGraphicFramePr>
        <p:xfrm>
          <a:off x="251520" y="3865044"/>
          <a:ext cx="4034728" cy="213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Seta para a direita 21"/>
          <p:cNvSpPr/>
          <p:nvPr/>
        </p:nvSpPr>
        <p:spPr>
          <a:xfrm>
            <a:off x="2916238" y="1989138"/>
            <a:ext cx="287337" cy="3603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7019925" y="1989138"/>
            <a:ext cx="288925" cy="3603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3286125" y="4000503"/>
            <a:ext cx="4752975" cy="173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200" b="1" dirty="0">
                <a:latin typeface="+mn-lt"/>
                <a:cs typeface="+mn-cs"/>
              </a:rPr>
              <a:t> Orientações gerais:</a:t>
            </a:r>
            <a:endParaRPr lang="pt-BR" sz="2200" b="1" u="sng" dirty="0">
              <a:latin typeface="+mn-lt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+mn-cs"/>
              </a:rPr>
              <a:t> Evitar sal adicional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+mn-cs"/>
              </a:rPr>
              <a:t> Não utilizar sais de K</a:t>
            </a:r>
            <a:r>
              <a:rPr lang="pt-BR" sz="2000" baseline="30000" dirty="0">
                <a:latin typeface="+mn-lt"/>
                <a:cs typeface="+mn-cs"/>
              </a:rPr>
              <a:t>+</a:t>
            </a:r>
            <a:endParaRPr lang="pt-BR" sz="2000" dirty="0">
              <a:latin typeface="+mn-lt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+mn-cs"/>
              </a:rPr>
              <a:t> Utilizar temperos naturais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+mn-cs"/>
              </a:rPr>
              <a:t> Evitar embutidos, enlatados...</a:t>
            </a:r>
          </a:p>
        </p:txBody>
      </p:sp>
      <p:pic>
        <p:nvPicPr>
          <p:cNvPr id="48139" name="Picture 2" descr="https://encrypted-tbn3.gstatic.com/images?q=tbn:ANd9GcTCvgzMZsy-RIuTTmj-jGZqQ1jeTJS30yzzOYa6XXsQoLD4-m5Y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3857628"/>
            <a:ext cx="1644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28596" y="428604"/>
            <a:ext cx="7783832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Sódio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0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995306"/>
            <a:ext cx="8640960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000" b="1" dirty="0">
                <a:latin typeface="+mn-lt"/>
                <a:cs typeface="+mn-cs"/>
              </a:rPr>
              <a:t>Recomendações</a:t>
            </a:r>
            <a:r>
              <a:rPr lang="pt-BR" sz="2400" b="1" dirty="0">
                <a:latin typeface="+mn-lt"/>
                <a:cs typeface="+mn-cs"/>
              </a:rPr>
              <a:t>:</a:t>
            </a:r>
            <a:endParaRPr lang="pt-BR" dirty="0"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pt-BR" sz="2000" dirty="0">
                <a:latin typeface="+mn-lt"/>
                <a:cs typeface="+mn-cs"/>
              </a:rPr>
              <a:t> EBPG, 2007:</a:t>
            </a:r>
          </a:p>
          <a:p>
            <a:pPr lvl="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ü"/>
              <a:defRPr/>
            </a:pPr>
            <a:r>
              <a:rPr lang="pt-BR" sz="2000" b="1" dirty="0">
                <a:latin typeface="+mn-lt"/>
                <a:cs typeface="+mn-cs"/>
              </a:rPr>
              <a:t> 500 a 1000 ml/dia</a:t>
            </a:r>
            <a:r>
              <a:rPr lang="pt-BR" sz="2000" dirty="0">
                <a:latin typeface="+mn-lt"/>
                <a:cs typeface="+mn-cs"/>
              </a:rPr>
              <a:t> </a:t>
            </a:r>
            <a:r>
              <a:rPr lang="pt-BR" sz="2000" b="1" dirty="0">
                <a:latin typeface="+mn-lt"/>
                <a:cs typeface="+mn-cs"/>
              </a:rPr>
              <a:t>+ volume urinário</a:t>
            </a:r>
          </a:p>
          <a:p>
            <a:pPr lvl="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ü"/>
              <a:defRPr/>
            </a:pPr>
            <a:r>
              <a:rPr lang="pt-BR" sz="2000" b="1" dirty="0">
                <a:latin typeface="+mn-lt"/>
                <a:cs typeface="+mn-cs"/>
              </a:rPr>
              <a:t> </a:t>
            </a:r>
            <a:r>
              <a:rPr lang="pt-BR" sz="2000" dirty="0">
                <a:latin typeface="+mn-lt"/>
                <a:cs typeface="+mn-cs"/>
              </a:rPr>
              <a:t>Necessidades individuais:</a:t>
            </a:r>
          </a:p>
          <a:p>
            <a:pPr lvl="5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ü"/>
              <a:defRPr/>
            </a:pPr>
            <a:r>
              <a:rPr lang="pt-BR" sz="2000" b="1" dirty="0">
                <a:latin typeface="+mn-lt"/>
                <a:cs typeface="+mn-cs"/>
              </a:rPr>
              <a:t> </a:t>
            </a:r>
            <a:r>
              <a:rPr lang="pt-BR" sz="2000" dirty="0">
                <a:latin typeface="+mn-lt"/>
                <a:cs typeface="+mn-cs"/>
              </a:rPr>
              <a:t>Clima, ambiente, condições clínicas (</a:t>
            </a:r>
            <a:r>
              <a:rPr lang="pt-BR" sz="2000" dirty="0">
                <a:latin typeface="+mn-lt"/>
                <a:cs typeface="+mn-cs"/>
                <a:sym typeface="Wingdings" pitchFamily="2" charset="2"/>
              </a:rPr>
              <a:t>febre</a:t>
            </a:r>
            <a:r>
              <a:rPr lang="pt-BR" sz="2000" dirty="0" smtClean="0">
                <a:latin typeface="+mn-lt"/>
                <a:cs typeface="+mn-cs"/>
                <a:sym typeface="Wingdings" pitchFamily="2" charset="2"/>
              </a:rPr>
              <a:t>)</a:t>
            </a:r>
          </a:p>
          <a:p>
            <a:pPr lvl="5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ü"/>
              <a:defRPr/>
            </a:pPr>
            <a:r>
              <a:rPr lang="pt-BR" sz="2000" dirty="0" smtClean="0">
                <a:latin typeface="+mn-lt"/>
                <a:sym typeface="Wingdings" pitchFamily="2" charset="2"/>
              </a:rPr>
              <a:t>GPID</a:t>
            </a:r>
            <a:endParaRPr lang="pt-BR" sz="2000" dirty="0">
              <a:latin typeface="+mn-lt"/>
              <a:cs typeface="+mn-cs"/>
            </a:endParaRPr>
          </a:p>
        </p:txBody>
      </p:sp>
      <p:sp>
        <p:nvSpPr>
          <p:cNvPr id="49158" name="AutoShape 2" descr="data:image/jpeg;base64,/9j/4AAQSkZJRgABAQAAAQABAAD/2wCEAAkGBhQSERUUExQWFRQWGBoYFxcYGBkXGxgbHBcVFxgaGBocHCYeFxojHRcYHy8gIycpLCwsFx4xNTAqNSYrLCkBCQoKDgwOGg8PGiwkHyQsKSwsLCwpLCwsLCwpLCwsLCwsLCwsLCwsLCwsLCwsLCwsLCwsLCwsLCwsLCwsLCwsLP/AABEIALoBDgMBIgACEQEDEQH/xAAbAAADAQEBAQEAAAAAAAAAAAAEBQYDAgcBAP/EAEEQAAECAwYDBQcBBwEJAQAAAAECEQADIQQFEjFBUQZhcRMigZGhMkJSscHR8OEHFCNicoLxMxUWQ1OSorLC0iT/xAAaAQADAQEBAQAAAAAAAAAAAAACAwQBAAUG/8QAKhEAAgICAgIDAAECBwAAAAAAAAECEQMhEjETQQQiUWEykRQjUnGBobH/2gAMAwEAAhEDEQA/AJIR0BH1o+iPHPoz5hrGhEcgVjRow05wx0Ex0BHTRhpwEx00dhMdSpKlFkgk7COOoxaN7NYVL9kU1OkNrLcYFZhD/C7eZ1higpyxJpQAEZeGUZYDkictV2qlsTkdRGGCKyZLBDGoIiftdjMtTHLQ7iMsKLsDwx+KY1KY4UKiNCoY3bKYFQ9pZ7NPKjzFeCSB/eYvZN3MAiWKJDYjyzbeJi4pMtSEqWmb/DCkulOJNSS5bvZFstIv7mtCZspK0qSqjHCXZQzHLoaxZijo8z5E/sAIuAH2lKPpHSuHE6FQ8YfiXHXZw7iiXmyVnXOtP8w8j+sBTbHR0h9Msnp5xbqkvCu8bMlAUskAAEk8h9YBwoZHJejy+9bdOSUhOEHCMTh3ZSh8gPSGF7cVTrXKEjClAo5SC4AFavk1fCOLxutal9osYJZAwqbE40Ab3uRIjqzyEk9nKSQFZqNVKGpLUSNWHKphXkmnS0V+PHKNy2//AAGvyzJ7OUtJJPsEmhLAEPz+8JOzh5f1pSpSZaC6ZdH3NB6AAecKSiJ5vZViVQQOURyUwSURwUwNjKByiM1IgopjJSY2zKB1IjJSIJUIzUiCsFoFUiM1CClJjFaY0BoFUI4MbKEZtDExTQ2aOmj6lMdgQgpOUJrGiER9QmkdpRGBUfAiPhIDbnIRnabUEMGdRyG+leT0hhct3pUQZuftOHcs4ZOwyLCrZVLmjFgc9vok+R8lYvquzOTYlKXhSCtsxLDkdSaAZ1bQw1l3NP7yEp7NIzcOpVBUvnnSK02lOBKUJSlNKJocmJr3ic86/KPyJjVYtzz822pFixwXSPNlmyS7Z5rxNYkSMIU61KAzLMHqU75Zc4KufheXaJJXLSWHcqHL5k88z06w0/aXca5iJc1KVYEHCqpcYvZIr1zpHP7PLzVKAlrxKQ+EnUUDPTMAxtaBvZF2JE6y21KCZiZeMgywsklvdIYgEuNNYuJ13WkJPbykkEFQKFd5OdCDRTClCOjxd2y5ULXi7NBmj/iFAxUYBlEPQHfI7RxectWBKcTFhXQBy9cww8dA0DPHGfaChllD+lnl7DQuPweHjGQFYo7bY5ZQRLYYSQnnu/Wp6xNduAsf1D5x5rVSaPbhPlG2er8K3bhs6AM8yYMtNyjHjlky5vxp15LGUxPJXgRHzhe1goKdRWHeAR6EYqkeLOT5OxV/teZLLTZKiP8AmSh2g8Ue2nwCusdjiey6zkJOy8SD5KAMMcMfFIEHsXoXK4nkn/TKpx2loKh/1FkDxVCy2SZtoIVPZCEnEmUkuHGSpim75GgAwjOucUKgIW3g5BaAk2MglZH3VZu0VNs6u6hJxPsSWy1d/SA71tcqUDKkd45KmvnyS1PH/MZXzbSJi0J7tWUQ7qprtCzDEU8npHqYsV/aX9jJo+4I3wR8wQiyujDDHCkQTgjnBGmAikxwUQWURmqXG2ZQGpMZqTBa0RkpJjUzGgJaYyUIKWmMVpg0AwRYjIiCVpgdQghbHSRHSUx0Ew4uvhtc1lK7iNzmRyH1PrCh7aXYus1mUshKUkqOgqYZXhYpdik9raO+s/6ckH2laBShoMy2nhFBMnSbJLJDJDEvmtQFTzYeAHKPNL4vdVrnCaoFKE92Wk0wppU7k6nkBpDsOPm9kfyPkOK0cdsZswrmF1E1YAJDZJSNEpybrzMVFzL7oSa1fYiuh97PPPZon5AYkM4GfPx5t4xQXZmM2FNKBtXp4fZo9G66PJpvbLOw4VoBJDgUO6dvNvzNvZ7OnAGq9dPzn5whuu2o9knkcz1A/X6x8vK+0WMhQ7wIPddmBJzrkI6zqKVF3hcqYFgYSKOMtQX0gG6rukzQsJQGBZRASO9QOlYLqoAkncU1iLnX5aLWO8pSZZchCaJbmdYoeGpM+VLwhCAlqKU+JnJcg1J08oFSTD4tFNaLWJae6MWEAHRTBw9dREfxPxMVIKE1JLZAVc7esML7vUS5ZXMIDBg1Ccqbk0G0RdlkmaozVZe6K90feEZsnFUh+HHbtg1gmKkqOInCouSfdWdRslXoepb5f93ODNRmPaHT3uu8NJ9mCgw26vyOn+YzsyiB2av7CdaVSeY9R0MQ2XrXQzuW+yAiYk5gHzi/u2+ETk0LHUfbePJ7JJwOkUDuBs+YHJ6+JgyTbVILgtFEMtE08KkesYmjhU2IezcazEhlMrqI0m8fN7ifWG+aInwSK9UzeFNvvRFQDlmYhrz4zmzKPhTsKQrPEBUMCC5OZ0H3MLlm/BkcL9m1utDzFKOaiSB8oFCJiywHgNoNu6wYzUHmT94qruukJGUee5NvR6MpKKEl2XERVdfz1ja9LNXEAAKAjmBT0EVKZIgG3yBmQ41G4juLWxcMuyTKY4MuLYXBJVXDmHoVDPxjKZwzLcAYgTz03ygnpbHLNFkamzElgCTyBMNLJwnNWzskeZ8ot7DdCJSWSkczmT1OsEoA0ILZscuu0EkxE/kf6SUl8FSmqpR8W+QgS28EJY4FqB0diPk8WykgAksBnsBGAUlQ7pChyLx3B/oCzyPILxsC5SilYY+h5gwBMTHqHENxidLIyUKpPP7GPNZ8kpJSQxBYjaCi/TKFJSVgMwQOsQZMEDrENQEj0S7bjRKGOYQSA7n2R0B+Zgr98XNLSRT41D1Sk/NXkY6RdBmMqap2qBkB0H1LmCrdbU2aQtbABAJ6nQeJI84WrYEn7ZCcazglQs6VFSz3p6n8UIfU+8dB3RvCazyqAM1GcimmZ06842skhc1SlrdSlKK1FtSak8vlFDZ+HykVY5UbPbPMvQEsOsenCPCNI8qcucrYns1mJ0wgVbbTWoHPyhhLlsQE0D7Zc6hst/ARuLGQWL+b5ZZs58KaCNpcpvz8rv8AONODbBJIqS76831HiYa/7BlTlhc0ZVw6eJ0J25QokTlAEabaZQwROOaqFmcZnrHNo5JlFLVJlgBCACBQ0LQsvziNMpJUTRsonL64mTKThT7RyGZfkMz6DnE5JsdotSwSH2GbczkBAuTrQyMN7GMy0zLbMxrDS0nuI25ncw4lyw30/MoHkXDOlpxKmMByTr4R0krCu6tKuoH6RK8M3tlcckFpDCTJfmI4tN3hQNCBuDV9CNiPzn8s17gKwzUYa0KapJ+fzhkmelYxBQw7D67QiUXHsYpWT02ylSSk0UBU5AjRQ5H0LxK2q/1yJmCaMSfdXkSOfOLC2zCV0ySQGHwqp6FvKFV83GJiDiDc9Qd46DSf2NnFta7FSeIpahQ+sDWq/UAZxOWq6ShRSQxH48ZixtUxWsMP0m8uT8Gs+2KmgMWB+W8UnDty4gGoka0Ph1MSVh71XbkzmmdKAAUqSItuD7wHsEk1cUb7j10hWeDUaXQzHNd+y1uy7ghIYQ2QkQPZzSNsUSpUc22amBrShw3zjYCMLQsJDn5P4DnGt6NitmNnvUS5ZxGqMhqRpAfDN6rm2hZWcw4GwfIQsvOWsrdQwjROv93PkI14bXhtSeYIiaUnpMtWNcW/dHoCYmrztZsiiQAtUwkhNQkB+mdWbrFKIynSkqIKkgkZEgFum0WSjyWuzzccuL30AW+clSEomIUymJI905tzjC7LGkLJSSzZEfWHKJrUjggRnC5WEp0qFlotssr7PEMf12fKJziG4kzKsytFDMddxFFeMiSkY1slvey8IGmTEzUOlQUk6iBld2Mg66PJ7XIKFFKgxSawFMEUvF0nDMQrUgg+GXzicWIamP7Ly2ccyR3ZYVNqwIDJPLErP+0GElvtsy0rddEg0ljIcyTmR6bbqLiniejDh9kglujBh4fOHdlkLKsMpIWx9r3QdXOvQRZwhj2eYpSy6D7FJCcg+5yevp1ghSlKoohhkWq/hGS7mnK9qaQdkAJA+Z8zGcnhFRp2toL7TCB6B4DzoPwNGplaxxNtMtAdagkDUkCMbZwGAKqmP/NNUfrnCVXCsvHmC3VZ9TTxaDWRMzxNBi+MpTtLSuZ/SmngSzwdY/3q1g4JRlo1UrNt9h4wdc91olNhQh/iW6sPMhgPCsOO2xsFzVL2SD2codAPa6APG6ZtUJ5fB0hBKps1K1asrPqcz0DCHVinWeWMKFJHgftBVoRLlFAmFIGfdTU55lTk6ZxL3zbcayUAIToB5l/zKDSYuU0+2yjtJQtkiYkA1VWrUZhmYT3vZ5cplZgihifXaikVOImF9tvBQGEvXTM7afSB5NOhkY2rs1mXkO0DBklTfhhjwmFzFzlOcBISBp3Xr6tEkJ5U4ChTcCkX1wy3kpl2ekvWZqd22q9TXZs4V8ieqH49u0ayUPNmN7KcKX5pJJA3Ykjwgo2ErNctoZWW70y0gAMBCHiDitEruSv4k06J0+w5mIh4o4vu+UiW5YLBDbl9IjJ0qGU2XMnLxzC50A9lPTc84ztEiGRdBKLa2KZVgxLAGufNsoLu2dMkzQogOk1DNTVqvk+kGXfI/io6wzvi5iQVI9oZaeflD/M+mSzwpO0eh3ZaAtCW2hg0QfA15snsyCGyBo3JuRf0i2/eXogYlHnQcydBEctaCirNlTgBuTkBmY7lygO8ohSuWSeQfXnGdmlc3Vqr6J2EHypI6xLLJuojmlEGN0y5lVh/SJu8LAqzTkk1AIKTuH+e8WQgHie7+0sqiPal98dPfHlX+0QSx8017Ox5nGavpjGROfowIzqCPKNDCbha3dpZ01qnunw/SD7xtfZylzPhST9vWKcc7jsmyQ4zaEibXPTNJUT7TYNGfL9Yo5sQsq+505PtOxd2YjkNk/aKSz3uCjEruN7TmgP2gMU1bQzLB0mdXnYUzkFCqVBB2IygCx3eJKSAXcvtBwvSWpRSFOoULPQ7E5PGc8wbim7BUmlRF8b2M4UrGSTXxo/nEaqPUL3swmS1JOoIjy9VKHMUMbD8HwdobcD8GKmnEolEv3iKE5d0bdY9Tsd3ypSAhCAEjIAfhMA3TaEGUnCMIFMHwkZg8wddc9YZIm+PR28zDZ5HN7Jo4+CpHf7sNWA2GsfJ84S0EpTVqClepOQj9j3Ndh+ViQ4o4kll5KUKWoGvfCE7VLlSvBoFK3oJgk+0zJ0w4gkJfvd5SvWgI8B9INk2ROFRHdbIan7CE9mnkpAokcvl+sGm8AAz0inSAoMk2cEEqVh5VJNPz9YayL8lygRKlJB+JVTSg6RKTr1SNYDVe76RyyV0c4cux/bbaFEqUXUc4mrwvIglmYZxxOvEkfrAnbACrHrX8MFGYueP8PtmtAnLUknCAkM+ZL08IDvCaXUQpjoRp+kYT0JdwwPKjjY7xlMsalOxIToNv8QdoxRdUYWewrB5qUGAepPTWPW+HZYsdlCZygGdXOrk+W8efXFIRZl9vMJXMqJKGdR/mwuw+WsNJiJlpVitB7ukoeyNsXxnllEnyMik9dFPx8MkqYVfHGC7QSiQ6ZeqwHf+nfqabQoSMAISlTnMlyTzJNTFDLs1KBhsIzVZWibmXxxpCeVKW1En0EB2uUp8h5xQLlQJNu545SDcfQtueWTPTTJ/pFV+4zFZCFfCcprWhwHrn1Aj01M7l5f4hidkmXTIiRwbMM1EwfwyD3j8SdQR8tjFLOtCZbS00UfaLuW3J1Okb3neglpfDXSIC8L2MudjWCpCs3q3PpAZIuSpA42rtno0pYYNGyFRHXff4oULpoFHEk9DmIeWa+UKoe4TvkeismiFwlEY0mPZc3lGyV0rlkemsAyqRrjpDoTaJ5QJbhuZ2FpmSDkSQOqSR6iKyfKStKkKDpUCCORiL4pBlWlM5IrRXinukeTecWFltIWhK01CgCPGDxvbQ3OrSmI7Fw4hClBM0GtQ3eGwNWhLxlYl45csHBJJBxF+8qjlTaAaeMUl93UvDMXZyEzFJNaEhQrQH4mZ+cfrlta1yEFYKVkd4Fx3hQlj0fxhihXQvm3t7P0mzKSO8kJDkgBvmM4HtlrQiq1pS+WIgP0fOF9i4ulzbQuz4VoWhSk94CpSS+tMjEj+0i7yufLUpTpwYQHyIUSSz6givKGxjupCn/BcrWCM/wAOUeaX5KwT5g0d/OOrFxdMkyRICcZDstRNE0YNqRWr7Qr7ZSi6iSTqYLhWxmN7PSLRbf3ZfaAKKTSYAHoBRQ2IyPLoIKXxS3ugcjMQSfBJ+sKeLrEZiUrxjAn3DQEnIuKk6VfweJuw2ZVUIBxEHCAKnMsKO8ZGK43ZkpO+ijvHjnEkpQyXLEh3bUO8Ts+2ygoqCampO/3/AFj7d/CFoWopMsoJYlSqBP3PIfdmN4/s/UEgDvk+0rNXRKKAdXJ5awy4xdJgq2roVqvl8qRgq3A5mCE8FTQfaSnYFXe/6RUeUD2rhicnT81zjW17YS30fjbhGC7WIEmXbO18aigjNFiWo4QlT5/m0FS/TUHC1Bown2oQZd3Ck+aWTLUrp+MPFoJtfDSZFZ8wJ2QghaidqOH6EwDaj7NSvoR9q+X2guwBcwsio1UfZHQe8fSC7FcZmFynBL2JdSv6joOQ9YpbNYUpACRltC55Uuh8MLfYJdl0BFfaUc1GpPLkOQhzZ7K+kaWayuYZS7O0TOV7KaS0gc2YNGS7NyhyLAr4Y+G7VfCfKMB5r9Ev7tyj8mzcocGwn4T5GMzZW0OexjjeRELmmVPximFXpHpt0WtFolCYGf3hsYkL1uxJdQz1Bids97zbGomUp06pBDjkxopPLMQ3HLYrNj5q0Wd/AGZlQeEIbZYkrDP9YAn8bypnt0V1b0NYxTf8g07QfnjDKb9Ey17Fs+7pkgkyy6cyk5H7HmIKu/iFzhdlfArXp8UEG85SvfHrC222SVMfvJ8z9o6r7Nv8K27eI1IoDT4T/wCp06ZRTWPiSWtge4T7L5Hod48jl2lcqiv4iNwe8P8A6+cNbNaQtLpViG23UbwmeH8CTT7L7iWSFSCTQoUMtUmh9cMD8H3v3FyCWUlyjFsfmAYV3TeqlIVJmEqSpKgk6gscPUO0I1XguWvEgNMTRiPQiFQhJIY6acWeoyrwISO0ACm7zGnhE1xHxpY0ApVOJWPcl99ROgpQeJEQ1os1stZaYuYQfdHdHpDK7v2doS2ItvQj1iuKil9nZG071oG/3lmWq0y+zQJdcJWW7QpbVbUptXnB99XEVAFwVb5nz1htYrjkyTiTnu/3Bgi0FJHteYB+TRrr0EtERarrTLlPmokD1gDBDC+7eFzMCGKUnvEbwETGjYUWPCV7Yx2E0jGjJ/eHlDq33Ig98OlTjvJoQoZK55CIe3y1BSZkui0V6jURd3BeqbRKCnr7w26wmW9hOPF0FXZbMaahpiSy0jfQh/dOY8sxDKTY37y/BP3hfbbtUohco4JifZIGe4UDQpjlN4WpFFyAs7oKg/Wh+cZYDTfQ8XZELHeQk/TxFfWFduuyzJdKkrmL+HtF/wDcymA6uesaIVaZtCkSU8i5bqWA8A8MbFdqZY3O5rX6nmYO5PrX8imox7f/AAhHL4PEwB8MpGiUJ73gSS5/mU52aGcm6bLZJf8ApoAzxKAWtR6mpPSMb+4tlWYFyFKyAzrtSpPIRIyrNaLxXimqMuTsPaUNtkjkPWO5qC0Escsm5aRtf3G65xMqzBkihOg6kZ/0jxMJrHdHexKda/iPyAyA6Rc2bhezywAECnM/SkaTbplJDpGE9aQpyZVCUI6SJuTdu8GyrCBDFcjDmOnTfnHIgRvK+jOXJAjgWv8AiJSN6n1aNpvswssCXmp6xh3abKlTv/n7QPabSEczsD89o+261YGA9o8soR2i2E0TUnMxRGF7ZPjxuQcu9FA1wgbRsu9khOJ1tqzq+VYRJQeb865xsibh5QfjTHyxxGSeJpJ/4wHXEPmI6/2tZ1ZzJR/qwH5wqE6XieZLSoa6H0MHSrpskwOlAO7FVPCFOMoipY4r0fp9nscwVRZldUSj9IT23hOxqDiRIY6hKRXwgq9bvsUjCZktTKLODlSjgivSBJSu0BCiEyinuoCEgAbAPRzrudawcFJq7BWNP0IrXwTZxUSUjoSPkYVz+F5I9xY6LX/9RVTblsxICMfyqGcNQuNo7PCss+zN8yofMiNvIvbOeKP5/wBESrhqXoqaP7/vH2wXFgmApmzKkBu6X80xVzuElvRb9FH9Y/WXheaC6VAEVGIu/mG84zyS6bA4RWw1XA9KWyb4y5Z/8SmAbfwZaEoUqz2sKWA+FSFSyrkFCYoP1DQ3sd9rC+ynpwryBDAHZxo+7tDIrjlP+AHB/p5CjjC3oymE/wBwPzTGo4/tozr/AGo+gEPZlzS60GZ+cCzLilw7yx9xO8EvUhar9otq1QP+kfQwDab/ALZajhfCk5w6NyS+cdCzJSGAaN8kF1EzwS9yArJYhLSAKnU6k7x+UI3XA64Vdux9JKkUc2Ux5NA93W02SeF/8JZZXI7+P2hpPkuIDn2cKSUqyMJTofKPJHpFltGMAoqCM4MBbOPOuEOIjIUbPOVT3VHUflIprz4vkSUEhQUdK09MzyEbdMjcGygn2pKAVKOEDU/QREX9xypZMqzBzkVbf1HToKwktt4z7Wp1kol6DJRH/oOlYOuy7UoD4e4kOdAACHKi4pyBc6RjbehsMKh9pGV0XQgqM60zO6mqlE1A2QPdD0fcgVMGJ4kRL9lgnQDQRK8WcSJtChKR/CkjM5Yix0Hu5gJ1r1CA21ACQVu7pDOoAihBUzHQuHDKTDP8O5xRsfkRUmmek/75A5GOFcTvmfz6x54SRVleVPPKH8qyyRLTLV/EnTCnESaS0u9ANTlXMPC3gS2UxmvSVlDwbxtLnPJX3SVKKZalNicmspRole6CyVHKpJiolqSpIWg4klxkQQoUUlaTVChqk7xpdt22YISnBLL+0ShJcnMmlTH68pyLO8xx2ZZMyjhvZSokVo7YqlL/AAuIJyjPoiXKMjCenunpAN1kJmYlZJD+ohlOCTLKklxkf5To/XQ68soTpNFK2b7/AEhPH7UVwfKIVb7WVnEaYvQaDygUhnrudfSlTSOUzW8f1840xjcEv9NIsWhqjSpHwBz/ADZekfsD/L89Y+CmtOerZekdKmdHy+35ygrBaB1lv8esH3IkpKlE5kD884XqUVHJ+tW0HgIc2JkoAOeue8KzOoipdULeLJmJITmAxORzIFKZtH202Agy5qFJVLwoUSGCmok4gzEOn0yhfxBespONzifJsjpnEfM4imf6cqgUWSAcqu/mfUx2HlXQXDjG5Oj0W8bTKmq7rS0+6pWRNCe69csqZDWFcy0ss4ZslZbMTCjEHyrQnqNYiJlqX2neKlAd1sxSmeRyNYfWWcgs6GNMjmwAPnD/APcWvyPRWyrKSApBchnCikOTtVi24zeDbJeqUzOzmJSdD3kuD1B73SJiwXenFicoaoDu5z3hj+4JUHSog54Trm9dD1G8FX6BJctMb37dsuej+GtGIVSCQlXMOaEQJZFqwATUstPdUCGdqP45vCGdPOROWpg+6LwUs4FEuBQnbbyr5wmcF3EHg0qbFUxNT1PzMYLjWb7Sup+ZjBYhCGmEyBphjeYYHmiCMBphgdRjeYYGWYNAst4wnSYKAjtLRMUie23N2ydQRUKyaM7JcoSQTiWsaqq3TaH4EdJSH+2f+Y3k+jKXbOLJdpPeLAfzHCPPOnIExN8QcVdqOyQt5QNSmmNssPwofL6kmM+KrzHaKTLJw4Qlaiol2zQgBgBWrM5bkyqxXetc2XKQ2NagCgscIaqlaDu4qs4YgNFGPGqtkWTI5MquHf2eJnoE20kgKTSWmlDqo6E0oMg0UV0fs8sEuf23ZYiMgslSQc8WE0caaDaKWyXUnAASX3dvIQn7ZUha5czfEhXxBvmCPXrBYpy5W+hOaMZRaj2ViUIIZg2zU8o8+464Ol2d7ZZ0hIDGcgZM7doke6QTUCjV0LvJV+samDLVbEzpK0KqlSFJPQpIPoYsk4yjTRDjc8U1KJ5hJ4qUk50igs17CcgoXVKgUkciGPoY8sk2pUtIEwEj4hWKXhhK7U4lKKE5Y1Jev8qX7x60+UebkwcVaPoYZYz77/PYw4L4qXLSAplSwezClF0qH/KmnNILOlZ9nVwKUN8zRLecgKVJBwzEiq5JUHGIagg0ORGsDT/2RKEomVP7+YSUgJPJxUdem0C8IX13zZ5wAmpBlFC8piXLyydC/eTsS6WdQU6Si9ohxZHDa7CbPeCVJBQrEk5EZ712MFS7QKuQwarDKh2iU4guhdltiVWYkyZqXSD7J7ykqCmpiQQQTo3OPlq4lQn+GKsKl8y2Q8Y2n6PRx5Y5I8noqv3zE+FPd3oX6HSCjPZsSQWpQ138N67xKWK/UHMgN4RR3fe6FDNqVdiT9s42K/TcktaRsDiogA7toee/yje1LMuXRnZhCC3TsROHTIhwNhltBFz3io/w55BHur16HeE5YN9AOCq0TvEkoqV7ROIOoaa1f6QpsktMvtXfElASkp0KiQ5OlX9IsOJLixpYFliqdjyP3iSsFtMuYAuWDTCtBDYgQHS+hbI6FoZhlcaEZNo6kyUkMabtmftBEi2oS4Q7cy58d4Ol8NhSRMkzQqVWqnCkkZpUAD3h9eYJUrtQUo9mDhFHIAJOpObdIbRqmn0NbLeYI7zpIy510pDJN94MJGYbxDNV9PvE0mfiLKzGv5lBQtwFEhzlWON7KG1ATAZ0suPeT7yeZ0KX94eMNOF7tUT2pJGYFM3zIeJS7rxVKUFJ8RoQcweRiquK+8c1cvIMDLGoTtzY0B1A5RyFZXLjoCv6xCVNIT7Ku8OTkuPA+jQrmKii4rs6iELcECh8fnlEypUTzjUjccuUUYTVQKswVMMDTIxGg0yMFxuuBlmCQLLfHWOx+VjgrDxnNnROUmy7UAIznW1JkzmcLlgOrbEk0ScnFH5kbGAJk6G3bJnyOzNP4eFK8gJmYTMOysKCCdlDLI4pXsRmk60Y8DcIypksTrQCoEnBLJYMKYlNVRLH8YCovCzyJISZcqWguzpQlJZjRwHhBcl7kWdCS4UhOFQOeJNC766+MDXxeylJ3Yv+ecWtXFpHmwT8ibLOw3uCM4C42lGdZVKlnDNlgrQRuK+PTw1jzr/ekoNIoLr4rCwz4iruhO5NAIj+0ej0OEG7Je5/2koUkdvLUFZPLYg+BII8zDC1cX9qgy5IWlKqKUpnY5gAEs+7x6TwhwDZLFKSEy0qmsMc1QBUpWrP7IfID9Y34t4QlWqUSkJROSHRMb/tVliSdnpHozhauJ52HNFSSns8gtN3oVLwp70xbIQl81Gg8NTyEemcKcGyrPLS5K1tUuwfkPvCKXw9ZJCkTApa7QjIlXdDgg90MHY8zzh7Yr8Ao8eXKdPj2evNPIuUdeh9b5q5aCpNQMxq31jyifd37zek0oUHJlls+9RyeTt5mPTk3sCnOJ66roRZVT5yWBnTCylZIRRUxROiQ+AcyBtBRlb0/RK04R2vYh/aEopkjAMRC557uaJZmAuofzEk4tc9XjzEAGr1j04XhKtU2cEHuqSZaSfeAoFHmqp/uAiAvi5uymlJol8/h2fdJ0V51eLMUkm4sU23FIDE48qVG7t65RvZb0Wmr/nLnA86zKTo8bTrvKjiYgKqNKcukPfH2dF5U6j2OJN/EjDhbxJfbxz9Noa2G3Yiw71W3fmPWEV33apBCi+4OFwevKHtjQJaAcKSpVE4iaAZlhTUUPOJ3V6PRhKXH7FNYrYmcns1E9on2XDEjQH8+kRPE1gMtalYDgJ9rQHYtlDZFpL4gapz0psNoeTpHby+0TV6KGY8RE7/AMqXJdAz2tEZdF9qlLYE4VAYwQC4bwchyx8Mo+2661JWrCaOSGFCDUEbuGj7ed2iUQoA9m/ewjvI3LUxDk4NM4p7lvuyWiUmR2qe1SMKVEYH2zYvyy6ZxQnyVomU1F77PP5ylA1Mb2e0s+7M/wCflYccTcPlKjRlDQ0fmImRQtk0MStHOTixnZrUXb0iglKmKEoy1EYVVAJSGIFcQBUMg/KI0Fi7vFBw5fikT0CpQaKFcjRiesY1QammqZ6PIWmcggqSUgFKgkuym6lmz3iMmJKSUnMEiBbVYuxmLnSJgQosRLIUMT7pHdbOujR2qeVVNSakwrL6oDGnFtM+rVAsyCFLgdcJQ1g6zAyzBEyB1waAZYzJwgKbPeO7QfnA6onRSfSY/SbcuWoKQrCfRQ1ChqKxwYwVn+bQaAktDtcz94QpUtkTU0BzQvZKg7pVoPT4RG3hxbNkqKZln7wce2Wp/bFFcimtcgDJSmPMMaHccoG48lDE7B2On8zfKkVYclOmedlh3TJlNpVPSJpSlOImieR+cOuArK1vlFeSQpQHMJp9YU3T/p/3Khpc6iLVJb4j/wCKoZy+7RjjcE/4PbbPeo3jS1XsAhRegST5CImZMLip84z4gmkWOfU/6atYNMm4IjDxH3FF66ecDr4oVmIQyvZj4sd0wrwQ9lv+Imlorbv430UYYz78Ra0GSleMBlKAfCnYD4lEu50AAGZKozg2SlVqGIBTS5xDgFiJMxSTXUEAg7iNf2bn+LM/p+qYHJ8eGNOUQV8mWRqEios10mWXQ8HWyxItKWmjDMAotvmNRDFAj9PDYYh5tlNUQ1tNpsZwFCZks5EZtyOnQiApd+yA5dctzVBDj6+bx6FfSQZJeIG3yUn3R5CK8eRS1JC5TnDp/wBzo8QyipwxoAG5Bi4b5Qxsl+SphCUKUFqDMEk5OSSBTmT8ol51mTTup8hHVolhKUlIALjINqIp8cQI/Lm+6LQziSlLjuijmm5Oo8toZWK8pyB/BlpmhXthOKh0NBrXPaIuzzDiSHLYt+Ri9/Z4f/zlXvGatzqWLBzq0S5P6SybrQlt9rnkl5GF8w5+qYmrwurEXErD/d+ke2W892JaeKmJ4ZXB2kJlBTWzzqRfMyUgypjqTmkkuQdn2+0LLTegUoEa56ReW6yoJqlJ6gGF9rsMsKpLQKaJH2iuPyI+0IeOfSYp4YFnmzFImvjIBlMWcglxWh0LcjDe38P9xQQ+7E58tnMSt6ygkqKQAQdA0eh3YsmWgkuSlLk+EPl6aFwm9ojbBehKkoW9HAOrbQ8FIS3gP/1yx/N9TDlP2hOZJNNFWKbkt+j68ZTI+E1j6sZwkYDTDA6jBM2B1wR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9159" name="AutoShape 4" descr="data:image/jpeg;base64,/9j/4AAQSkZJRgABAQAAAQABAAD/2wCEAAkGBhQSERUUExQWFRQWGBoYFxcYGBkXGxgbHBcVFxgaGBocHCYeFxojHRcYHy8gIycpLCwsFx4xNTAqNSYrLCkBCQoKDgwOGg8PGiwkHyQsKSwsLCwpLCwsLCwpLCwsLCwsLCwsLCwsLCwsLCwsLCwsLCwsLCwsLCwsLCwsLCwsLP/AABEIALoBDgMBIgACEQEDEQH/xAAbAAADAQEBAQEAAAAAAAAAAAAEBQYDAgcBAP/EAEEQAAECAwYDBQcBBwEJAQAAAAECEQADIQQFEjFBUQZhcRMigZGhMkJSscHR8OEHFCNicoLxMxUWQ1OSorLC0iT/xAAaAQADAQEBAQAAAAAAAAAAAAACAwQBAAUG/8QAKhEAAgICAgIDAAECBwAAAAAAAAECEQMhEjETQQQiUWEykRQjUnGBobH/2gAMAwEAAhEDEQA/AJIR0BH1o+iPHPoz5hrGhEcgVjRow05wx0Ex0BHTRhpwEx00dhMdSpKlFkgk7COOoxaN7NYVL9kU1OkNrLcYFZhD/C7eZ1higpyxJpQAEZeGUZYDkictV2qlsTkdRGGCKyZLBDGoIiftdjMtTHLQ7iMsKLsDwx+KY1KY4UKiNCoY3bKYFQ9pZ7NPKjzFeCSB/eYvZN3MAiWKJDYjyzbeJi4pMtSEqWmb/DCkulOJNSS5bvZFstIv7mtCZspK0qSqjHCXZQzHLoaxZijo8z5E/sAIuAH2lKPpHSuHE6FQ8YfiXHXZw7iiXmyVnXOtP8w8j+sBTbHR0h9Msnp5xbqkvCu8bMlAUskAAEk8h9YBwoZHJejy+9bdOSUhOEHCMTh3ZSh8gPSGF7cVTrXKEjClAo5SC4AFavk1fCOLxutal9osYJZAwqbE40Ab3uRIjqzyEk9nKSQFZqNVKGpLUSNWHKphXkmnS0V+PHKNy2//AAGvyzJ7OUtJJPsEmhLAEPz+8JOzh5f1pSpSZaC6ZdH3NB6AAecKSiJ5vZViVQQOURyUwSURwUwNjKByiM1IgopjJSY2zKB1IjJSIJUIzUiCsFoFUiM1CClJjFaY0BoFUI4MbKEZtDExTQ2aOmj6lMdgQgpOUJrGiER9QmkdpRGBUfAiPhIDbnIRnabUEMGdRyG+leT0hhct3pUQZuftOHcs4ZOwyLCrZVLmjFgc9vok+R8lYvquzOTYlKXhSCtsxLDkdSaAZ1bQw1l3NP7yEp7NIzcOpVBUvnnSK02lOBKUJSlNKJocmJr3ic86/KPyJjVYtzz822pFixwXSPNlmyS7Z5rxNYkSMIU61KAzLMHqU75Zc4KufheXaJJXLSWHcqHL5k88z06w0/aXca5iJc1KVYEHCqpcYvZIr1zpHP7PLzVKAlrxKQ+EnUUDPTMAxtaBvZF2JE6y21KCZiZeMgywsklvdIYgEuNNYuJ13WkJPbykkEFQKFd5OdCDRTClCOjxd2y5ULXi7NBmj/iFAxUYBlEPQHfI7RxectWBKcTFhXQBy9cww8dA0DPHGfaChllD+lnl7DQuPweHjGQFYo7bY5ZQRLYYSQnnu/Wp6xNduAsf1D5x5rVSaPbhPlG2er8K3bhs6AM8yYMtNyjHjlky5vxp15LGUxPJXgRHzhe1goKdRWHeAR6EYqkeLOT5OxV/teZLLTZKiP8AmSh2g8Ue2nwCusdjiey6zkJOy8SD5KAMMcMfFIEHsXoXK4nkn/TKpx2loKh/1FkDxVCy2SZtoIVPZCEnEmUkuHGSpim75GgAwjOucUKgIW3g5BaAk2MglZH3VZu0VNs6u6hJxPsSWy1d/SA71tcqUDKkd45KmvnyS1PH/MZXzbSJi0J7tWUQ7qprtCzDEU8npHqYsV/aX9jJo+4I3wR8wQiyujDDHCkQTgjnBGmAikxwUQWURmqXG2ZQGpMZqTBa0RkpJjUzGgJaYyUIKWmMVpg0AwRYjIiCVpgdQghbHSRHSUx0Ew4uvhtc1lK7iNzmRyH1PrCh7aXYus1mUshKUkqOgqYZXhYpdik9raO+s/6ckH2laBShoMy2nhFBMnSbJLJDJDEvmtQFTzYeAHKPNL4vdVrnCaoFKE92Wk0wppU7k6nkBpDsOPm9kfyPkOK0cdsZswrmF1E1YAJDZJSNEpybrzMVFzL7oSa1fYiuh97PPPZon5AYkM4GfPx5t4xQXZmM2FNKBtXp4fZo9G66PJpvbLOw4VoBJDgUO6dvNvzNvZ7OnAGq9dPzn5whuu2o9knkcz1A/X6x8vK+0WMhQ7wIPddmBJzrkI6zqKVF3hcqYFgYSKOMtQX0gG6rukzQsJQGBZRASO9QOlYLqoAkncU1iLnX5aLWO8pSZZchCaJbmdYoeGpM+VLwhCAlqKU+JnJcg1J08oFSTD4tFNaLWJae6MWEAHRTBw9dREfxPxMVIKE1JLZAVc7esML7vUS5ZXMIDBg1Ccqbk0G0RdlkmaozVZe6K90feEZsnFUh+HHbtg1gmKkqOInCouSfdWdRslXoepb5f93ODNRmPaHT3uu8NJ9mCgw26vyOn+YzsyiB2av7CdaVSeY9R0MQ2XrXQzuW+yAiYk5gHzi/u2+ETk0LHUfbePJ7JJwOkUDuBs+YHJ6+JgyTbVILgtFEMtE08KkesYmjhU2IezcazEhlMrqI0m8fN7ifWG+aInwSK9UzeFNvvRFQDlmYhrz4zmzKPhTsKQrPEBUMCC5OZ0H3MLlm/BkcL9m1utDzFKOaiSB8oFCJiywHgNoNu6wYzUHmT94qruukJGUee5NvR6MpKKEl2XERVdfz1ja9LNXEAAKAjmBT0EVKZIgG3yBmQ41G4juLWxcMuyTKY4MuLYXBJVXDmHoVDPxjKZwzLcAYgTz03ygnpbHLNFkamzElgCTyBMNLJwnNWzskeZ8ot7DdCJSWSkczmT1OsEoA0ILZscuu0EkxE/kf6SUl8FSmqpR8W+QgS28EJY4FqB0diPk8WykgAksBnsBGAUlQ7pChyLx3B/oCzyPILxsC5SilYY+h5gwBMTHqHENxidLIyUKpPP7GPNZ8kpJSQxBYjaCi/TKFJSVgMwQOsQZMEDrENQEj0S7bjRKGOYQSA7n2R0B+Zgr98XNLSRT41D1Sk/NXkY6RdBmMqap2qBkB0H1LmCrdbU2aQtbABAJ6nQeJI84WrYEn7ZCcazglQs6VFSz3p6n8UIfU+8dB3RvCazyqAM1GcimmZ06842skhc1SlrdSlKK1FtSak8vlFDZ+HykVY5UbPbPMvQEsOsenCPCNI8qcucrYns1mJ0wgVbbTWoHPyhhLlsQE0D7Zc6hst/ARuLGQWL+b5ZZs58KaCNpcpvz8rv8AONODbBJIqS76831HiYa/7BlTlhc0ZVw6eJ0J25QokTlAEabaZQwROOaqFmcZnrHNo5JlFLVJlgBCACBQ0LQsvziNMpJUTRsonL64mTKThT7RyGZfkMz6DnE5JsdotSwSH2GbczkBAuTrQyMN7GMy0zLbMxrDS0nuI25ncw4lyw30/MoHkXDOlpxKmMByTr4R0krCu6tKuoH6RK8M3tlcckFpDCTJfmI4tN3hQNCBuDV9CNiPzn8s17gKwzUYa0KapJ+fzhkmelYxBQw7D67QiUXHsYpWT02ylSSk0UBU5AjRQ5H0LxK2q/1yJmCaMSfdXkSOfOLC2zCV0ySQGHwqp6FvKFV83GJiDiDc9Qd46DSf2NnFta7FSeIpahQ+sDWq/UAZxOWq6ShRSQxH48ZixtUxWsMP0m8uT8Gs+2KmgMWB+W8UnDty4gGoka0Ph1MSVh71XbkzmmdKAAUqSItuD7wHsEk1cUb7j10hWeDUaXQzHNd+y1uy7ghIYQ2QkQPZzSNsUSpUc22amBrShw3zjYCMLQsJDn5P4DnGt6NitmNnvUS5ZxGqMhqRpAfDN6rm2hZWcw4GwfIQsvOWsrdQwjROv93PkI14bXhtSeYIiaUnpMtWNcW/dHoCYmrztZsiiQAtUwkhNQkB+mdWbrFKIynSkqIKkgkZEgFum0WSjyWuzzccuL30AW+clSEomIUymJI905tzjC7LGkLJSSzZEfWHKJrUjggRnC5WEp0qFlotssr7PEMf12fKJziG4kzKsytFDMddxFFeMiSkY1slvey8IGmTEzUOlQUk6iBld2Mg66PJ7XIKFFKgxSawFMEUvF0nDMQrUgg+GXzicWIamP7Ly2ccyR3ZYVNqwIDJPLErP+0GElvtsy0rddEg0ljIcyTmR6bbqLiniejDh9kglujBh4fOHdlkLKsMpIWx9r3QdXOvQRZwhj2eYpSy6D7FJCcg+5yevp1ghSlKoohhkWq/hGS7mnK9qaQdkAJA+Z8zGcnhFRp2toL7TCB6B4DzoPwNGplaxxNtMtAdagkDUkCMbZwGAKqmP/NNUfrnCVXCsvHmC3VZ9TTxaDWRMzxNBi+MpTtLSuZ/SmngSzwdY/3q1g4JRlo1UrNt9h4wdc91olNhQh/iW6sPMhgPCsOO2xsFzVL2SD2codAPa6APG6ZtUJ5fB0hBKps1K1asrPqcz0DCHVinWeWMKFJHgftBVoRLlFAmFIGfdTU55lTk6ZxL3zbcayUAIToB5l/zKDSYuU0+2yjtJQtkiYkA1VWrUZhmYT3vZ5cplZgihifXaikVOImF9tvBQGEvXTM7afSB5NOhkY2rs1mXkO0DBklTfhhjwmFzFzlOcBISBp3Xr6tEkJ5U4ChTcCkX1wy3kpl2ekvWZqd22q9TXZs4V8ieqH49u0ayUPNmN7KcKX5pJJA3Ykjwgo2ErNctoZWW70y0gAMBCHiDitEruSv4k06J0+w5mIh4o4vu+UiW5YLBDbl9IjJ0qGU2XMnLxzC50A9lPTc84ztEiGRdBKLa2KZVgxLAGufNsoLu2dMkzQogOk1DNTVqvk+kGXfI/io6wzvi5iQVI9oZaeflD/M+mSzwpO0eh3ZaAtCW2hg0QfA15snsyCGyBo3JuRf0i2/eXogYlHnQcydBEctaCirNlTgBuTkBmY7lygO8ohSuWSeQfXnGdmlc3Vqr6J2EHypI6xLLJuojmlEGN0y5lVh/SJu8LAqzTkk1AIKTuH+e8WQgHie7+0sqiPal98dPfHlX+0QSx8017Ox5nGavpjGROfowIzqCPKNDCbha3dpZ01qnunw/SD7xtfZylzPhST9vWKcc7jsmyQ4zaEibXPTNJUT7TYNGfL9Yo5sQsq+505PtOxd2YjkNk/aKSz3uCjEruN7TmgP2gMU1bQzLB0mdXnYUzkFCqVBB2IygCx3eJKSAXcvtBwvSWpRSFOoULPQ7E5PGc8wbim7BUmlRF8b2M4UrGSTXxo/nEaqPUL3swmS1JOoIjy9VKHMUMbD8HwdobcD8GKmnEolEv3iKE5d0bdY9Tsd3ypSAhCAEjIAfhMA3TaEGUnCMIFMHwkZg8wddc9YZIm+PR28zDZ5HN7Jo4+CpHf7sNWA2GsfJ84S0EpTVqClepOQj9j3Ndh+ViQ4o4kll5KUKWoGvfCE7VLlSvBoFK3oJgk+0zJ0w4gkJfvd5SvWgI8B9INk2ROFRHdbIan7CE9mnkpAokcvl+sGm8AAz0inSAoMk2cEEqVh5VJNPz9YayL8lygRKlJB+JVTSg6RKTr1SNYDVe76RyyV0c4cux/bbaFEqUXUc4mrwvIglmYZxxOvEkfrAnbACrHrX8MFGYueP8PtmtAnLUknCAkM+ZL08IDvCaXUQpjoRp+kYT0JdwwPKjjY7xlMsalOxIToNv8QdoxRdUYWewrB5qUGAepPTWPW+HZYsdlCZygGdXOrk+W8efXFIRZl9vMJXMqJKGdR/mwuw+WsNJiJlpVitB7ukoeyNsXxnllEnyMik9dFPx8MkqYVfHGC7QSiQ6ZeqwHf+nfqabQoSMAISlTnMlyTzJNTFDLs1KBhsIzVZWibmXxxpCeVKW1En0EB2uUp8h5xQLlQJNu545SDcfQtueWTPTTJ/pFV+4zFZCFfCcprWhwHrn1Aj01M7l5f4hidkmXTIiRwbMM1EwfwyD3j8SdQR8tjFLOtCZbS00UfaLuW3J1Okb3neglpfDXSIC8L2MudjWCpCs3q3PpAZIuSpA42rtno0pYYNGyFRHXff4oULpoFHEk9DmIeWa+UKoe4TvkeismiFwlEY0mPZc3lGyV0rlkemsAyqRrjpDoTaJ5QJbhuZ2FpmSDkSQOqSR6iKyfKStKkKDpUCCORiL4pBlWlM5IrRXinukeTecWFltIWhK01CgCPGDxvbQ3OrSmI7Fw4hClBM0GtQ3eGwNWhLxlYl45csHBJJBxF+8qjlTaAaeMUl93UvDMXZyEzFJNaEhQrQH4mZ+cfrlta1yEFYKVkd4Fx3hQlj0fxhihXQvm3t7P0mzKSO8kJDkgBvmM4HtlrQiq1pS+WIgP0fOF9i4ulzbQuz4VoWhSk94CpSS+tMjEj+0i7yufLUpTpwYQHyIUSSz6givKGxjupCn/BcrWCM/wAOUeaX5KwT5g0d/OOrFxdMkyRICcZDstRNE0YNqRWr7Qr7ZSi6iSTqYLhWxmN7PSLRbf3ZfaAKKTSYAHoBRQ2IyPLoIKXxS3ugcjMQSfBJ+sKeLrEZiUrxjAn3DQEnIuKk6VfweJuw2ZVUIBxEHCAKnMsKO8ZGK43ZkpO+ijvHjnEkpQyXLEh3bUO8Ts+2ygoqCampO/3/AFj7d/CFoWopMsoJYlSqBP3PIfdmN4/s/UEgDvk+0rNXRKKAdXJ5awy4xdJgq2roVqvl8qRgq3A5mCE8FTQfaSnYFXe/6RUeUD2rhicnT81zjW17YS30fjbhGC7WIEmXbO18aigjNFiWo4QlT5/m0FS/TUHC1Bown2oQZd3Ck+aWTLUrp+MPFoJtfDSZFZ8wJ2QghaidqOH6EwDaj7NSvoR9q+X2guwBcwsio1UfZHQe8fSC7FcZmFynBL2JdSv6joOQ9YpbNYUpACRltC55Uuh8MLfYJdl0BFfaUc1GpPLkOQhzZ7K+kaWayuYZS7O0TOV7KaS0gc2YNGS7NyhyLAr4Y+G7VfCfKMB5r9Ev7tyj8mzcocGwn4T5GMzZW0OexjjeRELmmVPximFXpHpt0WtFolCYGf3hsYkL1uxJdQz1Bids97zbGomUp06pBDjkxopPLMQ3HLYrNj5q0Wd/AGZlQeEIbZYkrDP9YAn8bypnt0V1b0NYxTf8g07QfnjDKb9Ey17Fs+7pkgkyy6cyk5H7HmIKu/iFzhdlfArXp8UEG85SvfHrC222SVMfvJ8z9o6r7Nv8K27eI1IoDT4T/wCp06ZRTWPiSWtge4T7L5Hod48jl2lcqiv4iNwe8P8A6+cNbNaQtLpViG23UbwmeH8CTT7L7iWSFSCTQoUMtUmh9cMD8H3v3FyCWUlyjFsfmAYV3TeqlIVJmEqSpKgk6gscPUO0I1XguWvEgNMTRiPQiFQhJIY6acWeoyrwISO0ACm7zGnhE1xHxpY0ApVOJWPcl99ROgpQeJEQ1os1stZaYuYQfdHdHpDK7v2doS2ItvQj1iuKil9nZG071oG/3lmWq0y+zQJdcJWW7QpbVbUptXnB99XEVAFwVb5nz1htYrjkyTiTnu/3Bgi0FJHteYB+TRrr0EtERarrTLlPmokD1gDBDC+7eFzMCGKUnvEbwETGjYUWPCV7Yx2E0jGjJ/eHlDq33Ig98OlTjvJoQoZK55CIe3y1BSZkui0V6jURd3BeqbRKCnr7w26wmW9hOPF0FXZbMaahpiSy0jfQh/dOY8sxDKTY37y/BP3hfbbtUohco4JifZIGe4UDQpjlN4WpFFyAs7oKg/Wh+cZYDTfQ8XZELHeQk/TxFfWFduuyzJdKkrmL+HtF/wDcymA6uesaIVaZtCkSU8i5bqWA8A8MbFdqZY3O5rX6nmYO5PrX8imox7f/AAhHL4PEwB8MpGiUJ73gSS5/mU52aGcm6bLZJf8ApoAzxKAWtR6mpPSMb+4tlWYFyFKyAzrtSpPIRIyrNaLxXimqMuTsPaUNtkjkPWO5qC0Escsm5aRtf3G65xMqzBkihOg6kZ/0jxMJrHdHexKda/iPyAyA6Rc2bhezywAECnM/SkaTbplJDpGE9aQpyZVCUI6SJuTdu8GyrCBDFcjDmOnTfnHIgRvK+jOXJAjgWv8AiJSN6n1aNpvswssCXmp6xh3abKlTv/n7QPabSEczsD89o+261YGA9o8soR2i2E0TUnMxRGF7ZPjxuQcu9FA1wgbRsu9khOJ1tqzq+VYRJQeb865xsibh5QfjTHyxxGSeJpJ/4wHXEPmI6/2tZ1ZzJR/qwH5wqE6XieZLSoa6H0MHSrpskwOlAO7FVPCFOMoipY4r0fp9nscwVRZldUSj9IT23hOxqDiRIY6hKRXwgq9bvsUjCZktTKLODlSjgivSBJSu0BCiEyinuoCEgAbAPRzrudawcFJq7BWNP0IrXwTZxUSUjoSPkYVz+F5I9xY6LX/9RVTblsxICMfyqGcNQuNo7PCss+zN8yofMiNvIvbOeKP5/wBESrhqXoqaP7/vH2wXFgmApmzKkBu6X80xVzuElvRb9FH9Y/WXheaC6VAEVGIu/mG84zyS6bA4RWw1XA9KWyb4y5Z/8SmAbfwZaEoUqz2sKWA+FSFSyrkFCYoP1DQ3sd9rC+ynpwryBDAHZxo+7tDIrjlP+AHB/p5CjjC3oymE/wBwPzTGo4/tozr/AGo+gEPZlzS60GZ+cCzLilw7yx9xO8EvUhar9otq1QP+kfQwDab/ALZajhfCk5w6NyS+cdCzJSGAaN8kF1EzwS9yArJYhLSAKnU6k7x+UI3XA64Vdux9JKkUc2Ux5NA93W02SeF/8JZZXI7+P2hpPkuIDn2cKSUqyMJTofKPJHpFltGMAoqCM4MBbOPOuEOIjIUbPOVT3VHUflIprz4vkSUEhQUdK09MzyEbdMjcGygn2pKAVKOEDU/QREX9xypZMqzBzkVbf1HToKwktt4z7Wp1kol6DJRH/oOlYOuy7UoD4e4kOdAACHKi4pyBc6RjbehsMKh9pGV0XQgqM60zO6mqlE1A2QPdD0fcgVMGJ4kRL9lgnQDQRK8WcSJtChKR/CkjM5Yix0Hu5gJ1r1CA21ACQVu7pDOoAihBUzHQuHDKTDP8O5xRsfkRUmmek/75A5GOFcTvmfz6x54SRVleVPPKH8qyyRLTLV/EnTCnESaS0u9ANTlXMPC3gS2UxmvSVlDwbxtLnPJX3SVKKZalNicmspRole6CyVHKpJiolqSpIWg4klxkQQoUUlaTVChqk7xpdt22YISnBLL+0ShJcnMmlTH68pyLO8xx2ZZMyjhvZSokVo7YqlL/AAuIJyjPoiXKMjCenunpAN1kJmYlZJD+ohlOCTLKklxkf5To/XQ68soTpNFK2b7/AEhPH7UVwfKIVb7WVnEaYvQaDygUhnrudfSlTSOUzW8f1840xjcEv9NIsWhqjSpHwBz/ADZekfsD/L89Y+CmtOerZekdKmdHy+35ygrBaB1lv8esH3IkpKlE5kD884XqUVHJ+tW0HgIc2JkoAOeue8KzOoipdULeLJmJITmAxORzIFKZtH202Agy5qFJVLwoUSGCmok4gzEOn0yhfxBespONzifJsjpnEfM4imf6cqgUWSAcqu/mfUx2HlXQXDjG5Oj0W8bTKmq7rS0+6pWRNCe69csqZDWFcy0ss4ZslZbMTCjEHyrQnqNYiJlqX2neKlAd1sxSmeRyNYfWWcgs6GNMjmwAPnD/APcWvyPRWyrKSApBchnCikOTtVi24zeDbJeqUzOzmJSdD3kuD1B73SJiwXenFicoaoDu5z3hj+4JUHSog54Trm9dD1G8FX6BJctMb37dsuej+GtGIVSCQlXMOaEQJZFqwATUstPdUCGdqP45vCGdPOROWpg+6LwUs4FEuBQnbbyr5wmcF3EHg0qbFUxNT1PzMYLjWb7Sup+ZjBYhCGmEyBphjeYYHmiCMBphgdRjeYYGWYNAst4wnSYKAjtLRMUie23N2ydQRUKyaM7JcoSQTiWsaqq3TaH4EdJSH+2f+Y3k+jKXbOLJdpPeLAfzHCPPOnIExN8QcVdqOyQt5QNSmmNssPwofL6kmM+KrzHaKTLJw4Qlaiol2zQgBgBWrM5bkyqxXetc2XKQ2NagCgscIaqlaDu4qs4YgNFGPGqtkWTI5MquHf2eJnoE20kgKTSWmlDqo6E0oMg0UV0fs8sEuf23ZYiMgslSQc8WE0caaDaKWyXUnAASX3dvIQn7ZUha5czfEhXxBvmCPXrBYpy5W+hOaMZRaj2ViUIIZg2zU8o8+464Ol2d7ZZ0hIDGcgZM7doke6QTUCjV0LvJV+samDLVbEzpK0KqlSFJPQpIPoYsk4yjTRDjc8U1KJ5hJ4qUk50igs17CcgoXVKgUkciGPoY8sk2pUtIEwEj4hWKXhhK7U4lKKE5Y1Jev8qX7x60+UebkwcVaPoYZYz77/PYw4L4qXLSAplSwezClF0qH/KmnNILOlZ9nVwKUN8zRLecgKVJBwzEiq5JUHGIagg0ORGsDT/2RKEomVP7+YSUgJPJxUdem0C8IX13zZ5wAmpBlFC8piXLyydC/eTsS6WdQU6Si9ohxZHDa7CbPeCVJBQrEk5EZ712MFS7QKuQwarDKh2iU4guhdltiVWYkyZqXSD7J7ykqCmpiQQQTo3OPlq4lQn+GKsKl8y2Q8Y2n6PRx5Y5I8noqv3zE+FPd3oX6HSCjPZsSQWpQ138N67xKWK/UHMgN4RR3fe6FDNqVdiT9s42K/TcktaRsDiogA7toee/yje1LMuXRnZhCC3TsROHTIhwNhltBFz3io/w55BHur16HeE5YN9AOCq0TvEkoqV7ROIOoaa1f6QpsktMvtXfElASkp0KiQ5OlX9IsOJLixpYFliqdjyP3iSsFtMuYAuWDTCtBDYgQHS+hbI6FoZhlcaEZNo6kyUkMabtmftBEi2oS4Q7cy58d4Ol8NhSRMkzQqVWqnCkkZpUAD3h9eYJUrtQUo9mDhFHIAJOpObdIbRqmn0NbLeYI7zpIy510pDJN94MJGYbxDNV9PvE0mfiLKzGv5lBQtwFEhzlWON7KG1ATAZ0suPeT7yeZ0KX94eMNOF7tUT2pJGYFM3zIeJS7rxVKUFJ8RoQcweRiquK+8c1cvIMDLGoTtzY0B1A5RyFZXLjoCv6xCVNIT7Ku8OTkuPA+jQrmKii4rs6iELcECh8fnlEypUTzjUjccuUUYTVQKswVMMDTIxGg0yMFxuuBlmCQLLfHWOx+VjgrDxnNnROUmy7UAIznW1JkzmcLlgOrbEk0ScnFH5kbGAJk6G3bJnyOzNP4eFK8gJmYTMOysKCCdlDLI4pXsRmk60Y8DcIypksTrQCoEnBLJYMKYlNVRLH8YCovCzyJISZcqWguzpQlJZjRwHhBcl7kWdCS4UhOFQOeJNC766+MDXxeylJ3Yv+ecWtXFpHmwT8ibLOw3uCM4C42lGdZVKlnDNlgrQRuK+PTw1jzr/ekoNIoLr4rCwz4iruhO5NAIj+0ej0OEG7Je5/2koUkdvLUFZPLYg+BII8zDC1cX9qgy5IWlKqKUpnY5gAEs+7x6TwhwDZLFKSEy0qmsMc1QBUpWrP7IfID9Y34t4QlWqUSkJROSHRMb/tVliSdnpHozhauJ52HNFSSns8gtN3oVLwp70xbIQl81Gg8NTyEemcKcGyrPLS5K1tUuwfkPvCKXw9ZJCkTApa7QjIlXdDgg90MHY8zzh7Yr8Ao8eXKdPj2evNPIuUdeh9b5q5aCpNQMxq31jyifd37zek0oUHJlls+9RyeTt5mPTk3sCnOJ66roRZVT5yWBnTCylZIRRUxROiQ+AcyBtBRlb0/RK04R2vYh/aEopkjAMRC557uaJZmAuofzEk4tc9XjzEAGr1j04XhKtU2cEHuqSZaSfeAoFHmqp/uAiAvi5uymlJol8/h2fdJ0V51eLMUkm4sU23FIDE48qVG7t65RvZb0Wmr/nLnA86zKTo8bTrvKjiYgKqNKcukPfH2dF5U6j2OJN/EjDhbxJfbxz9Noa2G3Yiw71W3fmPWEV33apBCi+4OFwevKHtjQJaAcKSpVE4iaAZlhTUUPOJ3V6PRhKXH7FNYrYmcns1E9on2XDEjQH8+kRPE1gMtalYDgJ9rQHYtlDZFpL4gapz0psNoeTpHby+0TV6KGY8RE7/AMqXJdAz2tEZdF9qlLYE4VAYwQC4bwchyx8Mo+2661JWrCaOSGFCDUEbuGj7ed2iUQoA9m/ewjvI3LUxDk4NM4p7lvuyWiUmR2qe1SMKVEYH2zYvyy6ZxQnyVomU1F77PP5ylA1Mb2e0s+7M/wCflYccTcPlKjRlDQ0fmImRQtk0MStHOTixnZrUXb0iglKmKEoy1EYVVAJSGIFcQBUMg/KI0Fi7vFBw5fikT0CpQaKFcjRiesY1QammqZ6PIWmcggqSUgFKgkuym6lmz3iMmJKSUnMEiBbVYuxmLnSJgQosRLIUMT7pHdbOujR2qeVVNSakwrL6oDGnFtM+rVAsyCFLgdcJQ1g6zAyzBEyB1waAZYzJwgKbPeO7QfnA6onRSfSY/SbcuWoKQrCfRQ1ChqKxwYwVn+bQaAktDtcz94QpUtkTU0BzQvZKg7pVoPT4RG3hxbNkqKZln7wce2Wp/bFFcimtcgDJSmPMMaHccoG48lDE7B2On8zfKkVYclOmedlh3TJlNpVPSJpSlOImieR+cOuArK1vlFeSQpQHMJp9YU3T/p/3Khpc6iLVJb4j/wCKoZy+7RjjcE/4PbbPeo3jS1XsAhRegST5CImZMLip84z4gmkWOfU/6atYNMm4IjDxH3FF66ecDr4oVmIQyvZj4sd0wrwQ9lv+Imlorbv430UYYz78Ra0GSleMBlKAfCnYD4lEu50AAGZKozg2SlVqGIBTS5xDgFiJMxSTXUEAg7iNf2bn+LM/p+qYHJ8eGNOUQV8mWRqEios10mWXQ8HWyxItKWmjDMAotvmNRDFAj9PDYYh5tlNUQ1tNpsZwFCZks5EZtyOnQiApd+yA5dctzVBDj6+bx6FfSQZJeIG3yUn3R5CK8eRS1JC5TnDp/wBzo8QyipwxoAG5Bi4b5Qxsl+SphCUKUFqDMEk5OSSBTmT8ol51mTTup8hHVolhKUlIALjINqIp8cQI/Lm+6LQziSlLjuijmm5Oo8toZWK8pyB/BlpmhXthOKh0NBrXPaIuzzDiSHLYt+Ri9/Z4f/zlXvGatzqWLBzq0S5P6SybrQlt9rnkl5GF8w5+qYmrwurEXErD/d+ke2W892JaeKmJ4ZXB2kJlBTWzzqRfMyUgypjqTmkkuQdn2+0LLTegUoEa56ReW6yoJqlJ6gGF9rsMsKpLQKaJH2iuPyI+0IeOfSYp4YFnmzFImvjIBlMWcglxWh0LcjDe38P9xQQ+7E58tnMSt6ygkqKQAQdA0eh3YsmWgkuSlLk+EPl6aFwm9ojbBehKkoW9HAOrbQ8FIS3gP/1yx/N9TDlP2hOZJNNFWKbkt+j68ZTI+E1j6sZwkYDTDA6jBM2B1wR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9160" name="AutoShape 6" descr="data:image/jpeg;base64,/9j/4AAQSkZJRgABAQAAAQABAAD/2wCEAAkGBhQSERUUExQWFRQWGBoYFxcYGBkXGxgbHBcVFxgaGBocHCYeFxojHRcYHy8gIycpLCwsFx4xNTAqNSYrLCkBCQoKDgwOGg8PGiwkHyQsKSwsLCwpLCwsLCwpLCwsLCwsLCwsLCwsLCwsLCwsLCwsLCwsLCwsLCwsLCwsLCwsLP/AABEIALoBDgMBIgACEQEDEQH/xAAbAAADAQEBAQEAAAAAAAAAAAAEBQYDAgcBAP/EAEEQAAECAwYDBQcBBwEJAQAAAAECEQADIQQFEjFBUQZhcRMigZGhMkJSscHR8OEHFCNicoLxMxUWQ1OSorLC0iT/xAAaAQADAQEBAQAAAAAAAAAAAAACAwQBAAUG/8QAKhEAAgICAgIDAAECBwAAAAAAAAECEQMhEjETQQQiUWEykRQjUnGBobH/2gAMAwEAAhEDEQA/AJIR0BH1o+iPHPoz5hrGhEcgVjRow05wx0Ex0BHTRhpwEx00dhMdSpKlFkgk7COOoxaN7NYVL9kU1OkNrLcYFZhD/C7eZ1higpyxJpQAEZeGUZYDkictV2qlsTkdRGGCKyZLBDGoIiftdjMtTHLQ7iMsKLsDwx+KY1KY4UKiNCoY3bKYFQ9pZ7NPKjzFeCSB/eYvZN3MAiWKJDYjyzbeJi4pMtSEqWmb/DCkulOJNSS5bvZFstIv7mtCZspK0qSqjHCXZQzHLoaxZijo8z5E/sAIuAH2lKPpHSuHE6FQ8YfiXHXZw7iiXmyVnXOtP8w8j+sBTbHR0h9Msnp5xbqkvCu8bMlAUskAAEk8h9YBwoZHJejy+9bdOSUhOEHCMTh3ZSh8gPSGF7cVTrXKEjClAo5SC4AFavk1fCOLxutal9osYJZAwqbE40Ab3uRIjqzyEk9nKSQFZqNVKGpLUSNWHKphXkmnS0V+PHKNy2//AAGvyzJ7OUtJJPsEmhLAEPz+8JOzh5f1pSpSZaC6ZdH3NB6AAecKSiJ5vZViVQQOURyUwSURwUwNjKByiM1IgopjJSY2zKB1IjJSIJUIzUiCsFoFUiM1CClJjFaY0BoFUI4MbKEZtDExTQ2aOmj6lMdgQgpOUJrGiER9QmkdpRGBUfAiPhIDbnIRnabUEMGdRyG+leT0hhct3pUQZuftOHcs4ZOwyLCrZVLmjFgc9vok+R8lYvquzOTYlKXhSCtsxLDkdSaAZ1bQw1l3NP7yEp7NIzcOpVBUvnnSK02lOBKUJSlNKJocmJr3ic86/KPyJjVYtzz822pFixwXSPNlmyS7Z5rxNYkSMIU61KAzLMHqU75Zc4KufheXaJJXLSWHcqHL5k88z06w0/aXca5iJc1KVYEHCqpcYvZIr1zpHP7PLzVKAlrxKQ+EnUUDPTMAxtaBvZF2JE6y21KCZiZeMgywsklvdIYgEuNNYuJ13WkJPbykkEFQKFd5OdCDRTClCOjxd2y5ULXi7NBmj/iFAxUYBlEPQHfI7RxectWBKcTFhXQBy9cww8dA0DPHGfaChllD+lnl7DQuPweHjGQFYo7bY5ZQRLYYSQnnu/Wp6xNduAsf1D5x5rVSaPbhPlG2er8K3bhs6AM8yYMtNyjHjlky5vxp15LGUxPJXgRHzhe1goKdRWHeAR6EYqkeLOT5OxV/teZLLTZKiP8AmSh2g8Ue2nwCusdjiey6zkJOy8SD5KAMMcMfFIEHsXoXK4nkn/TKpx2loKh/1FkDxVCy2SZtoIVPZCEnEmUkuHGSpim75GgAwjOucUKgIW3g5BaAk2MglZH3VZu0VNs6u6hJxPsSWy1d/SA71tcqUDKkd45KmvnyS1PH/MZXzbSJi0J7tWUQ7qprtCzDEU8npHqYsV/aX9jJo+4I3wR8wQiyujDDHCkQTgjnBGmAikxwUQWURmqXG2ZQGpMZqTBa0RkpJjUzGgJaYyUIKWmMVpg0AwRYjIiCVpgdQghbHSRHSUx0Ew4uvhtc1lK7iNzmRyH1PrCh7aXYus1mUshKUkqOgqYZXhYpdik9raO+s/6ckH2laBShoMy2nhFBMnSbJLJDJDEvmtQFTzYeAHKPNL4vdVrnCaoFKE92Wk0wppU7k6nkBpDsOPm9kfyPkOK0cdsZswrmF1E1YAJDZJSNEpybrzMVFzL7oSa1fYiuh97PPPZon5AYkM4GfPx5t4xQXZmM2FNKBtXp4fZo9G66PJpvbLOw4VoBJDgUO6dvNvzNvZ7OnAGq9dPzn5whuu2o9knkcz1A/X6x8vK+0WMhQ7wIPddmBJzrkI6zqKVF3hcqYFgYSKOMtQX0gG6rukzQsJQGBZRASO9QOlYLqoAkncU1iLnX5aLWO8pSZZchCaJbmdYoeGpM+VLwhCAlqKU+JnJcg1J08oFSTD4tFNaLWJae6MWEAHRTBw9dREfxPxMVIKE1JLZAVc7esML7vUS5ZXMIDBg1Ccqbk0G0RdlkmaozVZe6K90feEZsnFUh+HHbtg1gmKkqOInCouSfdWdRslXoepb5f93ODNRmPaHT3uu8NJ9mCgw26vyOn+YzsyiB2av7CdaVSeY9R0MQ2XrXQzuW+yAiYk5gHzi/u2+ETk0LHUfbePJ7JJwOkUDuBs+YHJ6+JgyTbVILgtFEMtE08KkesYmjhU2IezcazEhlMrqI0m8fN7ifWG+aInwSK9UzeFNvvRFQDlmYhrz4zmzKPhTsKQrPEBUMCC5OZ0H3MLlm/BkcL9m1utDzFKOaiSB8oFCJiywHgNoNu6wYzUHmT94qruukJGUee5NvR6MpKKEl2XERVdfz1ja9LNXEAAKAjmBT0EVKZIgG3yBmQ41G4juLWxcMuyTKY4MuLYXBJVXDmHoVDPxjKZwzLcAYgTz03ygnpbHLNFkamzElgCTyBMNLJwnNWzskeZ8ot7DdCJSWSkczmT1OsEoA0ILZscuu0EkxE/kf6SUl8FSmqpR8W+QgS28EJY4FqB0diPk8WykgAksBnsBGAUlQ7pChyLx3B/oCzyPILxsC5SilYY+h5gwBMTHqHENxidLIyUKpPP7GPNZ8kpJSQxBYjaCi/TKFJSVgMwQOsQZMEDrENQEj0S7bjRKGOYQSA7n2R0B+Zgr98XNLSRT41D1Sk/NXkY6RdBmMqap2qBkB0H1LmCrdbU2aQtbABAJ6nQeJI84WrYEn7ZCcazglQs6VFSz3p6n8UIfU+8dB3RvCazyqAM1GcimmZ06842skhc1SlrdSlKK1FtSak8vlFDZ+HykVY5UbPbPMvQEsOsenCPCNI8qcucrYns1mJ0wgVbbTWoHPyhhLlsQE0D7Zc6hst/ARuLGQWL+b5ZZs58KaCNpcpvz8rv8AONODbBJIqS76831HiYa/7BlTlhc0ZVw6eJ0J25QokTlAEabaZQwROOaqFmcZnrHNo5JlFLVJlgBCACBQ0LQsvziNMpJUTRsonL64mTKThT7RyGZfkMz6DnE5JsdotSwSH2GbczkBAuTrQyMN7GMy0zLbMxrDS0nuI25ncw4lyw30/MoHkXDOlpxKmMByTr4R0krCu6tKuoH6RK8M3tlcckFpDCTJfmI4tN3hQNCBuDV9CNiPzn8s17gKwzUYa0KapJ+fzhkmelYxBQw7D67QiUXHsYpWT02ylSSk0UBU5AjRQ5H0LxK2q/1yJmCaMSfdXkSOfOLC2zCV0ySQGHwqp6FvKFV83GJiDiDc9Qd46DSf2NnFta7FSeIpahQ+sDWq/UAZxOWq6ShRSQxH48ZixtUxWsMP0m8uT8Gs+2KmgMWB+W8UnDty4gGoka0Ph1MSVh71XbkzmmdKAAUqSItuD7wHsEk1cUb7j10hWeDUaXQzHNd+y1uy7ghIYQ2QkQPZzSNsUSpUc22amBrShw3zjYCMLQsJDn5P4DnGt6NitmNnvUS5ZxGqMhqRpAfDN6rm2hZWcw4GwfIQsvOWsrdQwjROv93PkI14bXhtSeYIiaUnpMtWNcW/dHoCYmrztZsiiQAtUwkhNQkB+mdWbrFKIynSkqIKkgkZEgFum0WSjyWuzzccuL30AW+clSEomIUymJI905tzjC7LGkLJSSzZEfWHKJrUjggRnC5WEp0qFlotssr7PEMf12fKJziG4kzKsytFDMddxFFeMiSkY1slvey8IGmTEzUOlQUk6iBld2Mg66PJ7XIKFFKgxSawFMEUvF0nDMQrUgg+GXzicWIamP7Ly2ccyR3ZYVNqwIDJPLErP+0GElvtsy0rddEg0ljIcyTmR6bbqLiniejDh9kglujBh4fOHdlkLKsMpIWx9r3QdXOvQRZwhj2eYpSy6D7FJCcg+5yevp1ghSlKoohhkWq/hGS7mnK9qaQdkAJA+Z8zGcnhFRp2toL7TCB6B4DzoPwNGplaxxNtMtAdagkDUkCMbZwGAKqmP/NNUfrnCVXCsvHmC3VZ9TTxaDWRMzxNBi+MpTtLSuZ/SmngSzwdY/3q1g4JRlo1UrNt9h4wdc91olNhQh/iW6sPMhgPCsOO2xsFzVL2SD2codAPa6APG6ZtUJ5fB0hBKps1K1asrPqcz0DCHVinWeWMKFJHgftBVoRLlFAmFIGfdTU55lTk6ZxL3zbcayUAIToB5l/zKDSYuU0+2yjtJQtkiYkA1VWrUZhmYT3vZ5cplZgihifXaikVOImF9tvBQGEvXTM7afSB5NOhkY2rs1mXkO0DBklTfhhjwmFzFzlOcBISBp3Xr6tEkJ5U4ChTcCkX1wy3kpl2ekvWZqd22q9TXZs4V8ieqH49u0ayUPNmN7KcKX5pJJA3Ykjwgo2ErNctoZWW70y0gAMBCHiDitEruSv4k06J0+w5mIh4o4vu+UiW5YLBDbl9IjJ0qGU2XMnLxzC50A9lPTc84ztEiGRdBKLa2KZVgxLAGufNsoLu2dMkzQogOk1DNTVqvk+kGXfI/io6wzvi5iQVI9oZaeflD/M+mSzwpO0eh3ZaAtCW2hg0QfA15snsyCGyBo3JuRf0i2/eXogYlHnQcydBEctaCirNlTgBuTkBmY7lygO8ohSuWSeQfXnGdmlc3Vqr6J2EHypI6xLLJuojmlEGN0y5lVh/SJu8LAqzTkk1AIKTuH+e8WQgHie7+0sqiPal98dPfHlX+0QSx8017Ox5nGavpjGROfowIzqCPKNDCbha3dpZ01qnunw/SD7xtfZylzPhST9vWKcc7jsmyQ4zaEibXPTNJUT7TYNGfL9Yo5sQsq+505PtOxd2YjkNk/aKSz3uCjEruN7TmgP2gMU1bQzLB0mdXnYUzkFCqVBB2IygCx3eJKSAXcvtBwvSWpRSFOoULPQ7E5PGc8wbim7BUmlRF8b2M4UrGSTXxo/nEaqPUL3swmS1JOoIjy9VKHMUMbD8HwdobcD8GKmnEolEv3iKE5d0bdY9Tsd3ypSAhCAEjIAfhMA3TaEGUnCMIFMHwkZg8wddc9YZIm+PR28zDZ5HN7Jo4+CpHf7sNWA2GsfJ84S0EpTVqClepOQj9j3Ndh+ViQ4o4kll5KUKWoGvfCE7VLlSvBoFK3oJgk+0zJ0w4gkJfvd5SvWgI8B9INk2ROFRHdbIan7CE9mnkpAokcvl+sGm8AAz0inSAoMk2cEEqVh5VJNPz9YayL8lygRKlJB+JVTSg6RKTr1SNYDVe76RyyV0c4cux/bbaFEqUXUc4mrwvIglmYZxxOvEkfrAnbACrHrX8MFGYueP8PtmtAnLUknCAkM+ZL08IDvCaXUQpjoRp+kYT0JdwwPKjjY7xlMsalOxIToNv8QdoxRdUYWewrB5qUGAepPTWPW+HZYsdlCZygGdXOrk+W8efXFIRZl9vMJXMqJKGdR/mwuw+WsNJiJlpVitB7ukoeyNsXxnllEnyMik9dFPx8MkqYVfHGC7QSiQ6ZeqwHf+nfqabQoSMAISlTnMlyTzJNTFDLs1KBhsIzVZWibmXxxpCeVKW1En0EB2uUp8h5xQLlQJNu545SDcfQtueWTPTTJ/pFV+4zFZCFfCcprWhwHrn1Aj01M7l5f4hidkmXTIiRwbMM1EwfwyD3j8SdQR8tjFLOtCZbS00UfaLuW3J1Okb3neglpfDXSIC8L2MudjWCpCs3q3PpAZIuSpA42rtno0pYYNGyFRHXff4oULpoFHEk9DmIeWa+UKoe4TvkeismiFwlEY0mPZc3lGyV0rlkemsAyqRrjpDoTaJ5QJbhuZ2FpmSDkSQOqSR6iKyfKStKkKDpUCCORiL4pBlWlM5IrRXinukeTecWFltIWhK01CgCPGDxvbQ3OrSmI7Fw4hClBM0GtQ3eGwNWhLxlYl45csHBJJBxF+8qjlTaAaeMUl93UvDMXZyEzFJNaEhQrQH4mZ+cfrlta1yEFYKVkd4Fx3hQlj0fxhihXQvm3t7P0mzKSO8kJDkgBvmM4HtlrQiq1pS+WIgP0fOF9i4ulzbQuz4VoWhSk94CpSS+tMjEj+0i7yufLUpTpwYQHyIUSSz6givKGxjupCn/BcrWCM/wAOUeaX5KwT5g0d/OOrFxdMkyRICcZDstRNE0YNqRWr7Qr7ZSi6iSTqYLhWxmN7PSLRbf3ZfaAKKTSYAHoBRQ2IyPLoIKXxS3ugcjMQSfBJ+sKeLrEZiUrxjAn3DQEnIuKk6VfweJuw2ZVUIBxEHCAKnMsKO8ZGK43ZkpO+ijvHjnEkpQyXLEh3bUO8Ts+2ygoqCampO/3/AFj7d/CFoWopMsoJYlSqBP3PIfdmN4/s/UEgDvk+0rNXRKKAdXJ5awy4xdJgq2roVqvl8qRgq3A5mCE8FTQfaSnYFXe/6RUeUD2rhicnT81zjW17YS30fjbhGC7WIEmXbO18aigjNFiWo4QlT5/m0FS/TUHC1Bown2oQZd3Ck+aWTLUrp+MPFoJtfDSZFZ8wJ2QghaidqOH6EwDaj7NSvoR9q+X2guwBcwsio1UfZHQe8fSC7FcZmFynBL2JdSv6joOQ9YpbNYUpACRltC55Uuh8MLfYJdl0BFfaUc1GpPLkOQhzZ7K+kaWayuYZS7O0TOV7KaS0gc2YNGS7NyhyLAr4Y+G7VfCfKMB5r9Ev7tyj8mzcocGwn4T5GMzZW0OexjjeRELmmVPximFXpHpt0WtFolCYGf3hsYkL1uxJdQz1Bids97zbGomUp06pBDjkxopPLMQ3HLYrNj5q0Wd/AGZlQeEIbZYkrDP9YAn8bypnt0V1b0NYxTf8g07QfnjDKb9Ey17Fs+7pkgkyy6cyk5H7HmIKu/iFzhdlfArXp8UEG85SvfHrC222SVMfvJ8z9o6r7Nv8K27eI1IoDT4T/wCp06ZRTWPiSWtge4T7L5Hod48jl2lcqiv4iNwe8P8A6+cNbNaQtLpViG23UbwmeH8CTT7L7iWSFSCTQoUMtUmh9cMD8H3v3FyCWUlyjFsfmAYV3TeqlIVJmEqSpKgk6gscPUO0I1XguWvEgNMTRiPQiFQhJIY6acWeoyrwISO0ACm7zGnhE1xHxpY0ApVOJWPcl99ROgpQeJEQ1os1stZaYuYQfdHdHpDK7v2doS2ItvQj1iuKil9nZG071oG/3lmWq0y+zQJdcJWW7QpbVbUptXnB99XEVAFwVb5nz1htYrjkyTiTnu/3Bgi0FJHteYB+TRrr0EtERarrTLlPmokD1gDBDC+7eFzMCGKUnvEbwETGjYUWPCV7Yx2E0jGjJ/eHlDq33Ig98OlTjvJoQoZK55CIe3y1BSZkui0V6jURd3BeqbRKCnr7w26wmW9hOPF0FXZbMaahpiSy0jfQh/dOY8sxDKTY37y/BP3hfbbtUohco4JifZIGe4UDQpjlN4WpFFyAs7oKg/Wh+cZYDTfQ8XZELHeQk/TxFfWFduuyzJdKkrmL+HtF/wDcymA6uesaIVaZtCkSU8i5bqWA8A8MbFdqZY3O5rX6nmYO5PrX8imox7f/AAhHL4PEwB8MpGiUJ73gSS5/mU52aGcm6bLZJf8ApoAzxKAWtR6mpPSMb+4tlWYFyFKyAzrtSpPIRIyrNaLxXimqMuTsPaUNtkjkPWO5qC0Escsm5aRtf3G65xMqzBkihOg6kZ/0jxMJrHdHexKda/iPyAyA6Rc2bhezywAECnM/SkaTbplJDpGE9aQpyZVCUI6SJuTdu8GyrCBDFcjDmOnTfnHIgRvK+jOXJAjgWv8AiJSN6n1aNpvswssCXmp6xh3abKlTv/n7QPabSEczsD89o+261YGA9o8soR2i2E0TUnMxRGF7ZPjxuQcu9FA1wgbRsu9khOJ1tqzq+VYRJQeb865xsibh5QfjTHyxxGSeJpJ/4wHXEPmI6/2tZ1ZzJR/qwH5wqE6XieZLSoa6H0MHSrpskwOlAO7FVPCFOMoipY4r0fp9nscwVRZldUSj9IT23hOxqDiRIY6hKRXwgq9bvsUjCZktTKLODlSjgivSBJSu0BCiEyinuoCEgAbAPRzrudawcFJq7BWNP0IrXwTZxUSUjoSPkYVz+F5I9xY6LX/9RVTblsxICMfyqGcNQuNo7PCss+zN8yofMiNvIvbOeKP5/wBESrhqXoqaP7/vH2wXFgmApmzKkBu6X80xVzuElvRb9FH9Y/WXheaC6VAEVGIu/mG84zyS6bA4RWw1XA9KWyb4y5Z/8SmAbfwZaEoUqz2sKWA+FSFSyrkFCYoP1DQ3sd9rC+ynpwryBDAHZxo+7tDIrjlP+AHB/p5CjjC3oymE/wBwPzTGo4/tozr/AGo+gEPZlzS60GZ+cCzLilw7yx9xO8EvUhar9otq1QP+kfQwDab/ALZajhfCk5w6NyS+cdCzJSGAaN8kF1EzwS9yArJYhLSAKnU6k7x+UI3XA64Vdux9JKkUc2Ux5NA93W02SeF/8JZZXI7+P2hpPkuIDn2cKSUqyMJTofKPJHpFltGMAoqCM4MBbOPOuEOIjIUbPOVT3VHUflIprz4vkSUEhQUdK09MzyEbdMjcGygn2pKAVKOEDU/QREX9xypZMqzBzkVbf1HToKwktt4z7Wp1kol6DJRH/oOlYOuy7UoD4e4kOdAACHKi4pyBc6RjbehsMKh9pGV0XQgqM60zO6mqlE1A2QPdD0fcgVMGJ4kRL9lgnQDQRK8WcSJtChKR/CkjM5Yix0Hu5gJ1r1CA21ACQVu7pDOoAihBUzHQuHDKTDP8O5xRsfkRUmmek/75A5GOFcTvmfz6x54SRVleVPPKH8qyyRLTLV/EnTCnESaS0u9ANTlXMPC3gS2UxmvSVlDwbxtLnPJX3SVKKZalNicmspRole6CyVHKpJiolqSpIWg4klxkQQoUUlaTVChqk7xpdt22YISnBLL+0ShJcnMmlTH68pyLO8xx2ZZMyjhvZSokVo7YqlL/AAuIJyjPoiXKMjCenunpAN1kJmYlZJD+ohlOCTLKklxkf5To/XQ68soTpNFK2b7/AEhPH7UVwfKIVb7WVnEaYvQaDygUhnrudfSlTSOUzW8f1840xjcEv9NIsWhqjSpHwBz/ADZekfsD/L89Y+CmtOerZekdKmdHy+35ygrBaB1lv8esH3IkpKlE5kD884XqUVHJ+tW0HgIc2JkoAOeue8KzOoipdULeLJmJITmAxORzIFKZtH202Agy5qFJVLwoUSGCmok4gzEOn0yhfxBespONzifJsjpnEfM4imf6cqgUWSAcqu/mfUx2HlXQXDjG5Oj0W8bTKmq7rS0+6pWRNCe69csqZDWFcy0ss4ZslZbMTCjEHyrQnqNYiJlqX2neKlAd1sxSmeRyNYfWWcgs6GNMjmwAPnD/APcWvyPRWyrKSApBchnCikOTtVi24zeDbJeqUzOzmJSdD3kuD1B73SJiwXenFicoaoDu5z3hj+4JUHSog54Trm9dD1G8FX6BJctMb37dsuej+GtGIVSCQlXMOaEQJZFqwATUstPdUCGdqP45vCGdPOROWpg+6LwUs4FEuBQnbbyr5wmcF3EHg0qbFUxNT1PzMYLjWb7Sup+ZjBYhCGmEyBphjeYYHmiCMBphgdRjeYYGWYNAst4wnSYKAjtLRMUie23N2ydQRUKyaM7JcoSQTiWsaqq3TaH4EdJSH+2f+Y3k+jKXbOLJdpPeLAfzHCPPOnIExN8QcVdqOyQt5QNSmmNssPwofL6kmM+KrzHaKTLJw4Qlaiol2zQgBgBWrM5bkyqxXetc2XKQ2NagCgscIaqlaDu4qs4YgNFGPGqtkWTI5MquHf2eJnoE20kgKTSWmlDqo6E0oMg0UV0fs8sEuf23ZYiMgslSQc8WE0caaDaKWyXUnAASX3dvIQn7ZUha5czfEhXxBvmCPXrBYpy5W+hOaMZRaj2ViUIIZg2zU8o8+464Ol2d7ZZ0hIDGcgZM7doke6QTUCjV0LvJV+samDLVbEzpK0KqlSFJPQpIPoYsk4yjTRDjc8U1KJ5hJ4qUk50igs17CcgoXVKgUkciGPoY8sk2pUtIEwEj4hWKXhhK7U4lKKE5Y1Jev8qX7x60+UebkwcVaPoYZYz77/PYw4L4qXLSAplSwezClF0qH/KmnNILOlZ9nVwKUN8zRLecgKVJBwzEiq5JUHGIagg0ORGsDT/2RKEomVP7+YSUgJPJxUdem0C8IX13zZ5wAmpBlFC8piXLyydC/eTsS6WdQU6Si9ohxZHDa7CbPeCVJBQrEk5EZ712MFS7QKuQwarDKh2iU4guhdltiVWYkyZqXSD7J7ykqCmpiQQQTo3OPlq4lQn+GKsKl8y2Q8Y2n6PRx5Y5I8noqv3zE+FPd3oX6HSCjPZsSQWpQ138N67xKWK/UHMgN4RR3fe6FDNqVdiT9s42K/TcktaRsDiogA7toee/yje1LMuXRnZhCC3TsROHTIhwNhltBFz3io/w55BHur16HeE5YN9AOCq0TvEkoqV7ROIOoaa1f6QpsktMvtXfElASkp0KiQ5OlX9IsOJLixpYFliqdjyP3iSsFtMuYAuWDTCtBDYgQHS+hbI6FoZhlcaEZNo6kyUkMabtmftBEi2oS4Q7cy58d4Ol8NhSRMkzQqVWqnCkkZpUAD3h9eYJUrtQUo9mDhFHIAJOpObdIbRqmn0NbLeYI7zpIy510pDJN94MJGYbxDNV9PvE0mfiLKzGv5lBQtwFEhzlWON7KG1ATAZ0suPeT7yeZ0KX94eMNOF7tUT2pJGYFM3zIeJS7rxVKUFJ8RoQcweRiquK+8c1cvIMDLGoTtzY0B1A5RyFZXLjoCv6xCVNIT7Ku8OTkuPA+jQrmKii4rs6iELcECh8fnlEypUTzjUjccuUUYTVQKswVMMDTIxGg0yMFxuuBlmCQLLfHWOx+VjgrDxnNnROUmy7UAIznW1JkzmcLlgOrbEk0ScnFH5kbGAJk6G3bJnyOzNP4eFK8gJmYTMOysKCCdlDLI4pXsRmk60Y8DcIypksTrQCoEnBLJYMKYlNVRLH8YCovCzyJISZcqWguzpQlJZjRwHhBcl7kWdCS4UhOFQOeJNC766+MDXxeylJ3Yv+ecWtXFpHmwT8ibLOw3uCM4C42lGdZVKlnDNlgrQRuK+PTw1jzr/ekoNIoLr4rCwz4iruhO5NAIj+0ej0OEG7Je5/2koUkdvLUFZPLYg+BII8zDC1cX9qgy5IWlKqKUpnY5gAEs+7x6TwhwDZLFKSEy0qmsMc1QBUpWrP7IfID9Y34t4QlWqUSkJROSHRMb/tVliSdnpHozhauJ52HNFSSns8gtN3oVLwp70xbIQl81Gg8NTyEemcKcGyrPLS5K1tUuwfkPvCKXw9ZJCkTApa7QjIlXdDgg90MHY8zzh7Yr8Ao8eXKdPj2evNPIuUdeh9b5q5aCpNQMxq31jyifd37zek0oUHJlls+9RyeTt5mPTk3sCnOJ66roRZVT5yWBnTCylZIRRUxROiQ+AcyBtBRlb0/RK04R2vYh/aEopkjAMRC557uaJZmAuofzEk4tc9XjzEAGr1j04XhKtU2cEHuqSZaSfeAoFHmqp/uAiAvi5uymlJol8/h2fdJ0V51eLMUkm4sU23FIDE48qVG7t65RvZb0Wmr/nLnA86zKTo8bTrvKjiYgKqNKcukPfH2dF5U6j2OJN/EjDhbxJfbxz9Noa2G3Yiw71W3fmPWEV33apBCi+4OFwevKHtjQJaAcKSpVE4iaAZlhTUUPOJ3V6PRhKXH7FNYrYmcns1E9on2XDEjQH8+kRPE1gMtalYDgJ9rQHYtlDZFpL4gapz0psNoeTpHby+0TV6KGY8RE7/AMqXJdAz2tEZdF9qlLYE4VAYwQC4bwchyx8Mo+2661JWrCaOSGFCDUEbuGj7ed2iUQoA9m/ewjvI3LUxDk4NM4p7lvuyWiUmR2qe1SMKVEYH2zYvyy6ZxQnyVomU1F77PP5ylA1Mb2e0s+7M/wCflYccTcPlKjRlDQ0fmImRQtk0MStHOTixnZrUXb0iglKmKEoy1EYVVAJSGIFcQBUMg/KI0Fi7vFBw5fikT0CpQaKFcjRiesY1QammqZ6PIWmcggqSUgFKgkuym6lmz3iMmJKSUnMEiBbVYuxmLnSJgQosRLIUMT7pHdbOujR2qeVVNSakwrL6oDGnFtM+rVAsyCFLgdcJQ1g6zAyzBEyB1waAZYzJwgKbPeO7QfnA6onRSfSY/SbcuWoKQrCfRQ1ChqKxwYwVn+bQaAktDtcz94QpUtkTU0BzQvZKg7pVoPT4RG3hxbNkqKZln7wce2Wp/bFFcimtcgDJSmPMMaHccoG48lDE7B2On8zfKkVYclOmedlh3TJlNpVPSJpSlOImieR+cOuArK1vlFeSQpQHMJp9YU3T/p/3Khpc6iLVJb4j/wCKoZy+7RjjcE/4PbbPeo3jS1XsAhRegST5CImZMLip84z4gmkWOfU/6atYNMm4IjDxH3FF66ecDr4oVmIQyvZj4sd0wrwQ9lv+Imlorbv430UYYz78Ra0GSleMBlKAfCnYD4lEu50AAGZKozg2SlVqGIBTS5xDgFiJMxSTXUEAg7iNf2bn+LM/p+qYHJ8eGNOUQV8mWRqEios10mWXQ8HWyxItKWmjDMAotvmNRDFAj9PDYYh5tlNUQ1tNpsZwFCZks5EZtyOnQiApd+yA5dctzVBDj6+bx6FfSQZJeIG3yUn3R5CK8eRS1JC5TnDp/wBzo8QyipwxoAG5Bi4b5Qxsl+SphCUKUFqDMEk5OSSBTmT8ol51mTTup8hHVolhKUlIALjINqIp8cQI/Lm+6LQziSlLjuijmm5Oo8toZWK8pyB/BlpmhXthOKh0NBrXPaIuzzDiSHLYt+Ri9/Z4f/zlXvGatzqWLBzq0S5P6SybrQlt9rnkl5GF8w5+qYmrwurEXErD/d+ke2W892JaeKmJ4ZXB2kJlBTWzzqRfMyUgypjqTmkkuQdn2+0LLTegUoEa56ReW6yoJqlJ6gGF9rsMsKpLQKaJH2iuPyI+0IeOfSYp4YFnmzFImvjIBlMWcglxWh0LcjDe38P9xQQ+7E58tnMSt6ygkqKQAQdA0eh3YsmWgkuSlLk+EPl6aFwm9ojbBehKkoW9HAOrbQ8FIS3gP/1yx/N9TDlP2hOZJNNFWKbkt+j68ZTI+E1j6sZwkYDTDA6jBM2B1wR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9161" name="AutoShape 4" descr="data:image/jpeg;base64,/9j/4AAQSkZJRgABAQAAAQABAAD/2wCEAAkGBxQSEhUUEhIWFRUWGB8ZFBgWFxgaFxocGhYXGBcgHR8YHCggHh4xHBgXITIhJSkrLi8uGR8zODMsNygtMCsBCgoKDg0OGxAQGzQlHiYvLDYvNzQrLCw0LCwrLCwsLCwtNCwsNCwsLCwsLCwsLCwsLCw0LDYsLCwvLyw0NCwsLP/AABEIAP0AxwMBIgACEQEDEQH/xAAcAAEAAgMBAQEAAAAAAAAAAAAABQYDBAcBAgj/xABBEAACAgEDAgQEAwYEBAQHAAABAgMRAAQSIQUxBhMiQTJRYXEHgZEUI0JSobEzYsHRJHKCokNTkrJEY9Lh4vDx/8QAGQEBAAMBAQAAAAAAAAAAAAAAAAIDBAEF/8QALREAAgIBAgQFAwUBAQAAAAAAAAECEQMSIQQxQWETIlFx8DKx0TNCgZHB8RT/2gAMAwEAAhEDEQA/AO458saz6zwjAPA4q74+ftnoN9s0OqRN5RSNmiJ4DoqEp25AcFT9iP60M29MoCqAbAAAPe/r987WxyzLjGM4dGMYwBjGMAYxjAGMYwBjGMAYxjAGMYwBjGMAYxjAGMYwBjGMA+XUEEH3yLuRC5jUuaNoSFt+CjAnsGF7qvkdu9y2anUpjHG8gBbYpYqvxMFBJC2QN3HHI5yUX0IyXU96bqjLErldhYcrYNHsRY4PPv75tZWeg+LtJqZzDp5A1xiVT2B3E7gt+4oEj63lmxOLi6aoRdoYxjIkhjGMAYxjAGMYwBjGMAYxjAGMYwBjGMAYxjAGMYwBjGMAZ8sM+sxvKAQD3Pbgn+3t9cA5b1nRjRa+GeKBQsW0TOxAteIrjRASZPL42jntxzedSgmV1VkYMrAFWBsEEWCD7jK71lPN1EG2mikSRGIcVuDRFdv/AMwBXII59B+WbPhVWRJIpCA6yM2wNe1HYslcDj4q49iPbNOV6oJvmjPj8s2lyfz7E7jGMzGgYxjAGMYwBjGMAYxjAGMYwBjGMAYzy8YB7mJ51BClgC17QSLNd6Hv3Gaes6oq0sdSyE0EVlscEktz6VFcn7DkkDMYhaVgXHlSR8HYyuroxBK7mW6JRb4Ugrwfcy09WQcvQlRjPBjIkz3GMYAyB8Zw6o6ST9hap+KFgFgGG9VJ+FitgHivmO+T2a3UXdYnMYBcKSgPYtR23z2us7F0zj5FW8OdIfTqBObMuoaWNBdQF4mJUElr9W/n/Mc39FrP+O8gLXlwlyx53rIy7SD9GUivrmloultDMsmr1xm27mjV1VSCUVSQRyDyxKj08igK5i5dNDqtYyrPqdPKAioUd4vNhTbvRGPxEMSSV59a5qatt9u5lTql+LOhg57lOhOv06t5TftSKQqJOCsxtttGQCuP5yGsd+c3OjeMoZ5DC6vBMGKhJQBuKkhgjAlWPB4u6F1lLxSStbl6yp7PYsuMYyosGMYwBjGMAYxjAGMYwBjGY55gos/05J+gHucAx6xGKkIab2J7cEGuOwPa/rlE13XJdQ3l0Tp1Ri7RSFPNdXWkVwu5lG4Lxt3cngd5Drmvnnh8tidKslEvH+8fbRLRkihG1V+8tl7gH3zW8N+F18zzmkVw8dafyxflRggWslkWV20VA/iIzXjjGEXKX8GTLKU5KMP5HT+qssKyTRPJMDL6fMVVI3yFQohJRiIzt3dxQ9zWWvpWo3gk0W4DFQQPnVNyKNijzebUmlRhTIpF3RUEX9sQadUFKKHH6AUB9q9spnOMlyLowknzMwxgYyotPcYxgHhyneK/ECbpdMzrCgVRNOx4TzQ+0Dkc+leSa9XtWXFjQvOJ67r0evaYP6IWlWbUNtIdYERljjazbFiyEIoNAuas5p4bHqbb6GfiJtJJdTZ0U8nUpk1U7rHpU+BCpIeUgqqlRTSCjuIJokqBYBy+Lp/2kebSB2XbCP8AEWJFcMrUp277AJoitqgN6bypdF27h6I1V2jkWNFTbxpVAUFqUMASa2tYHpvnMOk8WSjVgjaw9ccUUTlIgQBZkGw36rQe9qa45zTPG5Py9DLDJGK83UvUQmB2ed6wRe4Bl57Dbe8Cq53HknvWedU8LQ6tf+JiQtakslqfSSRz3HJzMJEd45VXy5tvaRQrlTVhrG4gdxXuBknpJt6BhdH5gj3rsQD+uY3KS3WxrjGL2e5X4oNbpPgb9thHZZG26lRzwrt6ZfYU9H5scmOkdZh1KkxNypp0YFZEPydTyD/fuLGbjD6WMjeqdEinIcgpKvwTRnbKv2YckfNTYPuDkbUuZZTXIlrz3KnN12fRUdWhng99RCh3p9ZY1ux83j/9IyxdP6hFOgkhkSRD2ZGDD+mRlBrfodUkzaxngz3IkhjPCc1tRrKO1FLt7hSBtHzYk0Pt3PsDhKzjdG1mHU6lUFsfsALJ+gA5J+gzQ6lqmjTfLKkEY+JrX0j3JaSlA/I5G9P6usm59PFJODYWZlKqx42qpemdSbO9Rsr3yah1IOZn13UJooJdQ9KY0aTyTtA2qCQrPyAxA5I4BPvVmEg8StOnnk+VF5Id/MQokTMoZd0jldy17KLYEHsdo+es9PhiB1HVdazggVB2hsGyEiBO83wGotXv7jH0eNeogarUQ+XEjHyYWriiQGPsG2gWR2HANDnTCMa1fPZepnm5cv8AflIiugGaVbjiLSiUmSaQvCDta1hgIt0WlQM20irBJ7ZdfBHRpdLARqJA8skjyOFLGNN7ltke7soJPy5JzL4c1Szb2RajDbY+KNAnca9gT2+YAPuMnMrz5G20W4IJRTPDnme1iszl4GM9xgDGMYBr6/UpFG8khpEUsx+gFn7/AGzhnh+GOXVSMysISQIlAXeTGwSJrNLSgKSe3BHsc6145P8AwjL/ADsqn/lLW1/TaDnMfDOpMepCBFceVucMKuvis9gFhD+jjllB756HCrTjlIwcS9WRRJDwh1+P9om8uBEQlo4JC7NLMVJjVY0QUSKJ4HCsLI5JtWn6AhkcKhXbRR0YGNwSQ67Wv1dwQfZ+/asfR2WaJdaZGRpELbCRsiKtsIjIAAv1LuPqbdd8VkzBArgSKDE93abQWshvVxtO4VZrm8jOTTf9HYxT2r/htw6dSoRlLr/DvG4qflZ5/M/qc2YtOF5UlR2rkj6UL4/L/avuN/t+WYdTPXa79/7ZkbZrSRG9T6rKjFDA4tiI3DDYaW/5lO4mhRNc9+CB96XqhINbWKmmsvYPHFOAw+l3/tpprotQXjc2ezxSVuH1o9+1g8/fIXRQSadjC0+okQGl8yKjtIA9EqmuB7MOeQMtSTVVuVW09V7Fh8ws1oCFey5DVtax/Cfzv+2Q2v8AD0dmSDdp5+4fT+ncT7MnwuO12K4zeg1SIoWyf8zMAxJ+/pvt759avUQeSZXcbaJJvkrySP0Ht8sJyT2D0tdyE03irVw2ur0ZYr/4kLpyPmUZuOx5Bq8+h+JkBIVVks+7jj6diTnP+q9Tj1Eu+DeUFbgxO3uT7NwKI75Hggc2KP05H0475p/88Hu0VeNPkdXTxzpHKmXXMBXMccUiLzXxEKzfowHOa3ij8Q9PpIdug2TyuPQFIEMftucmuffbdmua75y8pXLLw3au57dr5GXHpPhHR6sRkMykcsh+M/1IP5AfnnJYYR3d187HVkb2XP53ProvWOnsyvrtQ/UNYTuAEMrxIR2WJSgj4/n9zzxlvPV+pakhdPpBpIz/AOLqCGevpGpoH82/LJDw74T0mlO+GIB+25qLD51Qyfa/b+ovKZ5Md+VX7/hFkYTa3de35+e5UNP4C04YT6p5NVqPeSZr570q9lA7gDgZg8Z9ZMMNrQPZF3USOBuUd63FRdcUzfwrk3qNSyCWeexEqkgEUUVe4+bOx9xxVAX78o187dW1aCxFvB3qx3LHDEGPIHvTMTzVle/JN2BSm9U3sijM1FVHmzrPgvRmLSqGYMxJYlRS81QAHYAUPyyfyK8NlfIUIAFBIUAk0AfSOffbtv65K5iyO5uzXi+hDGMZAsGMYwBjGMAjuv6IzaeWNfiZGCc16tprn2+V/XODeIOjvp533SlUmRGDOpL/AL5z5m75KCNrWRwFGforKL+IHQU3Raw7v3LfvAv8rMDuHyIIB7EGzYNnNfC5alpfUycVjta10PvwT0hY4WhZ1meMqfMA9EituliIFkFP3jH39Rb5ZYNPG4kNqNrgVR5UrYrkDivl738xUJ4V1Cm304jaKUblKsNyn1NtPHwb5HPzUseACKsiaxf4vSR3H/3yGTUpOyePS0mtj51ArtV+30yCk6oYXVZ027yQjoSy8V8QIBU89hf3yU/aQ3PPPY0aP65riaOa42W+/pdeGANWt/EL9x9MrXdbFkuz3IbxHpYpYxMuxipqwLLdxt+9m+e1e2Rcv7TEu0OfLuqcHj5V8v7Ze+n9PRFpUUD2AHH55EajUxySSxxx0ITsdkoesorkccEBWTv8/pl+LJ0q0jPmxfuumyja7rUmxBs08jjgEB0Yi/UELVf8IJAb4/mLzDJ0+DTaSOeUymWUmNUsehWVyGHDSAALwwPdgOLze6h0QIsaIIv3rqYUkhaSP4bakLDZwAQO3qPA9q5qenaSWysh3pG7lQDRCknuBt/iUCjz/fcpRrYxaZN77kV1/qYnjgpXAjXy2SwY/wB2FA2gEA2Dd8Hmuaz70sqyoIoEJlA3WdiBa4a7ssOAaHOfEXSFlR7BIFN3I5RWb27/AMXfjkfLN7wz0lGeUzM9QqjVEwQtTtuBI4PYV27cEZPVFKjriSEXT2hQzTJ65D5cSqpBDWSAS/BWr4APccjM2l0zbQHHqB+dkfIcX7Y6p05Wc+V5g2acyDfTMLC0JCb4ogBj8u+TK6EmFS29JAEMsdUAXB59zRIuwfeqFZCVIhbka+l6pqYP8OVz9CQw/wC/2+xzb0vjaXtqNT5be4SNLr2oOBY+e1ic0punufSG/Tjj/wDf9crniPpRCFiDacn6/e/pf9MioQlzSJqc11ZteO/ELs6omqkkHxMGjEakjlLr4jYsDt2zwatNDp4TpyjSyHbM3JLsOXVSOCi2u48iyFHN1WOm6Vv8VATHGN0j8AKQCSL7/LkC+fpkxoYFm1IEsOz92SiTGZkZtweNCRzRYSct33NxwMv0pRpciPXc61+FsOzp8YO7cTufd8QLAH8vSVI+hGW/Kr+HbyNpWeXu8rMDVbgQtmr49W4AfJRlqzxs/wCpL3PU4f8ATiMYxlRcMYxgDGMYAz4mjDAqwBBFEHsQRRBz7xgFPTpQhlMQLAMCYvV6CD3DcWp5I3L874JO7eOtid/JdSsoG7bIp5A7lCeGr32k1x8xm34m6cZ4SEO2VPXE38rAGvuCLBHuCRlU6P15devkauMRTpxwatwPjiN7lNUw+h4LDNNucdX9/kzKKhLT/X4LBPpaUmMU30Yj/f8AtmppHd5PKdX5Fr5oADV32PGTRH5ccjN6KQoRG5s7fS5q2oANuoABr544N5K6ReD9cq1NFulMin1r7zHbbgOVRoWYD2YB6b8yCMjtJp/KMw3sGmkMkhdLYsUVPZUUDai8AHseck/FnQIdZpnhlVSWQiN2QMUJ7EX2N0fyylaOfUoRE0TRGP0WJGkUNXJVW5MJGyrPpKuLHY246ktirInHdsl+p9HMq08oYK29L3L7EMp7nab9jYyqeJumonrhBiIRk8hq2U3rcxEH1WQvHagex4yw6WaeWcxh/LiSMMXWlEhPZbeyvbuOR9PeheK9a37TIunJMC0rSFAacruZfMI5qx73/fNGGMnKrKJyVWi0eCugb4TqDd7yYgfhO1atgOSL3Cvpmto1OilKtEvkyv5kTE/C+wgpuWweC4Xjnj3us34YsqQjztkMkgMkbHeodWCm29QRyCaF88V7ZtdS6iWeSFNOs8ZW5p2G2B2oFvTuAIBFbgTRFd7zr1a2uaD06bNzpeiUaqX9pQMmpRBGT2JC2ykHnceDR91+2WnVxqSscnpEhUQvV8qpJBsEA0DV9/uM5kOrRRsoTTvMiDdQEjKp+Y8wtQH3A+mW3oXUf2pWj8u42A3KyllFmwOaFgDd6fpXOV5ISvUSxyWmqJbV+Hk3EhyB7ChYP5jn+/fn5ROv8KeZv/ej1CuVJ9vf1dslysrruLKgHADCQNtugaD8X9chdT1cqzRhjakhR2LFaHuGobiBZIPeryEfEvZkpeHXmiffhvwGkCSLMwkST4to2+wFX8uLzf6H4K08MZRS0i+YJA7MS1qCqX7HaDx7djV5JdI028AvZYexJNX9x3r7dz9MnAMhPPN9SyGCHOj4ghCKFUUqigPtmTGMzmgYxjAGMYwBjGMAYxjAPCM454oiEWoc72Aa2SkiI3ISJQRQr1G65uyTznZM5r4y6UGOoAoMHV4yT7yNGGHb3a808NJKRm4lWkZvDc8s67f22S1AIBig5U9jZUknsDeTkfStSRX7e4B9vIg/+nOfeDOpiN2VyQ8ZtR7sOVkT79jz7jOuacgop/PJZlolty9kcw+ZU+a7kPL0udbP7c53UDcUNcXRrbV8/wBvlkD4o0reWPO1Mj3aooRFBY1xarwa7Hj3y66oWPpkH17pnnxhAaKsGWyQpIsUa+YJ59jlcJ+ZN/ZE8kPI6+7KQeoNCwXz19W1blgjuqINN6g5BAB9/Wp4BByE8fq6TNu1EblPSscagAKFJsqvpHPpI78DJHoySSTpGINqsqPukO0hjGTKfct6fMokEelaruIzxtCvmHy1Ihkp1sqW3+WvmE+/Zh39zf1z1IVrXsea7rf1Nk6RvLkXe6/s8SHZGtEhIwyta2T8bEvQqjwMnun6RomMInkFrvCyOZAzGt21itggBTQXsWIvk5i0vUgZZULBXdn2ekHerbvL+LtRLUBdgkdzzIaTTIJY9ojIgC7LbaVLBxW3ZZPqcKxurPuOaXNvYscUiSh6LK48xtVKpJuonTYtgEABY1FEEH/U5I6XRyRqFWc0OxZFZvuSW5Ob+g/wNpJtGK9/YMSgsf5Coz6zBObujfCCqzW1HTpnonVD4aH7lRyRybDWDRq8pXWOrypqzGdRuI2g/uHIS1DekLJzfHq788cXl/1E1R8muPY+om+ABXOUvxBpLmjZK7nfQ54KqOQPcbbs/wAIrLcO/wBRTndci6+Hb8pL7lATxVk83Vn5/PJbNHpyVQHYKB+lDN7MrduzXFUkhjGM4dGMYwBjGMAYxjAGMYwBla8RaYeapYWHXaR86PHPsRYII9xllyC8VL6Eb5P39hf/APMnj+ory/SUbxZoPJkXWRnaY7dhQ5JZUavrbA1723z5t/gnqYmhIFeliAAbAUn0gfQcr/0ke2anVNIJoHVl3WpFDv27j69iPsMrH4ddVYSIGHxWrHm+VtbHarDfY18zmmteJ+qM/wBGRPozqLpYI+eRwNH1fPnJI0w+nB/Q3miukIG27Ykm+eQWvkE964/T7ZlNTOR6XSaiJgmwlhqYzJOoVhtj3IPiNgUQSKo2eR2zN+J2jtoJEbjyjAV7bWA3Hn3JsD5jbkvpYZItRqWVpCrSMWQ35orkMoA9amuB/Ko55oxfX9K8gnO62Ta7x8bkZKVm+LgbWlPAAO0Hk3npwm9Sfzc86UVuaPStKH1UEh2v5qhjGSRR49gKAU0b/wBc6DAfhSQC+wKgC7G/g1Tenn6d/nnMpeqNFNoXBDLJDH5aqfjLIA6mue6jkdrGdI6dq1nihmVfQ/q2tt3be78KaVg+5bHPB9shNcmdvoTfStSHgRgCA1sb9iXfcv3BFflmes+NNHtUD6saFUCzFiBQHAJq/pmYLfGYJtOTo3wTUUmeSpwPqKr+v55XeqDzJ4gDVsLHYH1K5P3pSPzyX8SltkaRv5btKm1j2Kq6mReeGJTd6fcX8jkXBEJNWB7KC3HzDLt/rl0NlfuUZN3XdFs0Y7nNnPiJKAGfeZjUMYxgDGMYAxjGAMYxgDGMYAyM8Qx3Ax77SG/Rhf8AS8k81+oR7opF+aEfqDkoOpJkJq4tEFA1en3Av8r4/p/plGnrTa2VVXjcswB4A8xgDR+kgLD9MvPTJA4DbrtEqxVVfY/nyPrlO/E7QFXhlH8pH3MLrqE/I7XH3IzTj2m4+pmnUsal6HRIptv2zZRgTwea/peaOF4N++ZTWUDxpOsfU4PL1DQyy/uyoplQAMsUjLY7s7rRO01dWM+em9Jl1Ec4ecvNKhif1J8Ss6KJVUsRww9SmuKI4sy/iHSKrtK8IlaMboTZsF3VTdEE8X70AD88y+HFEb+c615rSCIFSDGqmRqN8ruAJJ9yOSSc3rJWPYwSxuWQ5r0fosmv0UEiyCM6fchGws5TeJNPt29uWZLHYUaNDLb4ZjMUEemoboy2/a/mIzBgZjuNC7l5H0Nd8q3S9W2gkjZB6AXitiSCKG1W+Q/w3v5XWXbwl0wKoV3VjVHY1h7tp3B+RlZlNHtGtUMnknXsFHUWjo+oVkIA7MeRW1r9W5a7g7v1vJfTR+5/LNTSaMAAABVHAA7cciskVOec93aN0bSpkf1cg0ODXPPzHK/nkX4Wj3Tzv/KFUfnZ/wBszeI1Uqd7bObRh3DKbBA969/oTnngNSYHdqJeVuV+E7aQEX7em6+uXJVibKJSvMolmxjGZzSMYxgDGMYAxjGAMYxgDGMYAzw57nhwCn+Hpl3OnNo7qSew8tior6Uvb/N9c0PGulfUy6eFTS+W8p+Z2ajSX+sZlH55hEnk9S1i9rKSIL4qRAHP05Un7jN/q2oYanSMgHqEkZ47BmgYnj/Kh/XN9edSXp/hgjKoOL6fks00Fduc594h8YPBryigukSFPLFDfIwDWWokUNo7fP55t6T8S4TCXkVvMJfyk9NsBVbtp9ALblBIBIW6985F1PXNqJpZpW9UrFmo8C6oD6AAD8sYOGdvWizLnVVEluqdcnnmM7SkMPh2EhVANqF+nv8AW8t3S/F6vaathdAKUU7pCwYMLB9BIYLYI4vtec30umZ1td3LKlbuLosft6RnpkcgPuYG9ym+xvv+TDNTwJqijxVZfeu9I8+SYRMPPNalIwfijCgemz7gFhxxVHLP+GnUYn0bFx5R07mKQvS+6sl3zdMq/Ur+Wc+HjBWAWbSaVlVBGhWMrJEoAX929krxZAHY5o+G+uT6XTSeTI/mSApqLNiK68mZeb8ygyn/AJk57DKp4ZOOl9icMiUrP0Np5g6hkuj2tWW/yYA1n2DefmKDqjozmYySl1I3+dIJASAVdHsncCAaIIIsEDuOqfhT4pm1MMkU7+Y8AUq7G3ZWJFNfLVVbu/z+Zz5OFcFdl8cyZt+Ntf5eqHO8CCnjsADc5Km69yASPcKMt3g+Hbo4Pmybz939Z/vnNfHOo8rVSyVYcK6/YR7B/wBy/qRnWumw7Io0/lRV/RQM7nWnDFepRw9yzSl6GzjGMxG8YxjAGMYwBjGMAYxjAGMYwBg4xgHNvGREPVYXIG2aCmvsTHJ/oJBnviWQERSx9opCzDsK2C/y7H8sy/i9BQ0kwHKSlCfksgDH+sa5T/G3WG8oaeNgnmRM0jFlAo7lCW1AEhTzdngD6+phWqEZe55efbJKPrRRtLMxFhtoYchePbtxkr03pxNEj7g/2/TIOKMoymw11YWvzHHY85d/D6yMRGsTFyocLsfcykWhO2M0CO17fvmzVS3Kcqf7TUj6GkMgLNcTepgf4D2v79yPmCe+a2p0g9fkIHCK0hI7BVNMeSDVX9/btl96N4a1Uj+ZKgiEbgIjtu8wD4iR2jUggUQTxzfByY8WdLSONdTHENsUbo6ABf3TxsAOKoKxH2tqyh8RFNRW52OGbWqRxsRhroHcSar4bAuiGPbhqP0Fc5ikUFXZxZETKCP5gPQT9arn/L9cmupdFeOFZwpMLcCQr6SwNUb5Hawx4PYE+8Pq5YxuL0aPpUelu9dx9PuDfOaNmtiKuzXSBDQkkVKutquzHvRI+ECwB9jeSHRPMiZZNLqAjsGVgoLOFteGBTaLr69j2zV6b05dRJtaXahslmHw7UZ+aIHZQM39F0GJoN/7S4dhaps31yQvm7eASRQq+SPrUJdyy++5Pyah9S+ijcKzySJG7Dsw81HBA9v4wR2vsc7qM4L+G8Jl6hpg3aPc9c8BY3C9/bcwzvQzz+O2lGK9DXwa8rZ7jGMwmwYxjAGMYwBjGMAYxjAGMYwBjGMAqP4qacv02YjvGVkH/S4v+hOcYn6BqZ4m1KIJFB5UN+92gUGC/Ify3f0z9D9b0vm6eaM/xxsv6qRnG/BviMRKoYSccWFJFge5Az0uEk3iaXNM8/ivLkUmUOORfK3Ddv3AI4NoRTblo9jdEV73ffO0/h/4mWZYo2hEbSpJLuSghMUvksp97A2be/p2/LK94j6VodapZGXTzly+8RHaxZVUhwFBo7QbB7knm8520Wo0EquV/wANtwZHJhayLpkI2ggAHs3A+WWzXiKmqIwkruLP02HVeSQAWofUseBx75i0rxsWVWDK1sBYKkE09fMX3/5vrWc58O+OtFqIwkurlhcS+Ym9lLJ6SCokMe1kpmAsbgG72LyP/EDx1FFqIG6fIgkhL+awX92VYKNnsGU0G9PFgHvmNcPJvSavER0Drep/Z9M1xxiMehVbZVbqVSD6aI7G+L5HBzhcnSn1M8oi0xBazDFAyMliuLs8Ad6qyfbLUjzdVKtr5fJhu1VX2A8VYRieOW5I+2W3oZ0OjiMcQiAP+IWJc97ALHuLHvXI/TXGPgxrm2Y3lU5c6RFdD/DbZEonlClqMqogZjyCBuckKfb0gj+2ZeqdF00EW1IlPABZxuc7VCiz8qA4FDJvVeK4qNOh7nuew+KvmQOa98qPX/EySDaqsflSN/rjGsspXIhlnCqibv4S6UNrZ3AoRxbQB2G9v/wOdcGc5/BeAGHUzD+OQL7/AMC37/Vz+mdHzHxkrys3cJGsSGMYzKaRjGMAYxjAGMYwBjGMAYxjAGMYwDw5+WusyyaXqGpjR2UJPIB27byV/oRn6lOfnr8YuiSQdQk1LRt5M21hIPgDBQhBPYH0jvV3mvhJ1Joozx1LkS/hrqUslBpT+QX/AGy46Xpjt/8AEEAjm40P+g/rnNfCuvjBXc6oD2Lkr/U8Z0/pfUYOP+Igv5ecl/8AuzdxG26PLwxuTTMQ/D2JjuLoT8zp4x/7ayQm8ERuACUFfCVWUEV8qm4H07ZMabqEP/nxH7SIf7HNxdfF/wCbH/61/wB88+WbN6noxwYvQgB4PXbRkJ+tPf8AWQ5r6rw8iD4zx8lH+pOWh9UlfGn/AKh/vkF1bqsAB3aiBf8AmmjH92zsMmRvdnMmHGlsih+IF2g07fSto/sucv69Mxb4mPPuxP8Ac50LxF1WB7CTxOfkjhz/ANt5zxtLJqpxFp42lkP8KA2Ows/yjnuaGem9se5gwRfiPY77+Dml8vpUJ/8AMLP97c1/QZdsivCvTDpdHp4DW6KJFajY3BRur6bryVzxsstU2+57EFUUhjGMrJDGMYAxjGAMYxgDGMYAxjGAMYxgDPl0BBBFg8EHsc+sYBBS+D9GW3DTqjXZMdpZ+uwgH8xmzp+keXwkjV8mWMj+ig/1yUxk/ElVWVvFC7rc1lib5of+iv8AXMg3f5f65lxkbJpGKm+Y/Q/75jl07NwZGH/KFH9wc2cYsNWQb+FNKxuSMyk9/MZmB/6b2/0yV0mijiXZEixr/KihR+gzPjOynKXNnIwjH6VR4BnuMZEkMYxgDGMYAxjGAMYx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49162" name="Imagem 20" descr="copo de águ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925" y="1000109"/>
            <a:ext cx="13498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571472" y="415333"/>
            <a:ext cx="1890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C00000"/>
                </a:solidFill>
              </a:rPr>
              <a:t>Líquidos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2073" y="3857628"/>
            <a:ext cx="8280400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pt-BR" sz="2000" b="1" dirty="0">
                <a:latin typeface="+mn-lt"/>
                <a:cs typeface="+mn-cs"/>
              </a:rPr>
              <a:t> </a:t>
            </a:r>
            <a:r>
              <a:rPr lang="pt-BR" sz="2400" b="1" dirty="0">
                <a:latin typeface="+mn-lt"/>
                <a:cs typeface="+mn-cs"/>
              </a:rPr>
              <a:t>Dicas para controlar a ingestão hídrica:</a:t>
            </a:r>
            <a:endParaRPr lang="pt-BR" sz="2400" b="1" u="sng" dirty="0">
              <a:latin typeface="+mn-lt"/>
              <a:cs typeface="+mn-cs"/>
            </a:endParaRPr>
          </a:p>
          <a:p>
            <a:pPr marL="722313" lvl="1" indent="-265113" fontAlgn="auto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tabLst>
                <a:tab pos="633413" algn="l"/>
                <a:tab pos="722313" algn="l"/>
              </a:tabLst>
              <a:defRPr/>
            </a:pPr>
            <a:r>
              <a:rPr lang="pt-BR" sz="2000" dirty="0">
                <a:latin typeface="+mn-lt"/>
                <a:cs typeface="+mn-cs"/>
              </a:rPr>
              <a:t>Consumir frutas e bebidas geladas</a:t>
            </a:r>
          </a:p>
          <a:p>
            <a:pPr marL="722313" lvl="1" indent="-265113" fontAlgn="auto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tabLst>
                <a:tab pos="633413" algn="l"/>
                <a:tab pos="722313" algn="l"/>
              </a:tabLst>
              <a:defRPr/>
            </a:pPr>
            <a:r>
              <a:rPr lang="pt-BR" sz="2000" dirty="0">
                <a:latin typeface="+mn-lt"/>
                <a:cs typeface="+mn-cs"/>
              </a:rPr>
              <a:t>Consumir balas ou chicletes de hortelã e menta</a:t>
            </a:r>
          </a:p>
          <a:p>
            <a:pPr marL="722313" lvl="1" indent="-265113" fontAlgn="auto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tabLst>
                <a:tab pos="633413" algn="l"/>
                <a:tab pos="722313" algn="l"/>
              </a:tabLst>
              <a:defRPr/>
            </a:pPr>
            <a:r>
              <a:rPr lang="pt-BR" sz="2000" dirty="0">
                <a:latin typeface="+mn-lt"/>
                <a:cs typeface="+mn-cs"/>
              </a:rPr>
              <a:t>Fazer bochechos com água gelada, molhar os lábios</a:t>
            </a:r>
          </a:p>
          <a:p>
            <a:pPr marL="722313" lvl="1" indent="-265113" fontAlgn="auto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tabLst>
                <a:tab pos="633413" algn="l"/>
                <a:tab pos="722313" algn="l"/>
              </a:tabLst>
              <a:defRPr/>
            </a:pPr>
            <a:r>
              <a:rPr lang="pt-BR" sz="2000" dirty="0">
                <a:latin typeface="+mn-lt"/>
                <a:cs typeface="+mn-cs"/>
              </a:rPr>
              <a:t>Escovar os dentes</a:t>
            </a:r>
          </a:p>
          <a:p>
            <a:pPr marL="722313" lvl="1" indent="-265113" fontAlgn="auto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tabLst>
                <a:tab pos="633413" algn="l"/>
                <a:tab pos="722313" algn="l"/>
              </a:tabLst>
              <a:defRPr/>
            </a:pPr>
            <a:r>
              <a:rPr lang="pt-BR" sz="2000" dirty="0">
                <a:latin typeface="+mn-lt"/>
                <a:cs typeface="+mn-cs"/>
              </a:rPr>
              <a:t>Chupar cubos de gelo</a:t>
            </a:r>
          </a:p>
          <a:p>
            <a:pPr marL="722313" lvl="1" indent="-265113" fontAlgn="auto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tabLst>
                <a:tab pos="633413" algn="l"/>
                <a:tab pos="722313" algn="l"/>
              </a:tabLst>
              <a:defRPr/>
            </a:pPr>
            <a:r>
              <a:rPr lang="pt-BR" sz="2000" dirty="0">
                <a:latin typeface="+mn-lt"/>
                <a:cs typeface="+mn-cs"/>
              </a:rPr>
              <a:t>Espremer limão na água</a:t>
            </a:r>
          </a:p>
        </p:txBody>
      </p:sp>
      <p:pic>
        <p:nvPicPr>
          <p:cNvPr id="16" name="Picture 2" descr="Exibir detalh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0121" y="5357826"/>
            <a:ext cx="868093" cy="86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ubos de ge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8749" y="4143380"/>
            <a:ext cx="1010969" cy="10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Desenho de balas embrulhad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9989" y="4071942"/>
            <a:ext cx="1130319" cy="113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76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9787386"/>
              </p:ext>
            </p:extLst>
          </p:nvPr>
        </p:nvGraphicFramePr>
        <p:xfrm>
          <a:off x="3214678" y="1000108"/>
          <a:ext cx="2914556" cy="1773482"/>
        </p:xfrm>
        <a:graphic>
          <a:graphicData uri="http://schemas.openxmlformats.org/presentationml/2006/ole">
            <p:oleObj spid="_x0000_s87042" name="Imagem de bitmap" r:id="rId4" imgW="3820058" imgH="2324424" progId="PBrush">
              <p:embed/>
            </p:oleObj>
          </a:graphicData>
        </a:graphic>
      </p:graphicFrame>
      <p:pic>
        <p:nvPicPr>
          <p:cNvPr id="43034" name="Picture 26" descr="Resultado de imagem para desesp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429000"/>
            <a:ext cx="2552654" cy="2357454"/>
          </a:xfrm>
          <a:prstGeom prst="rect">
            <a:avLst/>
          </a:prstGeom>
          <a:noFill/>
        </p:spPr>
      </p:pic>
      <p:pic>
        <p:nvPicPr>
          <p:cNvPr id="43036" name="Picture 28" descr="Resultado de imagem para cara de interrogação paciente desenho"/>
          <p:cNvPicPr>
            <a:picLocks noChangeAspect="1" noChangeArrowheads="1"/>
          </p:cNvPicPr>
          <p:nvPr/>
        </p:nvPicPr>
        <p:blipFill>
          <a:blip r:embed="rId6" cstate="print"/>
          <a:srcRect l="4478" t="8955" r="4477" b="8955"/>
          <a:stretch>
            <a:fillRect/>
          </a:stretch>
        </p:blipFill>
        <p:spPr bwMode="auto">
          <a:xfrm>
            <a:off x="6072198" y="3500438"/>
            <a:ext cx="2376936" cy="2143140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500166" y="3071810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Nutricionista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643702" y="3000372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Paciente</a:t>
            </a:r>
            <a:endParaRPr lang="pt-BR" b="1" dirty="0"/>
          </a:p>
        </p:txBody>
      </p:sp>
      <p:sp>
        <p:nvSpPr>
          <p:cNvPr id="14" name="Seta para a direita 13"/>
          <p:cNvSpPr/>
          <p:nvPr/>
        </p:nvSpPr>
        <p:spPr>
          <a:xfrm>
            <a:off x="4000496" y="3857628"/>
            <a:ext cx="1500198" cy="285752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esquerda 14"/>
          <p:cNvSpPr/>
          <p:nvPr/>
        </p:nvSpPr>
        <p:spPr>
          <a:xfrm>
            <a:off x="4000496" y="4429132"/>
            <a:ext cx="1500198" cy="285752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928662" y="1214422"/>
            <a:ext cx="352982" cy="40011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dirty="0" smtClean="0"/>
              <a:t>K</a:t>
            </a:r>
            <a:endParaRPr lang="pt-BR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143108" y="1428736"/>
            <a:ext cx="49404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dirty="0" smtClean="0"/>
              <a:t>Na</a:t>
            </a:r>
            <a:endParaRPr lang="pt-BR" sz="2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571736" y="357166"/>
            <a:ext cx="45717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dirty="0" smtClean="0"/>
              <a:t> P </a:t>
            </a:r>
            <a:endParaRPr lang="pt-BR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71472" y="2000240"/>
            <a:ext cx="105349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Proteína</a:t>
            </a:r>
            <a:endParaRPr lang="pt-BR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57224" y="571481"/>
            <a:ext cx="107157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715272" y="1285860"/>
            <a:ext cx="424412" cy="40011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Fe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715140" y="1214422"/>
            <a:ext cx="70724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/>
              <a:t>CHO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143768" y="428605"/>
            <a:ext cx="128588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Vitaminas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286248" y="142852"/>
            <a:ext cx="4459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dirty="0" smtClean="0"/>
              <a:t>Ca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429388" y="2000240"/>
            <a:ext cx="7858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Água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928694"/>
          </a:xfrm>
        </p:spPr>
        <p:txBody>
          <a:bodyPr/>
          <a:lstStyle/>
          <a:p>
            <a:r>
              <a:rPr lang="pt-BR" sz="2900" b="1" dirty="0" smtClean="0">
                <a:solidFill>
                  <a:srgbClr val="C00000"/>
                </a:solidFill>
              </a:rPr>
              <a:t>Protocolo de Atendimento Nutricional em TRS</a:t>
            </a:r>
            <a:endParaRPr lang="pt-BR" sz="2900" b="1" dirty="0">
              <a:solidFill>
                <a:srgbClr val="C00000"/>
              </a:solidFill>
            </a:endParaRPr>
          </a:p>
        </p:txBody>
      </p:sp>
      <p:pic>
        <p:nvPicPr>
          <p:cNvPr id="6" name="Picture 7" descr="C:\Users\m01040\Desktop\DISCUSSÃO-IDE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3286148" cy="231759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14348" y="1571612"/>
            <a:ext cx="3382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Vamos conversar?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43042" y="4500570"/>
            <a:ext cx="569489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Obrigada pela atenção</a:t>
            </a:r>
            <a:endParaRPr lang="pt-BR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86050" y="5500702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lcuppari@uol.com.br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1500166" y="1000108"/>
            <a:ext cx="6885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Diagnóstico de base dos pacientes em diálise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1581539848"/>
              </p:ext>
            </p:extLst>
          </p:nvPr>
        </p:nvGraphicFramePr>
        <p:xfrm>
          <a:off x="579593" y="2132856"/>
          <a:ext cx="768177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86453" y="221415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6" name="Texto explicativo em seta para a esquerda 5"/>
          <p:cNvSpPr/>
          <p:nvPr/>
        </p:nvSpPr>
        <p:spPr>
          <a:xfrm>
            <a:off x="4357686" y="3143248"/>
            <a:ext cx="2857520" cy="857256"/>
          </a:xfrm>
          <a:prstGeom prst="leftArrowCallout">
            <a:avLst>
              <a:gd name="adj1" fmla="val 18628"/>
              <a:gd name="adj2" fmla="val 25000"/>
              <a:gd name="adj3" fmla="val 25000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5572132" y="3071810"/>
            <a:ext cx="15213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 smtClean="0"/>
              <a:t>~ 64%</a:t>
            </a:r>
          </a:p>
          <a:p>
            <a:pPr algn="ctr"/>
            <a:r>
              <a:rPr lang="pt-BR" b="1" dirty="0" smtClean="0"/>
              <a:t> Diabetes e </a:t>
            </a:r>
          </a:p>
          <a:p>
            <a:pPr algn="ctr"/>
            <a:r>
              <a:rPr lang="pt-BR" b="1" dirty="0" smtClean="0"/>
              <a:t>Hipertensão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142976" y="2571744"/>
            <a:ext cx="2428892" cy="37862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72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71472" y="214290"/>
            <a:ext cx="8572528" cy="100013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Redução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progressiva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da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função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renal: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35487" y="2423376"/>
            <a:ext cx="4828566" cy="14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400" b="0" i="1" dirty="0" smtClean="0">
                <a:cs typeface="Arial" pitchFamily="34" charset="0"/>
              </a:rPr>
              <a:t>  </a:t>
            </a:r>
            <a:r>
              <a:rPr lang="en-US" sz="2400" b="0" i="1" dirty="0" err="1" smtClean="0">
                <a:cs typeface="Arial" pitchFamily="34" charset="0"/>
              </a:rPr>
              <a:t>solutos</a:t>
            </a:r>
            <a:r>
              <a:rPr lang="en-US" sz="2400" b="0" i="1" dirty="0" smtClean="0">
                <a:cs typeface="Arial" pitchFamily="34" charset="0"/>
              </a:rPr>
              <a:t> </a:t>
            </a:r>
            <a:r>
              <a:rPr lang="en-US" sz="2400" b="0" i="1" dirty="0">
                <a:cs typeface="Arial" pitchFamily="34" charset="0"/>
              </a:rPr>
              <a:t>e </a:t>
            </a:r>
            <a:r>
              <a:rPr lang="en-US" sz="2400" b="0" i="1" dirty="0" err="1">
                <a:cs typeface="Arial" pitchFamily="34" charset="0"/>
              </a:rPr>
              <a:t>água</a:t>
            </a:r>
            <a:endParaRPr lang="en-US" sz="2400" b="0" i="1" dirty="0">
              <a:cs typeface="Arial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400" b="0" i="1" dirty="0">
                <a:cs typeface="Arial" pitchFamily="34" charset="0"/>
              </a:rPr>
              <a:t> </a:t>
            </a:r>
            <a:r>
              <a:rPr lang="pt-BR" sz="2400" b="0" i="1" dirty="0">
                <a:cs typeface="Arial" pitchFamily="34" charset="0"/>
              </a:rPr>
              <a:t> </a:t>
            </a:r>
            <a:r>
              <a:rPr lang="en-US" sz="2400" b="0" i="1" dirty="0" err="1">
                <a:cs typeface="Arial" pitchFamily="34" charset="0"/>
              </a:rPr>
              <a:t>ácidos</a:t>
            </a:r>
            <a:r>
              <a:rPr lang="en-US" sz="2400" b="0" i="1" dirty="0">
                <a:cs typeface="Arial" pitchFamily="34" charset="0"/>
              </a:rPr>
              <a:t> </a:t>
            </a:r>
            <a:r>
              <a:rPr lang="en-US" sz="2400" b="0" i="1" dirty="0" err="1">
                <a:cs typeface="Arial" pitchFamily="34" charset="0"/>
              </a:rPr>
              <a:t>orgânicos</a:t>
            </a:r>
            <a:r>
              <a:rPr lang="en-US" sz="2400" b="0" i="1" dirty="0">
                <a:cs typeface="Arial" pitchFamily="34" charset="0"/>
              </a:rPr>
              <a:t> e </a:t>
            </a:r>
            <a:r>
              <a:rPr lang="en-US" sz="2400" b="0" i="1" dirty="0" err="1">
                <a:cs typeface="Arial" pitchFamily="34" charset="0"/>
              </a:rPr>
              <a:t>inorgânicos</a:t>
            </a:r>
            <a:endParaRPr lang="en-US" sz="2400" b="0" i="1" dirty="0">
              <a:cs typeface="Arial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400" b="0" i="1" dirty="0">
                <a:cs typeface="Arial" pitchFamily="34" charset="0"/>
              </a:rPr>
              <a:t> </a:t>
            </a:r>
            <a:r>
              <a:rPr lang="pt-BR" sz="2400" b="0" i="1" dirty="0">
                <a:cs typeface="Arial" pitchFamily="34" charset="0"/>
              </a:rPr>
              <a:t> </a:t>
            </a:r>
            <a:r>
              <a:rPr lang="en-US" sz="2400" b="0" i="1" dirty="0" err="1">
                <a:cs typeface="Arial" pitchFamily="34" charset="0"/>
              </a:rPr>
              <a:t>hormônios</a:t>
            </a:r>
            <a:r>
              <a:rPr lang="en-US" sz="2400" b="0" i="1" dirty="0">
                <a:cs typeface="Arial" pitchFamily="34" charset="0"/>
              </a:rPr>
              <a:t> e </a:t>
            </a:r>
            <a:r>
              <a:rPr lang="en-US" sz="2400" b="0" i="1" dirty="0" err="1">
                <a:cs typeface="Arial" pitchFamily="34" charset="0"/>
              </a:rPr>
              <a:t>proteínas</a:t>
            </a:r>
            <a:endParaRPr lang="en-US" sz="2400" b="0" i="1" dirty="0"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95913" y="4952263"/>
            <a:ext cx="6319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 err="1">
                <a:cs typeface="Arial" pitchFamily="34" charset="0"/>
              </a:rPr>
              <a:t>Deficiência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na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produção</a:t>
            </a:r>
            <a:r>
              <a:rPr lang="en-US" sz="2400" b="1" dirty="0">
                <a:cs typeface="Arial" pitchFamily="34" charset="0"/>
              </a:rPr>
              <a:t> de </a:t>
            </a:r>
            <a:r>
              <a:rPr lang="en-US" sz="2400" b="1" dirty="0" err="1">
                <a:cs typeface="Arial" pitchFamily="34" charset="0"/>
              </a:rPr>
              <a:t>hormônios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95913" y="4190263"/>
            <a:ext cx="6011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 err="1">
                <a:cs typeface="Arial" pitchFamily="34" charset="0"/>
              </a:rPr>
              <a:t>Retenção</a:t>
            </a:r>
            <a:r>
              <a:rPr lang="en-US" sz="2400" b="1" dirty="0">
                <a:cs typeface="Arial" pitchFamily="34" charset="0"/>
              </a:rPr>
              <a:t> de </a:t>
            </a:r>
            <a:r>
              <a:rPr lang="en-US" sz="2400" b="1" dirty="0" err="1">
                <a:cs typeface="Arial" pitchFamily="34" charset="0"/>
              </a:rPr>
              <a:t>produtos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nitrogenados</a:t>
            </a:r>
            <a:r>
              <a:rPr lang="en-US" sz="2400" b="1" dirty="0">
                <a:cs typeface="Arial" pitchFamily="34" charset="0"/>
              </a:rPr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279372" y="1785926"/>
            <a:ext cx="5312673" cy="522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2400" b="1" dirty="0" err="1" smtClean="0">
                <a:cs typeface="Arial" pitchFamily="34" charset="0"/>
              </a:rPr>
              <a:t>Diminuição</a:t>
            </a:r>
            <a:r>
              <a:rPr lang="en-US" sz="2400" b="1" dirty="0" smtClean="0">
                <a:cs typeface="Arial" pitchFamily="34" charset="0"/>
              </a:rPr>
              <a:t> da </a:t>
            </a:r>
            <a:r>
              <a:rPr lang="en-US" sz="2400" b="1" dirty="0" err="1" smtClean="0">
                <a:cs typeface="Arial" pitchFamily="34" charset="0"/>
              </a:rPr>
              <a:t>depuração</a:t>
            </a:r>
            <a:r>
              <a:rPr lang="en-US" sz="2400" b="1" dirty="0" smtClean="0">
                <a:cs typeface="Arial" pitchFamily="34" charset="0"/>
              </a:rPr>
              <a:t> renal:</a:t>
            </a:r>
            <a:endParaRPr lang="en-US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20" y="0"/>
            <a:ext cx="9144000" cy="6858000"/>
            <a:chOff x="-101899" y="0"/>
            <a:chExt cx="6147695" cy="4389438"/>
          </a:xfrm>
        </p:grpSpPr>
        <p:pic>
          <p:nvPicPr>
            <p:cNvPr id="8198" name="Picture 3" descr="Screen Shot 2013-02-05 at 3.18.30 P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5733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6" descr="Screen Shot 2013-02-05 at 3.18.30 P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899" y="0"/>
              <a:ext cx="4200063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5" name="Picture 15" descr="barra_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425450"/>
            <a:ext cx="833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571472" y="500042"/>
            <a:ext cx="8293100" cy="51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2875" tIns="71438" rIns="142875" bIns="71438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3000" b="1" dirty="0" smtClean="0">
                <a:solidFill>
                  <a:srgbClr val="C00000"/>
                </a:solidFill>
                <a:cs typeface="Arial" charset="0"/>
              </a:rPr>
              <a:t>Complicações da doença renal crônica</a:t>
            </a:r>
            <a:endParaRPr lang="pt-BR" sz="30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3703638"/>
            <a:ext cx="119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Anemia</a:t>
            </a:r>
            <a:endParaRPr lang="en-US" sz="22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68988" y="2111375"/>
            <a:ext cx="3279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Distúrbios metabólicos</a:t>
            </a:r>
          </a:p>
          <a:p>
            <a:pPr algn="ctr" eaLnBrk="0" hangingPunct="0"/>
            <a:r>
              <a:rPr lang="pt-BR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 hormonais</a:t>
            </a:r>
            <a:endParaRPr lang="en-US" sz="22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41635" y="5214950"/>
            <a:ext cx="16808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Subnutrição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89000" y="4856163"/>
            <a:ext cx="208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Osteodistrofia</a:t>
            </a:r>
            <a:endParaRPr lang="pt-BR" sz="22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0" hangingPunct="0"/>
            <a:r>
              <a:rPr lang="pt-B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renal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71868" y="1643050"/>
            <a:ext cx="25161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Cardiovasculares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069138" y="3632200"/>
            <a:ext cx="18018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Hipertensão</a:t>
            </a:r>
            <a:endParaRPr lang="en-US" sz="22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357950" y="4857760"/>
            <a:ext cx="2263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Desequilíbrio do </a:t>
            </a:r>
          </a:p>
          <a:p>
            <a:pPr algn="ctr" eaLnBrk="0" hangingPunct="0"/>
            <a:r>
              <a:rPr lang="pt-B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sistema imune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2947988" y="3265488"/>
            <a:ext cx="31242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FFCC"/>
              </a:solidFill>
              <a:latin typeface="Arial Black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330575" y="3425825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DRC</a:t>
            </a:r>
            <a:endParaRPr lang="en-US" sz="30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7712177">
            <a:off x="2803525" y="4427538"/>
            <a:ext cx="838200" cy="2286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14300 h 21600"/>
              <a:gd name="T4" fmla="*/ 628650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 rot="2706950">
            <a:off x="5529766" y="4406686"/>
            <a:ext cx="838200" cy="2286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14300 h 21600"/>
              <a:gd name="T4" fmla="*/ 628650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 rot="10425033">
            <a:off x="2039938" y="3741738"/>
            <a:ext cx="838200" cy="2286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14300 h 21600"/>
              <a:gd name="T4" fmla="*/ 628650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 rot="216903">
            <a:off x="6132513" y="3703638"/>
            <a:ext cx="8382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 rot="11729336">
            <a:off x="2499072" y="2948613"/>
            <a:ext cx="838200" cy="2286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14300 h 21600"/>
              <a:gd name="T4" fmla="*/ 628650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 rot="16217919">
            <a:off x="4324449" y="2579688"/>
            <a:ext cx="838200" cy="2286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14300 h 21600"/>
              <a:gd name="T4" fmla="*/ 628650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 rot="19473853">
            <a:off x="5576888" y="2897188"/>
            <a:ext cx="8382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7906" y="2459842"/>
            <a:ext cx="2455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Distúrbios</a:t>
            </a:r>
          </a:p>
          <a:p>
            <a:pPr algn="ctr" eaLnBrk="0" hangingPunct="0"/>
            <a:r>
              <a:rPr lang="pt-B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hidroeletrolíticos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 rot="7341704">
            <a:off x="3527737" y="4675277"/>
            <a:ext cx="862482" cy="200891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14300 h 21600"/>
              <a:gd name="T4" fmla="*/ 628650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842676" y="1713679"/>
            <a:ext cx="1282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Acidose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 rot="14087937">
            <a:off x="3093597" y="2563970"/>
            <a:ext cx="838200" cy="2286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14300 h 21600"/>
              <a:gd name="T4" fmla="*/ 628650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 rot="14002561">
            <a:off x="4708967" y="4618315"/>
            <a:ext cx="838200" cy="2286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114300 h 21600"/>
              <a:gd name="T4" fmla="*/ 628650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929190" y="521495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Obesidade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Words>2933</Words>
  <Application>Microsoft Office PowerPoint</Application>
  <PresentationFormat>Apresentação na tela (4:3)</PresentationFormat>
  <Paragraphs>807</Paragraphs>
  <Slides>65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65</vt:i4>
      </vt:variant>
    </vt:vector>
  </HeadingPairs>
  <TitlesOfParts>
    <vt:vector size="70" baseType="lpstr">
      <vt:lpstr>Tema do Office</vt:lpstr>
      <vt:lpstr>Chart</vt:lpstr>
      <vt:lpstr>Document</vt:lpstr>
      <vt:lpstr>Worksheet</vt:lpstr>
      <vt:lpstr>Imagem de bitmap</vt:lpstr>
      <vt:lpstr>Slide 1</vt:lpstr>
      <vt:lpstr>Doença Renal Crônica (DRC)</vt:lpstr>
      <vt:lpstr>Doença Renal Crônica (DRC)</vt:lpstr>
      <vt:lpstr>Mecanismos envolvidos na progressão da DRC</vt:lpstr>
      <vt:lpstr>Fatores de Risco de DRC</vt:lpstr>
      <vt:lpstr>Principais causas de doença renal crônica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Hemodiálise</vt:lpstr>
      <vt:lpstr>Causas e manifestações da DEP</vt:lpstr>
      <vt:lpstr>Métodos de avaliação nutricional</vt:lpstr>
      <vt:lpstr>Antropometria e DRC</vt:lpstr>
      <vt:lpstr>Minimizando os erros da antropometria na DRC</vt:lpstr>
      <vt:lpstr>Marcadores bioquímicos</vt:lpstr>
      <vt:lpstr>Consumo alimentar</vt:lpstr>
      <vt:lpstr>Slide 35</vt:lpstr>
      <vt:lpstr>Anorexia e sobrevida em diálise</vt:lpstr>
      <vt:lpstr>Diagnóstico de DEP (PEW) - ISRNM </vt:lpstr>
      <vt:lpstr>Slide 38</vt:lpstr>
      <vt:lpstr>Prática Clínica</vt:lpstr>
      <vt:lpstr>Slide 40</vt:lpstr>
      <vt:lpstr>Desnutrição energético-proteica</vt:lpstr>
      <vt:lpstr>Slide 42</vt:lpstr>
      <vt:lpstr>Slide 43</vt:lpstr>
      <vt:lpstr>Hemodiálise</vt:lpstr>
      <vt:lpstr>Hiperpotassemia</vt:lpstr>
      <vt:lpstr>Recomendação dietética de potássio</vt:lpstr>
      <vt:lpstr>Slide 47</vt:lpstr>
      <vt:lpstr>Hemodiálise</vt:lpstr>
      <vt:lpstr>Prevalência de hiperfosfatemia em hemodiálise </vt:lpstr>
      <vt:lpstr>Hiperfosfatemia e risco de morte</vt:lpstr>
      <vt:lpstr>Dilema do nutricionista</vt:lpstr>
      <vt:lpstr>Recomendação de proteína</vt:lpstr>
      <vt:lpstr>Relação entre ingestão de proteína e de fósforo</vt:lpstr>
      <vt:lpstr>Slide 54</vt:lpstr>
      <vt:lpstr>Slide 55</vt:lpstr>
      <vt:lpstr>Slide 56</vt:lpstr>
      <vt:lpstr>Aditivos à base de fósforo</vt:lpstr>
      <vt:lpstr>Slide 58</vt:lpstr>
      <vt:lpstr>Hemodiálise</vt:lpstr>
      <vt:lpstr>Slide 60</vt:lpstr>
      <vt:lpstr>Slide 61</vt:lpstr>
      <vt:lpstr>Slide 62</vt:lpstr>
      <vt:lpstr>Slide 63</vt:lpstr>
      <vt:lpstr>Slide 64</vt:lpstr>
      <vt:lpstr>Protocolo de Atendimento Nutricional em TRS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editorial25</dc:creator>
  <cp:lastModifiedBy>Lilian Cuppari</cp:lastModifiedBy>
  <cp:revision>265</cp:revision>
  <dcterms:created xsi:type="dcterms:W3CDTF">2014-01-10T16:18:32Z</dcterms:created>
  <dcterms:modified xsi:type="dcterms:W3CDTF">2017-11-22T13:13:03Z</dcterms:modified>
</cp:coreProperties>
</file>