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92" r:id="rId3"/>
    <p:sldId id="294" r:id="rId4"/>
    <p:sldId id="297" r:id="rId5"/>
    <p:sldId id="288" r:id="rId6"/>
    <p:sldId id="277" r:id="rId7"/>
    <p:sldId id="299" r:id="rId8"/>
    <p:sldId id="301" r:id="rId9"/>
    <p:sldId id="306" r:id="rId10"/>
    <p:sldId id="307" r:id="rId11"/>
    <p:sldId id="308" r:id="rId12"/>
    <p:sldId id="309" r:id="rId13"/>
    <p:sldId id="300" r:id="rId14"/>
    <p:sldId id="311" r:id="rId15"/>
    <p:sldId id="313" r:id="rId16"/>
    <p:sldId id="314" r:id="rId17"/>
    <p:sldId id="316" r:id="rId18"/>
    <p:sldId id="318" r:id="rId19"/>
    <p:sldId id="320" r:id="rId20"/>
    <p:sldId id="325" r:id="rId21"/>
    <p:sldId id="326" r:id="rId22"/>
    <p:sldId id="298" r:id="rId23"/>
    <p:sldId id="324" r:id="rId24"/>
    <p:sldId id="289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16B"/>
    <a:srgbClr val="025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J:\CFN\FISCALIZA&#199;&#195;O\ENF%20e%20Jornada%20de%20Atualiza&#231;&#227;o%20de%20Fiscais\2015.%20ENF%20E%20JORNADA%20DE%20FISCAIS\Oficinas\Banco%20de%20Dados\Banco%20dados%20Oficina%20IV%20Jornada%20Tecnica%20Fisca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8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1C-4C04-9E4B-70FEC307DEE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1C-4C04-9E4B-70FEC307DEE3}"/>
              </c:ext>
            </c:extLst>
          </c:dPt>
          <c:cat>
            <c:strRef>
              <c:f>Plan1!$A$22:$A$23</c:f>
              <c:strCache>
                <c:ptCount val="2"/>
                <c:pt idx="0">
                  <c:v>Fiscais na Oficina</c:v>
                </c:pt>
                <c:pt idx="1">
                  <c:v>Fiscais Ausentes</c:v>
                </c:pt>
              </c:strCache>
            </c:strRef>
          </c:cat>
          <c:val>
            <c:numRef>
              <c:f>Plan1!$C$22:$C$23</c:f>
              <c:numCache>
                <c:formatCode>0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1C-4C04-9E4B-70FEC307D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4169136"/>
        <c:axId val="194169696"/>
      </c:barChart>
      <c:catAx>
        <c:axId val="1941691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94169696"/>
        <c:crosses val="autoZero"/>
        <c:auto val="1"/>
        <c:lblAlgn val="ctr"/>
        <c:lblOffset val="100"/>
        <c:noMultiLvlLbl val="0"/>
      </c:catAx>
      <c:valAx>
        <c:axId val="19416969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Percentual</a:t>
                </a:r>
              </a:p>
            </c:rich>
          </c:tx>
          <c:layout/>
          <c:overlay val="0"/>
        </c:title>
        <c:numFmt formatCode="0" sourceLinked="1"/>
        <c:majorTickMark val="out"/>
        <c:minorTickMark val="none"/>
        <c:tickLblPos val="nextTo"/>
        <c:crossAx val="19416913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600" b="1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77F3A-D734-422E-BA64-F0485B91405E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DDE6F-ADEB-4FD6-984C-0406C1526E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3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 oficina propiciou uma intensa troca de experiências e discussões em torno de temas estruturantes da ação fiscal, abordando aspectos técnicos, ético, administrativo, social e político, e sua repercussão na atuação dos Conselhos frente à sociedade.</a:t>
            </a:r>
            <a:endParaRPr lang="pt-BR" sz="1050" dirty="0">
              <a:solidFill>
                <a:srgbClr val="FFFF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DDE6F-ADEB-4FD6-984C-0406C1526EC5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91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1A46-8925-4284-A204-44C00F405F9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71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097DB0-7D37-442E-82D0-1840F6D6F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5D10C8-0CD3-4CAC-9B56-E4820579C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AA1F7FB-12F5-4E7C-87A7-D2C779DD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6668DBF-5BFA-4C60-AF03-E9858A44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DE8930A-2E40-43CF-845E-742912FD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52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24DA6CE-9B0B-46F2-A226-2940C4F0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4EC79022-130E-4609-93B0-78615433F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3590A74-D638-4D0B-B683-3CDB9C51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6083DF0-66C0-43B3-9AB1-4D77978C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303E3D6-F4E4-463D-B7AD-66BBF44E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74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D91B548D-E58C-4A53-9724-F06A515E25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9DFC73D-F060-4074-A248-F9F1180F2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7684DE5-3115-4E67-BE5B-1B9AC752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72341BD-D925-402B-9E9B-385755CCC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F43BB96-8EC2-456B-8C53-0FD290A2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DC73668-1811-414A-A409-C4443CB8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B1C3EC9-D77C-43D0-8847-48496D19F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8324063-8ABE-408D-B833-CCE4A2DC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29CA72B-37D4-4980-9AA2-18741964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E4856F4-3293-40BA-B887-3EA67C86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7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3E3D7C3-CF59-46E6-AE9C-DC9576377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F484B18-11A4-431C-A440-2EE005FC3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5F26AB9-EA4C-4B62-A254-9E598871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93E5539-276C-46D8-85A8-BA4202E8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3F93A71-69DA-437F-9375-1780F645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27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69DFDD-9124-4B1B-9E58-B5961C33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F64C861-BB00-4A30-B417-AFA2BCECF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1277E0C-7594-49D6-9262-DC63A2D33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D4DAA14-1DE2-4F61-A04B-01DE9C0B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79978DE-FDEE-4805-A010-615D1005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F02B30D-C917-41E7-ABD6-B6F8BFB1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63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2BC56EE-7A86-45FD-BD57-67E46615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ECAEA3B-4F8F-4148-8070-C9EBAFE04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9E69D1F2-9701-4725-8B47-F4666616C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DC4DE648-9BF3-4338-9B54-F2F52154D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8E1659A3-14D8-422C-9332-B0C5CC9C5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BB233636-B07D-4CC8-B182-36E29BA5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55976BFB-86E5-4F67-B6CA-EE664C9E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C73099F0-0703-4BD7-92D5-368C8C181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287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0512A2-3369-4B88-800C-CAD33B60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8645924F-B3D2-4A68-A26C-1ECAB145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2092C8D-20AC-474F-AEB1-77AD2A23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2834BD09-4F55-4620-936D-C05F08D6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03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4713F58-EBC1-45A2-8D65-BA3F896BF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66870BD8-E5FC-4306-B40C-EB2F148E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B9C85B3B-5E9F-4958-A42A-1C51DECC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73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AAB555-8108-44F1-9646-985776B5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43D213E-4A51-47C2-A7AD-F4EA71718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AB261E32-5773-441B-9722-3E60D4B8D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0B7DA02-66A8-4E33-A31F-1C58B3F0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FA4F86C-3CEA-4BAC-89FF-AEADC4EA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99F28B5-2872-4C7C-928C-77E179BB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17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B66A5F7-E4F4-4A68-ABF1-6E4887A22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7FC214DB-9B31-44AE-9D52-F1431C1C0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4FD04A3-D0AB-4125-9EB0-AD127E1C6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643E4CA-6702-4102-A877-BEE498E2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B7B29FE-66D2-498F-BBA7-73BECB09E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DE331AE-A754-46E3-851B-5D3C1CE3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1055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E3102AA6-0011-4F0D-A701-7866AC8A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670289A4-803C-4547-9F7D-B96504BF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E3669BB-83D0-4C70-85AC-A0D1D14A1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B612B-02F4-43C5-BD7C-A2C190797AB6}" type="datetimeFigureOut">
              <a:rPr lang="pt-BR" smtClean="0"/>
              <a:t>22/11/2017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154B8DF-219A-4193-A5B8-77EC2A95C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D9C89C8-1A2C-4CF8-889B-E17E86D004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0CBA2-D076-46BD-A9CD-62829A2982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4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r="27839"/>
          <a:stretch/>
        </p:blipFill>
        <p:spPr>
          <a:xfrm>
            <a:off x="5913123" y="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xmlns="" id="{A69CA482-63AD-4CD1-A05C-B93569619E79}"/>
              </a:ext>
            </a:extLst>
          </p:cNvPr>
          <p:cNvCxnSpPr>
            <a:cxnSpLocks/>
          </p:cNvCxnSpPr>
          <p:nvPr/>
        </p:nvCxnSpPr>
        <p:spPr>
          <a:xfrm>
            <a:off x="518160" y="1359535"/>
            <a:ext cx="44297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7B7294D-3CB4-45CB-A08F-45C31D3AD2EA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9" y="281855"/>
            <a:ext cx="1971678" cy="700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ubtítulo 5">
            <a:extLst>
              <a:ext uri="{FF2B5EF4-FFF2-40B4-BE49-F238E27FC236}">
                <a16:creationId xmlns:a16="http://schemas.microsoft.com/office/drawing/2014/main" xmlns="" id="{2E211EC7-E52C-492A-BE2E-E230B6900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5467" y="317908"/>
            <a:ext cx="2458084" cy="781665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600" dirty="0" err="1">
                <a:solidFill>
                  <a:schemeClr val="bg2"/>
                </a:solidFill>
              </a:rPr>
              <a:t>Braston</a:t>
            </a:r>
            <a:r>
              <a:rPr lang="pt-BR" sz="1600" dirty="0">
                <a:solidFill>
                  <a:schemeClr val="bg2"/>
                </a:solidFill>
              </a:rPr>
              <a:t> Hotel – São Paulo.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2"/>
                </a:solidFill>
              </a:rPr>
              <a:t>22 de novembro de 2017.</a:t>
            </a:r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xmlns="" id="{598DD441-E7DE-41D6-82D2-122F7F5E8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60" y="3429000"/>
            <a:ext cx="4448939" cy="120726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ANÁLISE DOS RESULTADOS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DA OFICINA DE FISCALIZAÇÃO</a:t>
            </a:r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39D43BF6-7DE5-4C95-8E53-CE353D9B56DB}"/>
              </a:ext>
            </a:extLst>
          </p:cNvPr>
          <p:cNvSpPr txBox="1"/>
          <p:nvPr/>
        </p:nvSpPr>
        <p:spPr>
          <a:xfrm>
            <a:off x="1503998" y="6077300"/>
            <a:ext cx="23400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3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Paulo/SP</a:t>
            </a:r>
          </a:p>
          <a:p>
            <a:pPr algn="ctr">
              <a:defRPr/>
            </a:pPr>
            <a:r>
              <a:rPr lang="pt-BR" sz="13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novembro de 2017</a:t>
            </a:r>
          </a:p>
        </p:txBody>
      </p:sp>
    </p:spTree>
    <p:extLst>
      <p:ext uri="{BB962C8B-B14F-4D97-AF65-F5344CB8AC3E}">
        <p14:creationId xmlns:p14="http://schemas.microsoft.com/office/powerpoint/2010/main" val="326174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AB00AFE8-6F7B-4358-A736-EBF43C9EC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390" y="372528"/>
            <a:ext cx="7003050" cy="611294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F39FF0A-0CD8-4423-BB81-0CBCB57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95938" y="2701437"/>
            <a:ext cx="6683765" cy="1280891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b="1" dirty="0">
                <a:solidFill>
                  <a:srgbClr val="0070C0"/>
                </a:solidFill>
              </a:rPr>
              <a:t>NUVEM DE PALAVRAS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6853866-3B65-4EF7-897C-2B08425CC6A2}"/>
              </a:ext>
            </a:extLst>
          </p:cNvPr>
          <p:cNvSpPr txBox="1"/>
          <p:nvPr/>
        </p:nvSpPr>
        <p:spPr>
          <a:xfrm>
            <a:off x="2414746" y="44623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 1: RESULTADOS DA OFICINA DE FISCALIZAÇÃO DF - 2017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4FE839B-BE9D-4BC1-8BCE-1406041DF321}"/>
              </a:ext>
            </a:extLst>
          </p:cNvPr>
          <p:cNvSpPr/>
          <p:nvPr/>
        </p:nvSpPr>
        <p:spPr>
          <a:xfrm>
            <a:off x="8090256" y="6474822"/>
            <a:ext cx="1678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Fonte: CFN, 2017.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9613A0D-1F95-4F96-BA03-74B0321B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28" y="3196435"/>
            <a:ext cx="2838450" cy="704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EBF2C46-976B-469A-8578-767D8A06E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703" y="2787163"/>
            <a:ext cx="2171700" cy="4381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7C8032-3B8E-41F3-A28E-41169E55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803" y="3844931"/>
            <a:ext cx="2514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AB00AFE8-6F7B-4358-A736-EBF43C9EC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390" y="372528"/>
            <a:ext cx="7003050" cy="611294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F39FF0A-0CD8-4423-BB81-0CBCB57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95938" y="2701437"/>
            <a:ext cx="6683765" cy="1280891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b="1" dirty="0">
                <a:solidFill>
                  <a:srgbClr val="0070C0"/>
                </a:solidFill>
              </a:rPr>
              <a:t>NUVEM DE PALAVRAS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6853866-3B65-4EF7-897C-2B08425CC6A2}"/>
              </a:ext>
            </a:extLst>
          </p:cNvPr>
          <p:cNvSpPr txBox="1"/>
          <p:nvPr/>
        </p:nvSpPr>
        <p:spPr>
          <a:xfrm>
            <a:off x="2414746" y="44623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 1: RESULTADOS DA OFICINA DE FISCALIZAÇÃO DF - 2017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4FE839B-BE9D-4BC1-8BCE-1406041DF321}"/>
              </a:ext>
            </a:extLst>
          </p:cNvPr>
          <p:cNvSpPr/>
          <p:nvPr/>
        </p:nvSpPr>
        <p:spPr>
          <a:xfrm>
            <a:off x="8090256" y="6474822"/>
            <a:ext cx="1678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Fonte: CFN, 2017.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9613A0D-1F95-4F96-BA03-74B0321B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28" y="3196435"/>
            <a:ext cx="2838450" cy="704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EBF2C46-976B-469A-8578-767D8A06E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703" y="2787163"/>
            <a:ext cx="2171700" cy="4381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7C8032-3B8E-41F3-A28E-41169E55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803" y="3844931"/>
            <a:ext cx="2514600" cy="3429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0B64478-BE5F-451B-AF9C-557B573A6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882288"/>
            <a:ext cx="4476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2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AB00AFE8-6F7B-4358-A736-EBF43C9EC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390" y="372528"/>
            <a:ext cx="7003050" cy="611294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F39FF0A-0CD8-4423-BB81-0CBCB57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95938" y="2701437"/>
            <a:ext cx="6683765" cy="1280891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b="1" dirty="0">
                <a:solidFill>
                  <a:srgbClr val="0070C0"/>
                </a:solidFill>
              </a:rPr>
              <a:t>NUVEM DE PALAVRAS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6853866-3B65-4EF7-897C-2B08425CC6A2}"/>
              </a:ext>
            </a:extLst>
          </p:cNvPr>
          <p:cNvSpPr txBox="1"/>
          <p:nvPr/>
        </p:nvSpPr>
        <p:spPr>
          <a:xfrm>
            <a:off x="2414746" y="44623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 1: RESULTADOS DA OFICINA DE FISCALIZAÇÃO DF - 2017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4FE839B-BE9D-4BC1-8BCE-1406041DF321}"/>
              </a:ext>
            </a:extLst>
          </p:cNvPr>
          <p:cNvSpPr/>
          <p:nvPr/>
        </p:nvSpPr>
        <p:spPr>
          <a:xfrm>
            <a:off x="8090256" y="6474822"/>
            <a:ext cx="1678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Fonte: CFN, 2017.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9613A0D-1F95-4F96-BA03-74B0321B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28" y="3196435"/>
            <a:ext cx="2838450" cy="704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EBF2C46-976B-469A-8578-767D8A06E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703" y="2787163"/>
            <a:ext cx="2171700" cy="4381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47C8032-3B8E-41F3-A28E-41169E55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803" y="3844931"/>
            <a:ext cx="2514600" cy="3429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0B64478-BE5F-451B-AF9C-557B573A6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882288"/>
            <a:ext cx="447675" cy="9048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FB42C57-022A-4E0A-A850-D26E32C529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49" y="2262890"/>
            <a:ext cx="100965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5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xmlns="" id="{1366E78C-1460-40A8-B34A-9401156A9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444" y="7630"/>
            <a:ext cx="6850370" cy="685037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EC93FB75-1455-4ADA-9AA7-B42A7FF1442F}"/>
              </a:ext>
            </a:extLst>
          </p:cNvPr>
          <p:cNvSpPr txBox="1"/>
          <p:nvPr/>
        </p:nvSpPr>
        <p:spPr>
          <a:xfrm>
            <a:off x="2414746" y="44623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 2: RESULTADOS DA OFICINA DE FISCALIZAÇÃO DF - 2017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291BA8DC-AE0F-40EB-9B62-1D3FE0E5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95938" y="2701437"/>
            <a:ext cx="6683765" cy="1280891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>
                <a:solidFill>
                  <a:srgbClr val="0070C0"/>
                </a:solidFill>
              </a:rPr>
              <a:t>SIMILITUDE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8A430956-3FAC-4A28-83BE-6F84F31943CA}"/>
              </a:ext>
            </a:extLst>
          </p:cNvPr>
          <p:cNvSpPr/>
          <p:nvPr/>
        </p:nvSpPr>
        <p:spPr>
          <a:xfrm>
            <a:off x="8090256" y="6474822"/>
            <a:ext cx="1678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Fonte: CFN, 2017.</a:t>
            </a:r>
          </a:p>
        </p:txBody>
      </p:sp>
    </p:spTree>
    <p:extLst>
      <p:ext uri="{BB962C8B-B14F-4D97-AF65-F5344CB8AC3E}">
        <p14:creationId xmlns:p14="http://schemas.microsoft.com/office/powerpoint/2010/main" val="699468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58E2AC5E-2A7D-4668-A2EE-3F88221062A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677178" y="3040911"/>
            <a:ext cx="5791200" cy="353995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867739" y="362197"/>
            <a:ext cx="69847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u="sng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Orientar:</a:t>
            </a:r>
            <a:r>
              <a:rPr lang="pt-BR" sz="2400" b="1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como forma de conduzir o nutricionista a se “</a:t>
            </a:r>
            <a:r>
              <a:rPr lang="pt-BR" sz="2400" dirty="0" err="1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empoderar</a:t>
            </a:r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”, a partir do conhecimento das suas atividades obrigatórias e das legislações, além das ações realizadas pelos sindicatos. Orientar gestores, quanto as não conformidades e a sociedade, quanto o papel do nutricionista em consultórios.</a:t>
            </a:r>
          </a:p>
          <a:p>
            <a:pPr algn="just"/>
            <a:endParaRPr lang="pt-BR" sz="2400" dirty="0">
              <a:solidFill>
                <a:sysClr val="windowText" lastClr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17"/>
          <a:stretch/>
        </p:blipFill>
        <p:spPr>
          <a:xfrm>
            <a:off x="1487490" y="4515"/>
            <a:ext cx="576063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D7E3F87-43C8-4792-9590-FB1D88224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9"/>
          <a:stretch/>
        </p:blipFill>
        <p:spPr>
          <a:xfrm>
            <a:off x="896289" y="0"/>
            <a:ext cx="591201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0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23" descr="Uma imagem contendo pessoa, interior, cadeira, sentado&#10;&#10;Descrição gerada com muito alta confiança">
            <a:extLst>
              <a:ext uri="{FF2B5EF4-FFF2-40B4-BE49-F238E27FC236}">
                <a16:creationId xmlns:a16="http://schemas.microsoft.com/office/drawing/2014/main" xmlns="" id="{8AF5C0D7-E460-4A50-9E31-CFC5636BE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1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6960181-67A0-4238-B1FB-6725056E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2" y="0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Orientar:</a:t>
            </a:r>
            <a:endParaRPr lang="pt-BR" sz="4000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C384E5A1-CE56-4D41-8A84-81F0E71C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474" y="1201479"/>
            <a:ext cx="9482470" cy="5029200"/>
          </a:xfrm>
          <a:solidFill>
            <a:schemeClr val="bg1">
              <a:lumMod val="95000"/>
              <a:alpha val="62000"/>
            </a:schemeClr>
          </a:solidFill>
        </p:spPr>
        <p:txBody>
          <a:bodyPr anchor="ctr"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endParaRPr lang="pt-BR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71500" indent="-571500">
              <a:buFont typeface="+mj-lt"/>
              <a:buAutoNum type="romanLcPeriod"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Orientar o nutricionista sobre as atividades obrigatórias e privativas, de acordo com a legislação.</a:t>
            </a:r>
          </a:p>
          <a:p>
            <a:pPr marL="571500" indent="-571500">
              <a:buFont typeface="+mj-lt"/>
              <a:buAutoNum type="romanLcPeriod"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Orientar sobre o empoderamento das atribuições, sobre a postura e compromisso profissional. </a:t>
            </a:r>
          </a:p>
          <a:p>
            <a:pPr marL="571500" indent="-571500">
              <a:buFont typeface="+mj-lt"/>
              <a:buAutoNum type="romanLcPeriod"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Orientar o nutricionista para realizar diálogo com os gestores.</a:t>
            </a:r>
          </a:p>
          <a:p>
            <a:pPr marL="571500" indent="-571500">
              <a:buFont typeface="+mj-lt"/>
              <a:buAutoNum type="romanLcPeriod"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Orientar sobre a elaboração dos protocolos técnicos de serviço. </a:t>
            </a:r>
          </a:p>
          <a:p>
            <a:pPr marL="571500" indent="-571500">
              <a:buFont typeface="+mj-lt"/>
              <a:buAutoNum type="romanLcPeriod"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Orientar o nutricionista a priorizar as ações, a realizar triagem nutricional e iniciar o atendimento aos pacientes de nível terciário. </a:t>
            </a:r>
          </a:p>
          <a:p>
            <a:pPr marL="571500" indent="-571500">
              <a:buFont typeface="+mj-lt"/>
              <a:buAutoNum type="romanLcPeriod"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Orientar sobre a possibilidade do nutricionista solicitar auxilio e orientações da vigilância sanitária. </a:t>
            </a:r>
          </a:p>
          <a:p>
            <a:pPr marL="571500" indent="-571500">
              <a:buFont typeface="+mj-lt"/>
              <a:buAutoNum type="romanLcPeriod"/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Orientar o profissional sobre as atribuições do CRN e sugerir entrar em contato com o sindicato. </a:t>
            </a:r>
          </a:p>
          <a:p>
            <a:pPr algn="just"/>
            <a:endParaRPr lang="pt-BR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6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OjtyCSTE-fKlx15EtFCtr30YK5-1VezZ8PWyeWolLWPxza3kAg2m7fIOsnJBaLJjZQ76r_FIpUTmkoOUIQQbgxMuVhnJMU2HJdd6lKLuXScuXV2mFszRYhv183K79M1A1dfZpyKtA6RW-mZle9gQhd1w73wKTVcdiYbFEl8HTl24YmbONzxxCviuwGHscNxAOZfuzUf6-wABZv1YQNJ60FXZRuLU6TVATh3O75E4el0eeBEsjqSD6y2jzMv2d8EE91YrlJWSuclNz_DcE4Yq30AnpLaonuLCP3Ai7WaSoTvrG0fh21mZj7uEzbsrTsenZxtBX1Dl5bN4Luo8TINT447ksJUErMKGoAdZ4kvsLndr20q4nuKrRdNsq9CKLbOlH74fV5sPTk-MgMi0wDRjAVg30Gz239H-aNaE7Ddk5s6ZYSHkGvv_0KvkvK8eJw-445on_l8MplfEEO_AX3BqMirkHZbtnAjNUGSfY1sxASwfA9n91E7NRdu8ADjrwessHUSCKw2ubMsxP8vmeXC6lNss9a4snbWCvOYPU9pK7GJn15bPneoLaiiE-fbCqAvEaSzhZb5Uu__rB3HpEbScSoZLrf53O3-mQhrUqv_7Xcs=w1574-h885-no">
            <a:extLst>
              <a:ext uri="{FF2B5EF4-FFF2-40B4-BE49-F238E27FC236}">
                <a16:creationId xmlns:a16="http://schemas.microsoft.com/office/drawing/2014/main" xmlns="" id="{C49DCEED-5F6F-4162-8E6A-EAA0DFEFB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 bwMode="auto">
          <a:xfrm flipH="1">
            <a:off x="0" y="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6960181-67A0-4238-B1FB-6725056E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658" y="236966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Orientar, mas…</a:t>
            </a:r>
            <a:endParaRPr lang="pt-BR" sz="40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2F57655B-7966-4F58-BB87-C7FFF8F2AA82}"/>
              </a:ext>
            </a:extLst>
          </p:cNvPr>
          <p:cNvSpPr/>
          <p:nvPr/>
        </p:nvSpPr>
        <p:spPr>
          <a:xfrm>
            <a:off x="2250258" y="1663951"/>
            <a:ext cx="7967630" cy="954107"/>
          </a:xfrm>
          <a:prstGeom prst="rect">
            <a:avLst/>
          </a:prstGeom>
          <a:solidFill>
            <a:schemeClr val="bg1">
              <a:lumMod val="95000"/>
              <a:alpha val="52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+mj-lt"/>
                <a:cs typeface="Segoe UI" panose="020B0502040204020203" pitchFamily="34" charset="0"/>
              </a:rPr>
              <a:t>Criar estratégias para proteger o profissional quando tem dificuldades que não depende dele.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681E5A70-9A1F-4DE4-B0C1-DC3650CAF174}"/>
              </a:ext>
            </a:extLst>
          </p:cNvPr>
          <p:cNvSpPr/>
          <p:nvPr/>
        </p:nvSpPr>
        <p:spPr>
          <a:xfrm>
            <a:off x="2250258" y="2700068"/>
            <a:ext cx="7967630" cy="138499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+mj-lt"/>
                <a:cs typeface="Segoe UI" panose="020B0502040204020203" pitchFamily="34" charset="0"/>
              </a:rPr>
              <a:t>Informar que o CRN poderá encaminhar ofício ao gestor relatando sobre as condições de trabalho encontradas.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62251665-5793-4889-BABE-3DA217685506}"/>
              </a:ext>
            </a:extLst>
          </p:cNvPr>
          <p:cNvSpPr/>
          <p:nvPr/>
        </p:nvSpPr>
        <p:spPr>
          <a:xfrm>
            <a:off x="2250258" y="4167073"/>
            <a:ext cx="7967630" cy="9541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+mj-lt"/>
                <a:cs typeface="Segoe UI" panose="020B0502040204020203" pitchFamily="34" charset="0"/>
              </a:rPr>
              <a:t>Criar estratégia de orientação na visita fiscal para que não tenha denúncia.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5827E754-8F0E-49EE-B2ED-581DD209F42B}"/>
              </a:ext>
            </a:extLst>
          </p:cNvPr>
          <p:cNvSpPr/>
          <p:nvPr/>
        </p:nvSpPr>
        <p:spPr>
          <a:xfrm>
            <a:off x="2250258" y="5201795"/>
            <a:ext cx="7967630" cy="9541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latin typeface="+mj-lt"/>
                <a:cs typeface="Segoe UI" panose="020B0502040204020203" pitchFamily="34" charset="0"/>
              </a:rPr>
              <a:t>Orientar a sociedade, quanto o papel do nutricionista em consultórios. Somente em consultórios?</a:t>
            </a:r>
          </a:p>
        </p:txBody>
      </p:sp>
    </p:spTree>
    <p:extLst>
      <p:ext uri="{BB962C8B-B14F-4D97-AF65-F5344CB8AC3E}">
        <p14:creationId xmlns:p14="http://schemas.microsoft.com/office/powerpoint/2010/main" val="142066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457365" y="1134368"/>
            <a:ext cx="471992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u="sng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Atribuição:</a:t>
            </a:r>
            <a:r>
              <a:rPr lang="pt-BR" sz="2400" b="1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se refere as atividades desempenhadas pelos nutricionistas e pelos </a:t>
            </a:r>
            <a:r>
              <a:rPr lang="pt-BR" sz="2400" dirty="0" err="1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CRNs</a:t>
            </a:r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 Aparece próximo as palavras </a:t>
            </a:r>
            <a:r>
              <a:rPr lang="pt-BR" sz="2400" u="sng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cumprir, resistência e dificuldade</a:t>
            </a:r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algn="just"/>
            <a:endParaRPr lang="pt-BR" sz="2400" dirty="0">
              <a:solidFill>
                <a:sysClr val="windowText" lastClr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Das ações que o fiscal precisaria realizar, ficou evidente o de orientar o Nutricionista quanto suas atribuições obrigatórias e complementares, além das atribuições dos conselhos.</a:t>
            </a:r>
          </a:p>
          <a:p>
            <a:pPr algn="just"/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17"/>
          <a:stretch/>
        </p:blipFill>
        <p:spPr>
          <a:xfrm>
            <a:off x="1487490" y="4515"/>
            <a:ext cx="576063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D7E3F87-43C8-4792-9590-FB1D88224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9"/>
          <a:stretch/>
        </p:blipFill>
        <p:spPr>
          <a:xfrm>
            <a:off x="896289" y="0"/>
            <a:ext cx="591201" cy="68853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E93E1BA-911A-4F9D-83CA-83C4F18A2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4675" y="1068904"/>
            <a:ext cx="416242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2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3.googleusercontent.com/E00GdIkb4frc1dzaMJUn7JfhVSVW284gJIstBwGNCqiyV5JmmBNVbh8tBRrfgwFKYp46So6RIHGTb39mnIOHtvBr0ujrsnA8CVvWbzjzQc5gPHZs7zwZ0DeRQuBMJ02Rk-9nwp8qGTXezJQHnMN9XsIdNd_T4Nll_fGJVzFGAMK6bkI7RYd8KQlUbWRZMeK9VmdG66TAPjEvbOuzOYdV1QBpsFKlEBx8P7JG_V1_Kv_Xs9fQrbVWaJv3qfSWDxiHIpPTMKXcclt7DdIYUiToofG9Qiy0uHxrNkw8d_kj-FFAmDfI74y-C6HIB-ZRb5dw-0CdEHOHhf0aAvDAzkq_fkxKL661-QcNl8Rz1clcVj8GSCf5LO_FJ6l5Y4q3ZtRKtklvfFR2ulre1hMTMhyyD8shWg9eypnzADFrQbH-MGVjaFCUrEpfr224BRnl9CLaFrvRI-Gj2AVW5mtRo4389bl_6s5GSwtu8Bzuxgpc2qg528pK2eIaaI0jxZJjQobx1M32gJfo0I0S98awIvcuJmA8Z00nYoaQxvqFxkk02XEBCk2hkJ-jrqcQHp4hwAA26oH7plY5JW4XrVcBPlg_Lr5o6d4ej9Qn4IxUfqtIXTQ=w1574-h885-no">
            <a:extLst>
              <a:ext uri="{FF2B5EF4-FFF2-40B4-BE49-F238E27FC236}">
                <a16:creationId xmlns:a16="http://schemas.microsoft.com/office/drawing/2014/main" xmlns="" id="{6855E783-F931-46E7-AFD3-7B58349D1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64791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F6960181-67A0-4238-B1FB-6725056ED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2" y="0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No </a:t>
            </a:r>
            <a:r>
              <a:rPr lang="en-US" sz="4000" b="1" dirty="0" err="1"/>
              <a:t>entanto</a:t>
            </a:r>
            <a:r>
              <a:rPr lang="en-US" sz="4000" b="1" dirty="0"/>
              <a:t>…</a:t>
            </a:r>
            <a:endParaRPr lang="pt-BR" sz="4000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xmlns="" id="{C384E5A1-CE56-4D41-8A84-81F0E71C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474" y="1201479"/>
            <a:ext cx="9482470" cy="5029200"/>
          </a:xfrm>
          <a:solidFill>
            <a:schemeClr val="bg1">
              <a:lumMod val="95000"/>
              <a:alpha val="41000"/>
            </a:schemeClr>
          </a:solidFill>
        </p:spPr>
        <p:txBody>
          <a:bodyPr anchor="ctr"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pt-BR" dirty="0"/>
              <a:t>Fiscal deve analisar se o não cumprimento das atribuições é porque </a:t>
            </a:r>
            <a:r>
              <a:rPr lang="pt-BR" dirty="0" err="1"/>
              <a:t>não_quer</a:t>
            </a:r>
            <a:r>
              <a:rPr lang="pt-BR" dirty="0"/>
              <a:t> ou </a:t>
            </a:r>
            <a:r>
              <a:rPr lang="pt-BR" dirty="0" err="1"/>
              <a:t>não_sabe_fazer</a:t>
            </a:r>
            <a:r>
              <a:rPr lang="pt-BR" dirty="0"/>
              <a:t> ou se é por descaso.</a:t>
            </a:r>
          </a:p>
          <a:p>
            <a:pPr algn="just"/>
            <a:r>
              <a:rPr lang="pt-BR" dirty="0"/>
              <a:t>Resistencia da visita fiscal, quando o profissional não cumpre suas atribuições, o fiscal deve encaminhar o caso para a Comissão_ Fiscalização.</a:t>
            </a:r>
          </a:p>
          <a:p>
            <a:pPr algn="just"/>
            <a:r>
              <a:rPr lang="pt-BR" dirty="0"/>
              <a:t>Não há padrão do “pós visita” entre os regionais, padronizar ações.</a:t>
            </a:r>
          </a:p>
          <a:p>
            <a:pPr algn="just"/>
            <a:r>
              <a:rPr lang="pt-BR" dirty="0"/>
              <a:t>Nortear a atuação sobre o desenvolvimento do padrão mínimo para os profissionais que não cumprem as atribuições.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896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45447CC-5016-4E59-A812-BC77BFB1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67966" y="390525"/>
            <a:ext cx="4695825" cy="607695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654754" y="2892597"/>
            <a:ext cx="4719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u="sng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Nutricionista:</a:t>
            </a:r>
            <a:r>
              <a:rPr lang="pt-BR" sz="2400" b="1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pt-BR" sz="2400" dirty="0">
                <a:solidFill>
                  <a:sysClr val="windowText" lastClr="0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é o sujeito imediato das ações fiscais.</a:t>
            </a:r>
          </a:p>
          <a:p>
            <a:pPr algn="just"/>
            <a:endParaRPr lang="pt-BR" sz="2400" dirty="0">
              <a:solidFill>
                <a:sysClr val="windowText" lastClr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just"/>
            <a:endParaRPr lang="pt-BR" sz="2400" dirty="0">
              <a:solidFill>
                <a:sysClr val="windowText" lastClr="0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17"/>
          <a:stretch/>
        </p:blipFill>
        <p:spPr>
          <a:xfrm>
            <a:off x="1487490" y="4515"/>
            <a:ext cx="576063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D7E3F87-43C8-4792-9590-FB1D88224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9"/>
          <a:stretch/>
        </p:blipFill>
        <p:spPr>
          <a:xfrm>
            <a:off x="896289" y="0"/>
            <a:ext cx="591201" cy="68853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6C11ABE-C8C1-4FC0-A442-43B51095C71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35" y="198525"/>
            <a:ext cx="2145245" cy="604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50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2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Espaço Reservado para Conteúdo 23" descr="Uma imagem contendo pessoa, interior, cadeira, sentado&#10;&#10;Descrição gerada com muito alta confiança">
            <a:extLst>
              <a:ext uri="{FF2B5EF4-FFF2-40B4-BE49-F238E27FC236}">
                <a16:creationId xmlns:a16="http://schemas.microsoft.com/office/drawing/2014/main" xmlns="" id="{ECEBB088-27A4-4378-8995-D1F1263B3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cxnSp>
        <p:nvCxnSpPr>
          <p:cNvPr id="40" name="Straight Connector 34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8B9238C-A42B-4844-BF0E-A7059488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VI CONGRESSO DO SISTEMA CFN/CRN  Brasília - 2017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70C3550-7997-4439-A136-6E9C53EA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algn="just"/>
            <a:r>
              <a:rPr lang="pt-BR" sz="2400" dirty="0"/>
              <a:t>O IV Congresso foi idealizado dentro da perspectiva integradora e de consolidação do Sistema CFN/CRN.</a:t>
            </a:r>
          </a:p>
          <a:p>
            <a:pPr algn="just"/>
            <a:r>
              <a:rPr lang="pt-BR" sz="2400" dirty="0"/>
              <a:t>A oficina de Fiscalização foi desenvolvida em parceria com as Coordenadoras da Fiscalização dos Conselhos Regionais. </a:t>
            </a:r>
          </a:p>
        </p:txBody>
      </p:sp>
    </p:spTree>
    <p:extLst>
      <p:ext uri="{BB962C8B-B14F-4D97-AF65-F5344CB8AC3E}">
        <p14:creationId xmlns:p14="http://schemas.microsoft.com/office/powerpoint/2010/main" val="11751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lh3.googleusercontent.com/OjtyCSTE-fKlx15EtFCtr30YK5-1VezZ8PWyeWolLWPxza3kAg2m7fIOsnJBaLJjZQ76r_FIpUTmkoOUIQQbgxMuVhnJMU2HJdd6lKLuXScuXV2mFszRYhv183K79M1A1dfZpyKtA6RW-mZle9gQhd1w73wKTVcdiYbFEl8HTl24YmbONzxxCviuwGHscNxAOZfuzUf6-wABZv1YQNJ60FXZRuLU6TVATh3O75E4el0eeBEsjqSD6y2jzMv2d8EE91YrlJWSuclNz_DcE4Yq30AnpLaonuLCP3Ai7WaSoTvrG0fh21mZj7uEzbsrTsenZxtBX1Dl5bN4Luo8TINT447ksJUErMKGoAdZ4kvsLndr20q4nuKrRdNsq9CKLbOlH74fV5sPTk-MgMi0wDRjAVg30Gz239H-aNaE7Ddk5s6ZYSHkGvv_0KvkvK8eJw-445on_l8MplfEEO_AX3BqMirkHZbtnAjNUGSfY1sxASwfA9n91E7NRdu8ADjrwessHUSCKw2ubMsxP8vmeXC6lNss9a4snbWCvOYPU9pK7GJn15bPneoLaiiE-fbCqAvEaSzhZb5Uu__rB3HpEbScSoZLrf53O3-mQhrUqv_7Xcs=w1574-h885-no">
            <a:extLst>
              <a:ext uri="{FF2B5EF4-FFF2-40B4-BE49-F238E27FC236}">
                <a16:creationId xmlns:a16="http://schemas.microsoft.com/office/drawing/2014/main" xmlns="" id="{1E1105A2-32E3-4877-939D-053E0DE75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 bwMode="auto">
          <a:xfrm>
            <a:off x="0" y="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xmlns="" id="{44E83265-DCB2-480C-B712-1E7A35109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431" y="1429385"/>
            <a:ext cx="9098280" cy="493468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Avaliar o PAT para verificar a adequação do cardápio.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Ao agendar o </a:t>
            </a:r>
            <a:r>
              <a:rPr lang="pt-BR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POP_agendamento</a:t>
            </a: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30, 60, 90 dias, o fiscal deverá marcar a visita de retorno e pede para encaminhar por </a:t>
            </a:r>
            <a:r>
              <a:rPr lang="pt-BR" sz="2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, o que não estava sendo feito. 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O Fiscal deve solicitar o cancelamento da RT pelo regional, quando vai várias vezes no local e não encontra o profissional (profissional só assinava).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Palestras nas universidades para as turmas do último ano, como forma da não ter resistência do profissional. </a:t>
            </a:r>
          </a:p>
          <a:p>
            <a:pPr marL="450215" algn="just">
              <a:lnSpc>
                <a:spcPct val="107000"/>
              </a:lnSpc>
              <a:spcAft>
                <a:spcPts val="0"/>
              </a:spcAft>
            </a:pPr>
            <a:r>
              <a:rPr lang="pt-B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Não cumprimento está vinculado a falta de conhecimento técnico. O fiscal orienta links no site de onde conseguir materiais técnicos.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4B946095-7C98-4571-B5C4-A02012AD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54" y="225572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 dirty="0"/>
              <a:t>E </a:t>
            </a:r>
            <a:r>
              <a:rPr lang="en-US" sz="4000" b="1" dirty="0" err="1"/>
              <a:t>mais</a:t>
            </a:r>
            <a:r>
              <a:rPr lang="en-US" sz="4000" b="1" dirty="0"/>
              <a:t>…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969578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xmlns="" id="{CF76D1DF-FBD5-4687-B7E8-D712D21F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43" y="2348932"/>
            <a:ext cx="6096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3AD1FED-1097-4519-A616-4C3963324D9D}"/>
              </a:ext>
            </a:extLst>
          </p:cNvPr>
          <p:cNvSpPr/>
          <p:nvPr/>
        </p:nvSpPr>
        <p:spPr>
          <a:xfrm>
            <a:off x="756404" y="1483260"/>
            <a:ext cx="10358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latin typeface="+mj-lt"/>
              </a:rPr>
              <a:t>Dinâmica:</a:t>
            </a:r>
            <a:endParaRPr lang="pt-BR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18602CA-FA3E-4F89-B4EC-BB41E3C7AAEE}"/>
              </a:ext>
            </a:extLst>
          </p:cNvPr>
          <p:cNvSpPr/>
          <p:nvPr/>
        </p:nvSpPr>
        <p:spPr>
          <a:xfrm>
            <a:off x="490194" y="5712546"/>
            <a:ext cx="11566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Este ano eu vou .... para  contribuir com ações da fiscalização!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D49A006-E038-4369-908F-4B1A5C330524}"/>
              </a:ext>
            </a:extLst>
          </p:cNvPr>
          <p:cNvSpPr/>
          <p:nvPr/>
        </p:nvSpPr>
        <p:spPr>
          <a:xfrm>
            <a:off x="756404" y="1952653"/>
            <a:ext cx="10358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9900"/>
                </a:solidFill>
                <a:latin typeface="+mj-lt"/>
              </a:rPr>
              <a:t>IDENTIDADE DIGITAL</a:t>
            </a:r>
            <a:endParaRPr lang="pt-BR" sz="3200" b="1" dirty="0">
              <a:solidFill>
                <a:srgbClr val="0099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7305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002FA-EF41-4269-9843-35CFAA6A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DINÂMICA DAS MÃOS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B1C2BD3-2542-44DC-9C14-063F4F404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5541" t="28041" r="31031" b="26873"/>
          <a:stretch/>
        </p:blipFill>
        <p:spPr>
          <a:xfrm>
            <a:off x="5927489" y="449210"/>
            <a:ext cx="5590274" cy="605151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429C6AB5-3F08-4D40-9A64-7A554C72D5A6}"/>
              </a:ext>
            </a:extLst>
          </p:cNvPr>
          <p:cNvSpPr txBox="1">
            <a:spLocks/>
          </p:cNvSpPr>
          <p:nvPr/>
        </p:nvSpPr>
        <p:spPr>
          <a:xfrm>
            <a:off x="655721" y="3496702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chemeClr val="bg1"/>
                </a:solidFill>
              </a:rPr>
              <a:t>Nuvens</a:t>
            </a:r>
            <a:r>
              <a:rPr lang="en-US" sz="3200" dirty="0">
                <a:solidFill>
                  <a:schemeClr val="bg1"/>
                </a:solidFill>
              </a:rPr>
              <a:t> de </a:t>
            </a:r>
            <a:r>
              <a:rPr lang="en-US" sz="3200" dirty="0" err="1">
                <a:solidFill>
                  <a:schemeClr val="bg1"/>
                </a:solidFill>
              </a:rPr>
              <a:t>Palavras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2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xmlns="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2002FA-EF41-4269-9843-35CFAA6AA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DINÂMICA DAS MÃOS</a:t>
            </a:r>
          </a:p>
        </p:txBody>
      </p:sp>
      <p:pic>
        <p:nvPicPr>
          <p:cNvPr id="9" name="Espaço Reservado para Conteúdo 4">
            <a:extLst>
              <a:ext uri="{FF2B5EF4-FFF2-40B4-BE49-F238E27FC236}">
                <a16:creationId xmlns:a16="http://schemas.microsoft.com/office/drawing/2014/main" xmlns="" id="{70CCFEF7-0188-4C54-BEF5-2BEF64A352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30" y="36241"/>
            <a:ext cx="6785518" cy="6785518"/>
          </a:xfr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BFBD2188-46B6-4C7A-BF64-A1323FA35C1B}"/>
              </a:ext>
            </a:extLst>
          </p:cNvPr>
          <p:cNvSpPr txBox="1">
            <a:spLocks/>
          </p:cNvSpPr>
          <p:nvPr/>
        </p:nvSpPr>
        <p:spPr>
          <a:xfrm>
            <a:off x="655721" y="3496702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Similitude</a:t>
            </a:r>
          </a:p>
        </p:txBody>
      </p:sp>
    </p:spTree>
    <p:extLst>
      <p:ext uri="{BB962C8B-B14F-4D97-AF65-F5344CB8AC3E}">
        <p14:creationId xmlns:p14="http://schemas.microsoft.com/office/powerpoint/2010/main" val="437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xmlns="" id="{1D65D6B4-6402-41C1-A51A-98B321818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03" y="0"/>
            <a:ext cx="5723994" cy="65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3AD1FED-1097-4519-A616-4C3963324D9D}"/>
              </a:ext>
            </a:extLst>
          </p:cNvPr>
          <p:cNvSpPr/>
          <p:nvPr/>
        </p:nvSpPr>
        <p:spPr>
          <a:xfrm>
            <a:off x="1154785" y="4840760"/>
            <a:ext cx="103586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latin typeface="+mj-lt"/>
              </a:rPr>
              <a:t>FISCAL : </a:t>
            </a:r>
            <a:r>
              <a:rPr lang="pt-BR" sz="3200" b="1" dirty="0">
                <a:solidFill>
                  <a:srgbClr val="002060"/>
                </a:solidFill>
                <a:latin typeface="+mj-lt"/>
              </a:rPr>
              <a:t>VOCÊ É FUNDAMENTAL PARA O SUCESSO DA FISCALIZAÇÃO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6B6CF720-0A53-48CF-8F60-80C246BAAF6E}"/>
              </a:ext>
            </a:extLst>
          </p:cNvPr>
          <p:cNvSpPr txBox="1">
            <a:spLocks/>
          </p:cNvSpPr>
          <p:nvPr/>
        </p:nvSpPr>
        <p:spPr>
          <a:xfrm>
            <a:off x="6814150" y="484076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OBRIGADA!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F72A5D7-93AE-4842-8A87-8EC5D2F4E8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15" y="144292"/>
            <a:ext cx="2800350" cy="982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6BE23E4A-B839-4DD8-B13C-B9F5167FEE69}"/>
              </a:ext>
            </a:extLst>
          </p:cNvPr>
          <p:cNvSpPr/>
          <p:nvPr/>
        </p:nvSpPr>
        <p:spPr>
          <a:xfrm>
            <a:off x="2163444" y="2274838"/>
            <a:ext cx="8341360" cy="230832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“O que deixo nesta mão não é mais compromisso, mas sim mais agradecimento, por ter podido fazer parte desta equipe e contribuir para a história do CRN”.</a:t>
            </a:r>
            <a:endParaRPr lang="pt-BR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51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lh3.googleusercontent.com/E00GdIkb4frc1dzaMJUn7JfhVSVW284gJIstBwGNCqiyV5JmmBNVbh8tBRrfgwFKYp46So6RIHGTb39mnIOHtvBr0ujrsnA8CVvWbzjzQc5gPHZs7zwZ0DeRQuBMJ02Rk-9nwp8qGTXezJQHnMN9XsIdNd_T4Nll_fGJVzFGAMK6bkI7RYd8KQlUbWRZMeK9VmdG66TAPjEvbOuzOYdV1QBpsFKlEBx8P7JG_V1_Kv_Xs9fQrbVWaJv3qfSWDxiHIpPTMKXcclt7DdIYUiToofG9Qiy0uHxrNkw8d_kj-FFAmDfI74y-C6HIB-ZRb5dw-0CdEHOHhf0aAvDAzkq_fkxKL661-QcNl8Rz1clcVj8GSCf5LO_FJ6l5Y4q3ZtRKtklvfFR2ulre1hMTMhyyD8shWg9eypnzADFrQbH-MGVjaFCUrEpfr224BRnl9CLaFrvRI-Gj2AVW5mtRo4389bl_6s5GSwtu8Bzuxgpc2qg528pK2eIaaI0jxZJjQobx1M32gJfo0I0S98awIvcuJmA8Z00nYoaQxvqFxkk02XEBCk2hkJ-jrqcQHp4hwAA26oH7plY5JW4XrVcBPlg_Lr5o6d4ej9Qn4IxUfqtIXTQ=w1574-h885-no">
            <a:extLst>
              <a:ext uri="{FF2B5EF4-FFF2-40B4-BE49-F238E27FC236}">
                <a16:creationId xmlns:a16="http://schemas.microsoft.com/office/drawing/2014/main" xmlns="" id="{48511552-E058-422A-A922-02EE72113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64791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>
            <a:extLst>
              <a:ext uri="{FF2B5EF4-FFF2-40B4-BE49-F238E27FC236}">
                <a16:creationId xmlns:a16="http://schemas.microsoft.com/office/drawing/2014/main" xmlns="" id="{A10F933A-74B6-4BC2-8823-5E640FA0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84" y="1617775"/>
            <a:ext cx="4204137" cy="134275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b="1" dirty="0"/>
              <a:t>CARACTERIZAÇÃO DOS PARTICIPANTES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xmlns="" id="{24B9A904-6D20-4B65-9413-085021257EF3}"/>
              </a:ext>
            </a:extLst>
          </p:cNvPr>
          <p:cNvSpPr txBox="1">
            <a:spLocks/>
          </p:cNvSpPr>
          <p:nvPr/>
        </p:nvSpPr>
        <p:spPr>
          <a:xfrm>
            <a:off x="26846" y="3301682"/>
            <a:ext cx="591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/>
              <a:t>Total </a:t>
            </a:r>
            <a:r>
              <a:rPr lang="pt-BR" sz="2400"/>
              <a:t>de </a:t>
            </a:r>
            <a:r>
              <a:rPr lang="pt-BR" sz="2400" smtClean="0"/>
              <a:t>83 </a:t>
            </a:r>
            <a:r>
              <a:rPr lang="pt-BR" sz="2400" dirty="0"/>
              <a:t>fiscais do Sistema CFN/CRN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7DF73588-F302-4AAB-9649-6712916DA554}"/>
              </a:ext>
            </a:extLst>
          </p:cNvPr>
          <p:cNvSpPr txBox="1"/>
          <p:nvPr/>
        </p:nvSpPr>
        <p:spPr>
          <a:xfrm>
            <a:off x="264971" y="6577557"/>
            <a:ext cx="5286374" cy="26161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100" b="1" u="sng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Gráfico 1. </a:t>
            </a:r>
            <a:r>
              <a:rPr lang="pt-BR" sz="1100" b="1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Proporção de fiscais na Oficina de Fiscalização, DF, 2017.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xmlns="" id="{92F672CF-3C62-4845-8F79-BDEE89BB7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884" y="64801"/>
            <a:ext cx="2668179" cy="864580"/>
          </a:xfrm>
          <a:prstGeom prst="rect">
            <a:avLst/>
          </a:prstGeom>
        </p:spPr>
      </p:pic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xmlns="" id="{74226A9A-ADDE-4C77-A7A5-247876475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6025725"/>
              </p:ext>
            </p:extLst>
          </p:nvPr>
        </p:nvGraphicFramePr>
        <p:xfrm>
          <a:off x="179462" y="4229201"/>
          <a:ext cx="5150597" cy="202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6862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lh3.googleusercontent.com/OjtyCSTE-fKlx15EtFCtr30YK5-1VezZ8PWyeWolLWPxza3kAg2m7fIOsnJBaLJjZQ76r_FIpUTmkoOUIQQbgxMuVhnJMU2HJdd6lKLuXScuXV2mFszRYhv183K79M1A1dfZpyKtA6RW-mZle9gQhd1w73wKTVcdiYbFEl8HTl24YmbONzxxCviuwGHscNxAOZfuzUf6-wABZv1YQNJ60FXZRuLU6TVATh3O75E4el0eeBEsjqSD6y2jzMv2d8EE91YrlJWSuclNz_DcE4Yq30AnpLaonuLCP3Ai7WaSoTvrG0fh21mZj7uEzbsrTsenZxtBX1Dl5bN4Luo8TINT447ksJUErMKGoAdZ4kvsLndr20q4nuKrRdNsq9CKLbOlH74fV5sPTk-MgMi0wDRjAVg30Gz239H-aNaE7Ddk5s6ZYSHkGvv_0KvkvK8eJw-445on_l8MplfEEO_AX3BqMirkHZbtnAjNUGSfY1sxASwfA9n91E7NRdu8ADjrwessHUSCKw2ubMsxP8vmeXC6lNss9a4snbWCvOYPU9pK7GJn15bPneoLaiiE-fbCqAvEaSzhZb5Uu__rB3HpEbScSoZLrf53O3-mQhrUqv_7Xcs=w1574-h885-no">
            <a:extLst>
              <a:ext uri="{FF2B5EF4-FFF2-40B4-BE49-F238E27FC236}">
                <a16:creationId xmlns:a16="http://schemas.microsoft.com/office/drawing/2014/main" xmlns="" id="{2BDF9C1B-45C1-4EF4-9393-0267D4346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 bwMode="auto">
          <a:xfrm>
            <a:off x="0" y="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C469718-2DEC-4FA5-9FF6-468AF56F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3200" b="1" dirty="0"/>
              <a:t>METODOLOGIA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E3B3DC-286A-40D1-8219-DE84FB1AE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j-lt"/>
              </a:rPr>
              <a:t>A </a:t>
            </a:r>
            <a:r>
              <a:rPr lang="en-US" sz="2400" b="1" dirty="0" err="1">
                <a:latin typeface="+mj-lt"/>
              </a:rPr>
              <a:t>oficina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foi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desenvolvida</a:t>
            </a:r>
            <a:r>
              <a:rPr lang="en-US" sz="2400" b="1" dirty="0">
                <a:latin typeface="+mj-lt"/>
              </a:rPr>
              <a:t> com o MÉTODO AQUÁRIO – FISHBOWL, </a:t>
            </a:r>
            <a:r>
              <a:rPr lang="en-US" sz="2400" b="1" dirty="0" err="1">
                <a:latin typeface="+mj-lt"/>
              </a:rPr>
              <a:t>coordenada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pelas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Conselheiras</a:t>
            </a:r>
            <a:r>
              <a:rPr lang="en-US" sz="2400" b="1" dirty="0">
                <a:latin typeface="+mj-lt"/>
              </a:rPr>
              <a:t> Federal Nádia Corrêa e </a:t>
            </a:r>
            <a:r>
              <a:rPr lang="en-US" sz="2400" b="1" dirty="0" err="1">
                <a:latin typeface="+mj-lt"/>
              </a:rPr>
              <a:t>Juracema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Daltoé</a:t>
            </a:r>
            <a:r>
              <a:rPr lang="en-US" sz="2400" b="1" dirty="0">
                <a:latin typeface="+mj-lt"/>
              </a:rPr>
              <a:t>. </a:t>
            </a:r>
            <a:endParaRPr lang="en-US" sz="2400" dirty="0">
              <a:latin typeface="+mj-lt"/>
            </a:endParaRPr>
          </a:p>
        </p:txBody>
      </p:sp>
      <p:pic>
        <p:nvPicPr>
          <p:cNvPr id="10" name="Picture 2" descr="Resultado de imagem para fishbowl o que é">
            <a:extLst>
              <a:ext uri="{FF2B5EF4-FFF2-40B4-BE49-F238E27FC236}">
                <a16:creationId xmlns:a16="http://schemas.microsoft.com/office/drawing/2014/main" xmlns="" id="{B73187B0-6E14-4782-BC0A-2AB9F0B08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0895" y="3615059"/>
            <a:ext cx="2459736" cy="244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7BE0274-8E8A-4E9E-95A6-2E2E1B2EDFA4}"/>
              </a:ext>
            </a:extLst>
          </p:cNvPr>
          <p:cNvSpPr/>
          <p:nvPr/>
        </p:nvSpPr>
        <p:spPr>
          <a:xfrm>
            <a:off x="791897" y="4612984"/>
            <a:ext cx="2109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 MÉTODO AQUÁRIO – FISHBOWL</a:t>
            </a:r>
            <a:endParaRPr lang="pt-BR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898832BC-445E-48AF-A70E-FE001A94A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924" y="95281"/>
            <a:ext cx="2668179" cy="8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9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17"/>
          <a:stretch/>
        </p:blipFill>
        <p:spPr>
          <a:xfrm>
            <a:off x="1487490" y="0"/>
            <a:ext cx="576063" cy="6959600"/>
          </a:xfrm>
          <a:prstGeom prst="rect">
            <a:avLst/>
          </a:prstGeom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4610"/>
              </p:ext>
            </p:extLst>
          </p:nvPr>
        </p:nvGraphicFramePr>
        <p:xfrm>
          <a:off x="2620011" y="1628800"/>
          <a:ext cx="8407847" cy="50036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25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0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57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590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37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</a:rPr>
                        <a:t>GRUPO 1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solidFill>
                      <a:srgbClr val="0254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</a:rPr>
                        <a:t>GRUPO 2 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solidFill>
                      <a:srgbClr val="0254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</a:rPr>
                        <a:t>GRUPO 3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solidFill>
                      <a:srgbClr val="02541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bg1"/>
                          </a:solidFill>
                          <a:effectLst/>
                        </a:rPr>
                        <a:t>GRUPO 4 </a:t>
                      </a:r>
                      <a:endParaRPr lang="pt-BR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 anchor="ctr">
                    <a:solidFill>
                      <a:srgbClr val="0254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7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Ausência de Autonomia Técnica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Resistência do Nutricionista Visitado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</a:rPr>
                        <a:t>Falha no Controle de Qualidade Sem Ações Corretivas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Supervisão Técnica Realizada por Leigo</a:t>
                      </a:r>
                      <a:endParaRPr lang="pt-BR" sz="24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782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Condições de Trabalho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</a:endParaRP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</a:rPr>
                        <a:t>Falta de embasamento Científico na Conduta Profissional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</a:rPr>
                        <a:t>Cardápio Não Saudável, inadequado a população atendida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solidFill>
                            <a:srgbClr val="01A16B"/>
                          </a:solidFill>
                          <a:effectLst/>
                          <a:latin typeface="+mj-lt"/>
                        </a:rPr>
                        <a:t>Tema 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</a:rPr>
                        <a:t>Não Desenvolvimento das Atribuições</a:t>
                      </a:r>
                    </a:p>
                  </a:txBody>
                  <a:tcPr marL="44450" marR="4445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2228994" y="1224439"/>
            <a:ext cx="9239105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300" b="1" dirty="0">
                <a:solidFill>
                  <a:schemeClr val="accent5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Tabela 1: Questões motivadoras que deram início ao debate no IV Congresso do Sistema CFN/CRN, Brasília, 2017.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AEDEFF53-C4B4-4C9F-9143-4393AA6E8CC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233" y="225572"/>
            <a:ext cx="2800350" cy="9823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5C9B9FA9-75B2-4160-8871-9E58EE77A201}"/>
              </a:ext>
            </a:extLst>
          </p:cNvPr>
          <p:cNvSpPr/>
          <p:nvPr/>
        </p:nvSpPr>
        <p:spPr>
          <a:xfrm>
            <a:off x="4394858" y="2142462"/>
            <a:ext cx="4657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pt-BR" b="1" dirty="0">
                <a:solidFill>
                  <a:srgbClr val="02541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Quais ações podem ser realizadas pelo Fiscal?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9C24CDD-ED95-450A-B6A5-E8387195E2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9"/>
          <a:stretch/>
        </p:blipFill>
        <p:spPr>
          <a:xfrm>
            <a:off x="896289" y="0"/>
            <a:ext cx="591201" cy="688538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E3C093EA-D4ED-44AF-A3EA-FC28061E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994" y="283825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Temas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171846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53809" y="6070677"/>
            <a:ext cx="23400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300" b="1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São Paulo/SP</a:t>
            </a:r>
          </a:p>
          <a:p>
            <a:pPr algn="ctr">
              <a:defRPr/>
            </a:pPr>
            <a:r>
              <a:rPr lang="pt-BR" sz="1300" b="1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novembro de 2017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495600" y="1268760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OFICINA DE FISCALIZAÇÃO</a:t>
            </a:r>
          </a:p>
        </p:txBody>
      </p:sp>
      <p:sp>
        <p:nvSpPr>
          <p:cNvPr id="10" name="object 3"/>
          <p:cNvSpPr txBox="1"/>
          <p:nvPr/>
        </p:nvSpPr>
        <p:spPr>
          <a:xfrm>
            <a:off x="2215084" y="2571080"/>
            <a:ext cx="6962775" cy="28315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054" marR="3810" indent="-476">
              <a:lnSpc>
                <a:spcPct val="110200"/>
              </a:lnSpc>
            </a:pPr>
            <a:r>
              <a:rPr lang="pt-BR" sz="2000" b="1" dirty="0">
                <a:solidFill>
                  <a:srgbClr val="515C6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Referências para análise qualitativa:</a:t>
            </a:r>
          </a:p>
          <a:p>
            <a:pPr marL="49054" marR="3810" indent="-476">
              <a:lnSpc>
                <a:spcPct val="110200"/>
              </a:lnSpc>
            </a:pPr>
            <a:endParaRPr lang="pt-BR" sz="2000" b="1" dirty="0">
              <a:solidFill>
                <a:srgbClr val="515C6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505778" marR="3810" indent="-457200">
              <a:buAutoNum type="alphaLcParenR"/>
            </a:pPr>
            <a:r>
              <a:rPr lang="pt-BR" sz="2000" b="1" dirty="0"/>
              <a:t>Análise Global - Análise estatística textual o </a:t>
            </a:r>
            <a:r>
              <a:rPr lang="pt-BR" sz="2000" b="1" i="1" dirty="0"/>
              <a:t>software IRAMUTEQ 0.7 </a:t>
            </a:r>
            <a:r>
              <a:rPr lang="pt-BR" sz="2000" b="1" dirty="0"/>
              <a:t>com as técnicas de </a:t>
            </a:r>
            <a:r>
              <a:rPr lang="pt-BR" sz="2000" b="1" u="sng" dirty="0"/>
              <a:t>Nuvem de Palavras </a:t>
            </a:r>
            <a:r>
              <a:rPr lang="pt-BR" sz="2000" b="1" dirty="0"/>
              <a:t>e </a:t>
            </a:r>
            <a:r>
              <a:rPr lang="pt-BR" sz="2000" b="1" u="sng" dirty="0"/>
              <a:t>Análise de Similitude</a:t>
            </a:r>
            <a:r>
              <a:rPr lang="pt-BR" sz="2000" b="1" dirty="0"/>
              <a:t>. </a:t>
            </a:r>
          </a:p>
          <a:p>
            <a:pPr marL="505778" marR="3810" indent="-457200">
              <a:buAutoNum type="alphaLcParenR"/>
            </a:pPr>
            <a:endParaRPr lang="pt-BR" sz="2000" b="1" dirty="0"/>
          </a:p>
          <a:p>
            <a:pPr marL="48578" marR="3810"/>
            <a:endParaRPr lang="pt-BR" sz="2000" b="1" dirty="0"/>
          </a:p>
          <a:p>
            <a:pPr marL="48578" marR="3810"/>
            <a:endParaRPr lang="pt-BR" sz="2000" b="1" dirty="0"/>
          </a:p>
          <a:p>
            <a:pPr marL="49054" marR="3810" indent="-476"/>
            <a:endParaRPr lang="pt-BR" sz="2000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17"/>
          <a:stretch/>
        </p:blipFill>
        <p:spPr>
          <a:xfrm>
            <a:off x="1487490" y="0"/>
            <a:ext cx="576063" cy="6858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79"/>
          <a:stretch/>
        </p:blipFill>
        <p:spPr>
          <a:xfrm>
            <a:off x="896289" y="0"/>
            <a:ext cx="591201" cy="68853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D23B53F5-45CE-4B37-B93D-4C7DC9240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1" y="6000750"/>
            <a:ext cx="2174817" cy="6322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9915128-3195-4BA4-85E4-675D8B4D6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24" y="5884609"/>
            <a:ext cx="2668179" cy="864580"/>
          </a:xfrm>
          <a:prstGeom prst="rect">
            <a:avLst/>
          </a:prstGeom>
        </p:spPr>
      </p:pic>
      <p:pic>
        <p:nvPicPr>
          <p:cNvPr id="12" name="Espaço Reservado para Conteúdo 6">
            <a:extLst>
              <a:ext uri="{FF2B5EF4-FFF2-40B4-BE49-F238E27FC236}">
                <a16:creationId xmlns:a16="http://schemas.microsoft.com/office/drawing/2014/main" xmlns="" id="{6015CC50-9714-4F72-8E57-2FFAAE1A6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9076" y="3235009"/>
            <a:ext cx="2209435" cy="180575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09C39A66-70E6-4B68-9F68-6E264DB77620}"/>
              </a:ext>
            </a:extLst>
          </p:cNvPr>
          <p:cNvSpPr/>
          <p:nvPr/>
        </p:nvSpPr>
        <p:spPr>
          <a:xfrm>
            <a:off x="2495600" y="4340795"/>
            <a:ext cx="590296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+mj-lt"/>
                <a:ea typeface="Calibri" panose="020F0502020204030204" pitchFamily="34" charset="0"/>
              </a:rPr>
              <a:t>Análise de Conteúdo: Teorias de </a:t>
            </a:r>
            <a:r>
              <a:rPr lang="pt-BR" sz="2000" b="1" dirty="0">
                <a:solidFill>
                  <a:srgbClr val="01A16B"/>
                </a:solidFill>
                <a:latin typeface="+mj-lt"/>
                <a:ea typeface="Calibri" panose="020F0502020204030204" pitchFamily="34" charset="0"/>
              </a:rPr>
              <a:t>Laurence </a:t>
            </a:r>
            <a:r>
              <a:rPr lang="pt-BR" sz="2000" b="1" dirty="0" err="1">
                <a:solidFill>
                  <a:srgbClr val="01A16B"/>
                </a:solidFill>
                <a:latin typeface="+mj-lt"/>
                <a:ea typeface="Calibri" panose="020F0502020204030204" pitchFamily="34" charset="0"/>
              </a:rPr>
              <a:t>Bardin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pt-BR" sz="2000" b="1" dirty="0" err="1">
                <a:latin typeface="+mj-lt"/>
                <a:ea typeface="Calibri" panose="020F0502020204030204" pitchFamily="34" charset="0"/>
              </a:rPr>
              <a:t>Profª</a:t>
            </a:r>
            <a:r>
              <a:rPr lang="pt-BR" sz="2000" b="1" dirty="0">
                <a:latin typeface="+mj-lt"/>
                <a:ea typeface="Calibri" panose="020F0502020204030204" pitchFamily="34" charset="0"/>
              </a:rPr>
              <a:t> de Psicologia da universidade de Paris</a:t>
            </a:r>
            <a:endParaRPr lang="pt-BR" sz="2000" b="1" dirty="0">
              <a:latin typeface="+mj-lt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B17DFC5-A41F-4577-97B6-0DB7CA2A8883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233" y="225572"/>
            <a:ext cx="2800350" cy="982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52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AB00AFE8-6F7B-4358-A736-EBF43C9EC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390" y="372528"/>
            <a:ext cx="7003050" cy="611294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F39FF0A-0CD8-4423-BB81-0CBCB57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95938" y="2701437"/>
            <a:ext cx="6683765" cy="1280891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b="1" dirty="0">
                <a:solidFill>
                  <a:srgbClr val="0070C0"/>
                </a:solidFill>
              </a:rPr>
              <a:t>NUVEM DE PALAVRAS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6853866-3B65-4EF7-897C-2B08425CC6A2}"/>
              </a:ext>
            </a:extLst>
          </p:cNvPr>
          <p:cNvSpPr txBox="1"/>
          <p:nvPr/>
        </p:nvSpPr>
        <p:spPr>
          <a:xfrm>
            <a:off x="2414746" y="44623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 1: RESULTADOS DA OFICINA DE FISCALIZAÇÃO DF - 2017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4FE839B-BE9D-4BC1-8BCE-1406041DF321}"/>
              </a:ext>
            </a:extLst>
          </p:cNvPr>
          <p:cNvSpPr/>
          <p:nvPr/>
        </p:nvSpPr>
        <p:spPr>
          <a:xfrm>
            <a:off x="8090256" y="6474822"/>
            <a:ext cx="1678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Fonte: CFN, 2017.</a:t>
            </a:r>
          </a:p>
        </p:txBody>
      </p:sp>
    </p:spTree>
    <p:extLst>
      <p:ext uri="{BB962C8B-B14F-4D97-AF65-F5344CB8AC3E}">
        <p14:creationId xmlns:p14="http://schemas.microsoft.com/office/powerpoint/2010/main" val="10054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AB00AFE8-6F7B-4358-A736-EBF43C9EC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390" y="372528"/>
            <a:ext cx="7003050" cy="611294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F39FF0A-0CD8-4423-BB81-0CBCB57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95938" y="2701437"/>
            <a:ext cx="6683765" cy="1280891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b="1" dirty="0">
                <a:solidFill>
                  <a:srgbClr val="0070C0"/>
                </a:solidFill>
              </a:rPr>
              <a:t>NUVEM DE PALAVRAS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6853866-3B65-4EF7-897C-2B08425CC6A2}"/>
              </a:ext>
            </a:extLst>
          </p:cNvPr>
          <p:cNvSpPr txBox="1"/>
          <p:nvPr/>
        </p:nvSpPr>
        <p:spPr>
          <a:xfrm>
            <a:off x="2414746" y="44623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 1: RESULTADOS DA OFICINA DE FISCALIZAÇÃO DF - 2017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4FE839B-BE9D-4BC1-8BCE-1406041DF321}"/>
              </a:ext>
            </a:extLst>
          </p:cNvPr>
          <p:cNvSpPr/>
          <p:nvPr/>
        </p:nvSpPr>
        <p:spPr>
          <a:xfrm>
            <a:off x="8090256" y="6474822"/>
            <a:ext cx="1678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Fonte: CFN, 2017.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9613A0D-1F95-4F96-BA03-74B0321B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28" y="3196435"/>
            <a:ext cx="283845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83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ço Reservado para Conteúdo 10">
            <a:extLst>
              <a:ext uri="{FF2B5EF4-FFF2-40B4-BE49-F238E27FC236}">
                <a16:creationId xmlns:a16="http://schemas.microsoft.com/office/drawing/2014/main" xmlns="" id="{AB00AFE8-6F7B-4358-A736-EBF43C9EC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390" y="372528"/>
            <a:ext cx="7003050" cy="611294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2F39FF0A-0CD8-4423-BB81-0CBCB57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495938" y="2701437"/>
            <a:ext cx="6683765" cy="1280891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b="1" dirty="0">
                <a:solidFill>
                  <a:srgbClr val="0070C0"/>
                </a:solidFill>
              </a:rPr>
              <a:t>NUVEM DE PALAVRAS</a:t>
            </a:r>
            <a:endParaRPr lang="pt-BR" sz="2000" b="1" dirty="0">
              <a:solidFill>
                <a:srgbClr val="0070C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F6853866-3B65-4EF7-897C-2B08425CC6A2}"/>
              </a:ext>
            </a:extLst>
          </p:cNvPr>
          <p:cNvSpPr txBox="1"/>
          <p:nvPr/>
        </p:nvSpPr>
        <p:spPr>
          <a:xfrm>
            <a:off x="2414746" y="44623"/>
            <a:ext cx="7074694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Figura 1: RESULTADOS DA OFICINA DE FISCALIZAÇÃO DF - 2017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4FE839B-BE9D-4BC1-8BCE-1406041DF321}"/>
              </a:ext>
            </a:extLst>
          </p:cNvPr>
          <p:cNvSpPr/>
          <p:nvPr/>
        </p:nvSpPr>
        <p:spPr>
          <a:xfrm>
            <a:off x="8090256" y="6474822"/>
            <a:ext cx="1678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Fonte: CFN, 2017.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E9613A0D-1F95-4F96-BA03-74B0321B3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328" y="3196435"/>
            <a:ext cx="2838450" cy="7048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EBF2C46-976B-469A-8578-767D8A06E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703" y="2787163"/>
            <a:ext cx="21717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720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990</Words>
  <Application>Microsoft Office PowerPoint</Application>
  <PresentationFormat>Widescreen</PresentationFormat>
  <Paragraphs>114</Paragraphs>
  <Slides>24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Angsana New</vt:lpstr>
      <vt:lpstr>Arial</vt:lpstr>
      <vt:lpstr>Calibri</vt:lpstr>
      <vt:lpstr>Calibri Light</vt:lpstr>
      <vt:lpstr>Segoe UI</vt:lpstr>
      <vt:lpstr>Times New Roman</vt:lpstr>
      <vt:lpstr>Wingdings</vt:lpstr>
      <vt:lpstr>Tema do Office</vt:lpstr>
      <vt:lpstr>ANÁLISE DOS RESULTADOS  DA OFICINA DE FISCALIZAÇÃO</vt:lpstr>
      <vt:lpstr>VI CONGRESSO DO SISTEMA CFN/CRN  Brasília - 2017</vt:lpstr>
      <vt:lpstr>CARACTERIZAÇÃO DOS PARTICIPANTES</vt:lpstr>
      <vt:lpstr>METODOLOGIA</vt:lpstr>
      <vt:lpstr>Temas</vt:lpstr>
      <vt:lpstr>Apresentação do PowerPoint</vt:lpstr>
      <vt:lpstr>NUVEM DE PALAVRAS</vt:lpstr>
      <vt:lpstr>NUVEM DE PALAVRAS</vt:lpstr>
      <vt:lpstr>NUVEM DE PALAVRAS</vt:lpstr>
      <vt:lpstr>NUVEM DE PALAVRAS</vt:lpstr>
      <vt:lpstr>NUVEM DE PALAVRAS</vt:lpstr>
      <vt:lpstr>NUVEM DE PALAVRAS</vt:lpstr>
      <vt:lpstr>SIMILITUDE</vt:lpstr>
      <vt:lpstr>Apresentação do PowerPoint</vt:lpstr>
      <vt:lpstr>Orientar:</vt:lpstr>
      <vt:lpstr>Orientar, mas…</vt:lpstr>
      <vt:lpstr>Apresentação do PowerPoint</vt:lpstr>
      <vt:lpstr>No entanto…</vt:lpstr>
      <vt:lpstr>Apresentação do PowerPoint</vt:lpstr>
      <vt:lpstr>E mais…</vt:lpstr>
      <vt:lpstr>Apresentação do PowerPoint</vt:lpstr>
      <vt:lpstr>DINÂMICA DAS MÃOS</vt:lpstr>
      <vt:lpstr>DINÂMICA DAS MÃOS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Nadia Alinne</dc:creator>
  <cp:lastModifiedBy>Tavs</cp:lastModifiedBy>
  <cp:revision>62</cp:revision>
  <dcterms:created xsi:type="dcterms:W3CDTF">2017-11-21T11:57:45Z</dcterms:created>
  <dcterms:modified xsi:type="dcterms:W3CDTF">2017-11-22T11:12:11Z</dcterms:modified>
</cp:coreProperties>
</file>