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14"/>
  </p:notesMasterIdLst>
  <p:sldIdLst>
    <p:sldId id="392" r:id="rId2"/>
    <p:sldId id="469" r:id="rId3"/>
    <p:sldId id="476" r:id="rId4"/>
    <p:sldId id="470" r:id="rId5"/>
    <p:sldId id="471" r:id="rId6"/>
    <p:sldId id="472" r:id="rId7"/>
    <p:sldId id="473" r:id="rId8"/>
    <p:sldId id="474" r:id="rId9"/>
    <p:sldId id="475" r:id="rId10"/>
    <p:sldId id="477" r:id="rId11"/>
    <p:sldId id="478" r:id="rId12"/>
    <p:sldId id="466" r:id="rId13"/>
  </p:sldIdLst>
  <p:sldSz cx="9144000" cy="5143500" type="screen16x9"/>
  <p:notesSz cx="6858000" cy="9144000"/>
  <p:embeddedFontLst>
    <p:embeddedFont>
      <p:font typeface="Segoe UI" panose="020B0502040204020203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aine Santos" initials="ES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5C6F"/>
    <a:srgbClr val="296D7A"/>
    <a:srgbClr val="66B034"/>
    <a:srgbClr val="006313"/>
    <a:srgbClr val="009710"/>
    <a:srgbClr val="0F5D71"/>
    <a:srgbClr val="FDF7A5"/>
    <a:srgbClr val="8BC8AD"/>
    <a:srgbClr val="FEB8B7"/>
    <a:srgbClr val="FEC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7023286-040F-4474-95FC-78CF25311B22}">
  <a:tblStyle styleId="{D7023286-040F-4474-95FC-78CF25311B22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7" autoAdjust="0"/>
    <p:restoredTop sz="95065" autoAdjust="0"/>
  </p:normalViewPr>
  <p:slideViewPr>
    <p:cSldViewPr snapToGrid="0" snapToObjects="1" showGuides="1">
      <p:cViewPr varScale="1">
        <p:scale>
          <a:sx n="93" d="100"/>
          <a:sy n="93" d="100"/>
        </p:scale>
        <p:origin x="546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599526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9835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18A26-5300-4547-844C-B08BBFFA0CB1}" type="datetime1">
              <a:rPr lang="pt-BR"/>
              <a:pPr>
                <a:defRPr/>
              </a:pPr>
              <a:t>20/11/2017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cgan@saude.gov.br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336D9-E520-412E-9E3F-AD6A412F1FF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4564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8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pPr lvl="0" algn="r">
                <a:spcBef>
                  <a:spcPts val="0"/>
                </a:spcBef>
                <a:buNone/>
              </a:pPr>
              <a:t>‹nº›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55" r:id="rId3"/>
    <p:sldLayoutId id="2147483656" r:id="rId4"/>
    <p:sldLayoutId id="2147483657" r:id="rId5"/>
    <p:sldLayoutId id="214748367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00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706" y="252550"/>
            <a:ext cx="741007" cy="464167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41" y="434746"/>
            <a:ext cx="1941891" cy="398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479565" y="338001"/>
            <a:ext cx="6480699" cy="11077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9pPr>
          </a:lstStyle>
          <a:p>
            <a:pPr algn="l"/>
            <a:endParaRPr lang="pt-BR" sz="2000" b="1" dirty="0">
              <a:solidFill>
                <a:srgbClr val="515C6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42" y="445025"/>
            <a:ext cx="7749457" cy="572699"/>
          </a:xfrm>
        </p:spPr>
        <p:txBody>
          <a:bodyPr/>
          <a:lstStyle/>
          <a:p>
            <a:r>
              <a:rPr lang="pt-BR" dirty="0" smtClean="0"/>
              <a:t>Instruções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713" y="1017724"/>
            <a:ext cx="7822586" cy="3551151"/>
          </a:xfrm>
        </p:spPr>
        <p:txBody>
          <a:bodyPr/>
          <a:lstStyle/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sz="1600" dirty="0" smtClean="0"/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sz="1600" dirty="0"/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600" dirty="0" smtClean="0"/>
              <a:t>Impressos, e Textos (</a:t>
            </a:r>
            <a:r>
              <a:rPr lang="pt-BR" sz="1600" dirty="0" smtClean="0"/>
              <a:t>TV, AI e Notificação):</a:t>
            </a:r>
            <a:endParaRPr lang="pt-BR" sz="1600" dirty="0" smtClean="0"/>
          </a:p>
          <a:p>
            <a:pPr lvl="0">
              <a:lnSpc>
                <a:spcPct val="80000"/>
              </a:lnSpc>
            </a:pPr>
            <a:r>
              <a:rPr lang="pt-BR" sz="1600" dirty="0" smtClean="0"/>
              <a:t>Com a padronização dos impressos e textos, o GT entende que os riscos de nulidade de processo serão minimizados, facilitarão a compreensão por todos os envolvidos no processo (Fiscais, Coordenação, Conselheiros, Jurídico e operacionais), bem como a garantia ao autuado, da ampla defesa.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sz="1600" dirty="0"/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sz="1600" dirty="0" smtClean="0"/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sz="1600" dirty="0"/>
          </a:p>
          <a:p>
            <a:r>
              <a:rPr lang="pt-BR" sz="1600" i="1" dirty="0"/>
              <a:t> </a:t>
            </a:r>
            <a:endParaRPr lang="pt-BR" sz="1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pPr marL="285750" indent="-285750">
              <a:lnSpc>
                <a:spcPts val="2160"/>
              </a:lnSpc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endParaRPr lang="pt-BR" sz="1400" dirty="0" smtClean="0"/>
          </a:p>
          <a:p>
            <a:r>
              <a:rPr lang="pt-BR" sz="1400" dirty="0" smtClean="0"/>
              <a:t> 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91970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706" y="252550"/>
            <a:ext cx="741007" cy="464167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41" y="434746"/>
            <a:ext cx="1941891" cy="398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479565" y="338001"/>
            <a:ext cx="6480699" cy="11077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9pPr>
          </a:lstStyle>
          <a:p>
            <a:pPr algn="l"/>
            <a:endParaRPr lang="pt-BR" sz="2000" b="1" dirty="0">
              <a:solidFill>
                <a:srgbClr val="515C6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42" y="445025"/>
            <a:ext cx="7749457" cy="572699"/>
          </a:xfrm>
        </p:spPr>
        <p:txBody>
          <a:bodyPr/>
          <a:lstStyle/>
          <a:p>
            <a:r>
              <a:rPr lang="pt-BR" dirty="0" smtClean="0"/>
              <a:t>Instruções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713" y="1017724"/>
            <a:ext cx="7822586" cy="3551151"/>
          </a:xfrm>
        </p:spPr>
        <p:txBody>
          <a:bodyPr/>
          <a:lstStyle/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sz="1600" dirty="0" smtClean="0"/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600" dirty="0" smtClean="0"/>
              <a:t>Relatório Circunstanciado – Visita de Fiscalização</a:t>
            </a:r>
          </a:p>
          <a:p>
            <a:pPr lvl="0">
              <a:lnSpc>
                <a:spcPct val="80000"/>
              </a:lnSpc>
            </a:pPr>
            <a:r>
              <a:rPr lang="pt-BR" sz="1600" dirty="0" smtClean="0"/>
              <a:t>Documento elaborado pelo Fiscal, após a realização da visita fiscal (não entregue ao fiscalizado), obrigatoriamente acompanhando o Termo de Visita com solicitações.</a:t>
            </a:r>
          </a:p>
          <a:p>
            <a:pPr lvl="0">
              <a:lnSpc>
                <a:spcPct val="80000"/>
              </a:lnSpc>
            </a:pPr>
            <a:r>
              <a:rPr lang="pt-BR" sz="1600" dirty="0" smtClean="0"/>
              <a:t>Contendo no mínimo: 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600" dirty="0" smtClean="0"/>
              <a:t>Dados da Pessoa Jurídica;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600" dirty="0" smtClean="0"/>
              <a:t>Motivo da visita;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600" dirty="0" smtClean="0"/>
              <a:t>Descrição detalhada das situações encontrada e de dados coletados;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600" dirty="0" smtClean="0"/>
              <a:t>Assinatura e carimbo do agente de fiscalização;</a:t>
            </a:r>
            <a:endParaRPr lang="pt-BR" sz="1600" dirty="0"/>
          </a:p>
          <a:p>
            <a:pPr lvl="0">
              <a:lnSpc>
                <a:spcPct val="80000"/>
              </a:lnSpc>
            </a:pPr>
            <a:endParaRPr lang="pt-BR" sz="1600" dirty="0" smtClean="0"/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sz="1600" dirty="0"/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sz="1600" dirty="0" smtClean="0"/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sz="1600" dirty="0"/>
          </a:p>
          <a:p>
            <a:r>
              <a:rPr lang="pt-BR" sz="1600" i="1" dirty="0"/>
              <a:t> </a:t>
            </a:r>
            <a:endParaRPr lang="pt-BR" sz="1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pPr marL="285750" indent="-285750">
              <a:lnSpc>
                <a:spcPts val="2160"/>
              </a:lnSpc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endParaRPr lang="pt-BR" sz="1400" dirty="0" smtClean="0"/>
          </a:p>
          <a:p>
            <a:r>
              <a:rPr lang="pt-BR" sz="1400" dirty="0" smtClean="0"/>
              <a:t> 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3602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56161" y="1124896"/>
            <a:ext cx="3721586" cy="2334095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4409813" y="3523220"/>
            <a:ext cx="407095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pt-BR" sz="1100" b="1" dirty="0">
                <a:solidFill>
                  <a:srgbClr val="515C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CONTATO</a:t>
            </a:r>
          </a:p>
          <a:p>
            <a:pPr lvl="0" algn="r"/>
            <a:r>
              <a:rPr lang="pt-BR" sz="1100" dirty="0">
                <a:solidFill>
                  <a:srgbClr val="515C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SRTVS - Quadra 701, Bloco II, Centro Empresarial Assis Chateaubriand, 406</a:t>
            </a:r>
            <a:br>
              <a:rPr lang="pt-BR" sz="1100" dirty="0">
                <a:solidFill>
                  <a:srgbClr val="515C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sz="1100" dirty="0">
                <a:solidFill>
                  <a:srgbClr val="515C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(61) 3225 6027</a:t>
            </a:r>
          </a:p>
          <a:p>
            <a:pPr lvl="0" algn="r"/>
            <a:r>
              <a:rPr lang="pt-BR" sz="1100" dirty="0">
                <a:solidFill>
                  <a:srgbClr val="515C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contato@cfn.org.br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8706" y="252550"/>
            <a:ext cx="741007" cy="4641671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28025233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706" y="252550"/>
            <a:ext cx="741007" cy="464167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41" y="434746"/>
            <a:ext cx="1941891" cy="398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479565" y="338001"/>
            <a:ext cx="6480699" cy="11077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9pPr>
          </a:lstStyle>
          <a:p>
            <a:pPr algn="l"/>
            <a:endParaRPr lang="pt-BR" sz="2000" b="1" dirty="0">
              <a:solidFill>
                <a:srgbClr val="515C6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42" y="445025"/>
            <a:ext cx="7749457" cy="572699"/>
          </a:xfrm>
        </p:spPr>
        <p:txBody>
          <a:bodyPr/>
          <a:lstStyle/>
          <a:p>
            <a:r>
              <a:rPr lang="pt-BR" dirty="0" smtClean="0"/>
              <a:t>GT – Resolução CFN 545/14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713" y="1152475"/>
            <a:ext cx="7822586" cy="3416400"/>
          </a:xfrm>
        </p:spPr>
        <p:txBody>
          <a:bodyPr/>
          <a:lstStyle/>
          <a:p>
            <a:r>
              <a:rPr lang="pt-BR" dirty="0" smtClean="0"/>
              <a:t>Componentes:</a:t>
            </a:r>
          </a:p>
          <a:p>
            <a:r>
              <a:rPr lang="pt-BR" sz="1400" dirty="0" smtClean="0"/>
              <a:t>Conselheira Coordenadora GT - CFN – Ana </a:t>
            </a:r>
            <a:r>
              <a:rPr lang="pt-BR" sz="1400" dirty="0" err="1" smtClean="0"/>
              <a:t>Jeanete</a:t>
            </a:r>
            <a:endParaRPr lang="pt-BR" sz="1400" dirty="0" smtClean="0"/>
          </a:p>
          <a:p>
            <a:r>
              <a:rPr lang="pt-BR" sz="1400" dirty="0" smtClean="0"/>
              <a:t>UT - CFN – Vanessa</a:t>
            </a:r>
          </a:p>
          <a:p>
            <a:r>
              <a:rPr lang="pt-BR" sz="1400" dirty="0" smtClean="0"/>
              <a:t>CRN-2 – </a:t>
            </a:r>
            <a:r>
              <a:rPr lang="pt-BR" sz="1400" dirty="0" err="1" smtClean="0"/>
              <a:t>Maiele</a:t>
            </a:r>
            <a:endParaRPr lang="pt-BR" sz="1400" dirty="0" smtClean="0"/>
          </a:p>
          <a:p>
            <a:r>
              <a:rPr lang="pt-BR" sz="1400" dirty="0" smtClean="0"/>
              <a:t>CRN-3 – Luiz Paulo</a:t>
            </a:r>
          </a:p>
          <a:p>
            <a:r>
              <a:rPr lang="pt-BR" sz="1400" dirty="0" smtClean="0"/>
              <a:t>CRN-9 – Elisa </a:t>
            </a:r>
          </a:p>
          <a:p>
            <a:r>
              <a:rPr lang="pt-BR" sz="1400" dirty="0" smtClean="0"/>
              <a:t>CRN-10 – </a:t>
            </a:r>
            <a:r>
              <a:rPr lang="pt-BR" sz="1400" dirty="0" err="1" smtClean="0"/>
              <a:t>Jeanini</a:t>
            </a:r>
            <a:endParaRPr lang="pt-BR" sz="1400" dirty="0" smtClean="0"/>
          </a:p>
          <a:p>
            <a:r>
              <a:rPr lang="pt-BR" sz="1400" dirty="0" smtClean="0"/>
              <a:t>* Contribuições da UJ – CFN 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57201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706" y="252550"/>
            <a:ext cx="741007" cy="464167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41" y="434746"/>
            <a:ext cx="1941891" cy="398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479565" y="338001"/>
            <a:ext cx="6480699" cy="11077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9pPr>
          </a:lstStyle>
          <a:p>
            <a:pPr algn="l"/>
            <a:endParaRPr lang="pt-BR" sz="2000" b="1" dirty="0">
              <a:solidFill>
                <a:srgbClr val="515C6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42" y="445026"/>
            <a:ext cx="7749457" cy="485382"/>
          </a:xfrm>
        </p:spPr>
        <p:txBody>
          <a:bodyPr/>
          <a:lstStyle/>
          <a:p>
            <a:r>
              <a:rPr lang="pt-BR" dirty="0" smtClean="0"/>
              <a:t>Linha do Tempo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713" y="1037433"/>
            <a:ext cx="7822586" cy="3531442"/>
          </a:xfrm>
        </p:spPr>
        <p:txBody>
          <a:bodyPr/>
          <a:lstStyle/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Maio de 2015 – Encontro Coord. e argumentação para revisão;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06/08/15 – Considerações para criação GT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02 à 04/05/16 – 1ª Reunião GT – CFN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01 à 03/06/16 – 2ª Reunião GT – CRN-3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28 à 30/09/16 – 3ª Reunião GT – CFN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26 à 28/04/17 – 4ª Reunião GT – CFN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20 à 22/06/17 – 5ª Reunião GT – CFN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21 à 22/09/17 – 6ª Reunião GT – CFN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09 à 11/10/17 – 7ª Reunião GT – CRN-10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19/10/17 – Apresentação das Minutas para Plenário do CFN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10/11/17 – Apresentação das Minutas na Reunião Conjunta</a:t>
            </a:r>
          </a:p>
        </p:txBody>
      </p:sp>
    </p:spTree>
    <p:extLst>
      <p:ext uri="{BB962C8B-B14F-4D97-AF65-F5344CB8AC3E}">
        <p14:creationId xmlns:p14="http://schemas.microsoft.com/office/powerpoint/2010/main" val="174338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706" y="252550"/>
            <a:ext cx="741007" cy="464167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41" y="434746"/>
            <a:ext cx="1941891" cy="398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479565" y="338001"/>
            <a:ext cx="6480699" cy="11077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9pPr>
          </a:lstStyle>
          <a:p>
            <a:pPr algn="l"/>
            <a:endParaRPr lang="pt-BR" sz="2000" b="1" dirty="0">
              <a:solidFill>
                <a:srgbClr val="515C6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42" y="445025"/>
            <a:ext cx="7749457" cy="572699"/>
          </a:xfrm>
        </p:spPr>
        <p:txBody>
          <a:bodyPr/>
          <a:lstStyle/>
          <a:p>
            <a:r>
              <a:rPr lang="pt-BR" dirty="0" smtClean="0"/>
              <a:t>Justificativa para revisão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713" y="1152475"/>
            <a:ext cx="7822586" cy="3416400"/>
          </a:xfrm>
        </p:spPr>
        <p:txBody>
          <a:bodyPr/>
          <a:lstStyle/>
          <a:p>
            <a:r>
              <a:rPr lang="pt-BR" sz="1600" dirty="0" smtClean="0"/>
              <a:t>Na reunião dos Coordenadores do Setor de Fiscalização em </a:t>
            </a:r>
            <a:r>
              <a:rPr lang="pt-BR" sz="1600" dirty="0"/>
              <a:t>m</a:t>
            </a:r>
            <a:r>
              <a:rPr lang="pt-BR" sz="1600" dirty="0" smtClean="0"/>
              <a:t>aio de 2015, foram registradas considerações sobre a aplicabilidade da norma.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1300" dirty="0" smtClean="0"/>
              <a:t>Aumento significativo de recursos encaminhados ao CFN;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300" i="1" u="sng" dirty="0"/>
              <a:t>Art. 4º, inciso III</a:t>
            </a:r>
            <a:r>
              <a:rPr lang="pt-BR" sz="1300" i="1" dirty="0"/>
              <a:t> </a:t>
            </a:r>
            <a:r>
              <a:rPr lang="pt-BR" sz="1300" dirty="0"/>
              <a:t>- prevê a abertura de PI pelo exercício ilegal da profissão de técnico em nutrição e dietética, que não é uma profissão regulamentada por Lei;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300" i="1" u="sng" dirty="0"/>
              <a:t>Art.11</a:t>
            </a:r>
            <a:r>
              <a:rPr lang="pt-BR" sz="1300" i="1" dirty="0"/>
              <a:t> - </a:t>
            </a:r>
            <a:r>
              <a:rPr lang="pt-BR" sz="1300" dirty="0"/>
              <a:t>Nos casos de gravidade devidamente demonstrada, o termo de visita poderá, a critério do agente de fiscalização, ser dispensado, sendo lavrado de imediato o auto de infração...” não estão </a:t>
            </a:r>
            <a:r>
              <a:rPr lang="pt-BR" sz="1300" i="1" dirty="0"/>
              <a:t>definidas que “gravidades” dispensam a aplicação do termo de visita;  </a:t>
            </a:r>
            <a:endParaRPr lang="pt-BR" sz="13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300" i="1" u="sng" dirty="0"/>
              <a:t>Inciso V do art. 14</a:t>
            </a:r>
            <a:r>
              <a:rPr lang="pt-BR" sz="1300" i="1" dirty="0"/>
              <a:t> -  </a:t>
            </a:r>
            <a:r>
              <a:rPr lang="pt-BR" sz="1300" dirty="0"/>
              <a:t>trata da lavratura do AI, não prevendo prazo para regularização, somente para </a:t>
            </a:r>
            <a:r>
              <a:rPr lang="pt-BR" sz="1300" dirty="0" smtClean="0"/>
              <a:t>defesa</a:t>
            </a:r>
            <a:r>
              <a:rPr lang="pt-BR" sz="1300" i="1" dirty="0" smtClean="0"/>
              <a:t>; </a:t>
            </a:r>
            <a:r>
              <a:rPr lang="pt-BR" sz="13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52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706" y="252550"/>
            <a:ext cx="741007" cy="464167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41" y="434746"/>
            <a:ext cx="1941891" cy="398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479565" y="338001"/>
            <a:ext cx="6480699" cy="11077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9pPr>
          </a:lstStyle>
          <a:p>
            <a:pPr algn="l"/>
            <a:endParaRPr lang="pt-BR" sz="2000" b="1" dirty="0">
              <a:solidFill>
                <a:srgbClr val="515C6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42" y="445025"/>
            <a:ext cx="7749457" cy="572699"/>
          </a:xfrm>
        </p:spPr>
        <p:txBody>
          <a:bodyPr/>
          <a:lstStyle/>
          <a:p>
            <a:r>
              <a:rPr lang="pt-BR" dirty="0" smtClean="0"/>
              <a:t>Justificativa para revisão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713" y="1152475"/>
            <a:ext cx="7822586" cy="3416400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300" i="1" u="sng" dirty="0" smtClean="0"/>
              <a:t>Art</a:t>
            </a:r>
            <a:r>
              <a:rPr lang="pt-BR" sz="1300" i="1" u="sng" dirty="0"/>
              <a:t>. 15, caput e Parágrafo Único</a:t>
            </a:r>
            <a:r>
              <a:rPr lang="pt-BR" sz="1300" dirty="0"/>
              <a:t> -  dispositivo condiciona a promoção de prazos à análise da CF/CFN e Plenário. Prever a delegação de competência para agilizar os trâmites e simplificar o fluxo do processo</a:t>
            </a:r>
            <a:r>
              <a:rPr lang="pt-BR" sz="1300" dirty="0" smtClean="0"/>
              <a:t>;</a:t>
            </a:r>
            <a:r>
              <a:rPr lang="pt-BR" sz="1300" i="1" dirty="0"/>
              <a:t> </a:t>
            </a:r>
            <a:endParaRPr lang="pt-BR" sz="13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300" i="1" u="sng" dirty="0"/>
              <a:t>Inciso II do art. 17</a:t>
            </a:r>
            <a:r>
              <a:rPr lang="pt-BR" sz="1300" i="1" dirty="0"/>
              <a:t> – </a:t>
            </a:r>
            <a:r>
              <a:rPr lang="pt-BR" sz="1300" dirty="0"/>
              <a:t>grupo chamou atenção de que a aplicação do Termo de Visita (TV) está associada a visita fiscal, portanto, o formulário só poderá ser encaminhado por via postal, como definido no dispositivo, quando da recusa do recebimento na visita fiscal</a:t>
            </a:r>
            <a:r>
              <a:rPr lang="pt-BR" sz="1300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300" i="1" u="sng" dirty="0" smtClean="0"/>
              <a:t>Art.18</a:t>
            </a:r>
            <a:r>
              <a:rPr lang="pt-BR" sz="1300" i="1" dirty="0" smtClean="0"/>
              <a:t> </a:t>
            </a:r>
            <a:r>
              <a:rPr lang="pt-BR" sz="1300" i="1" dirty="0"/>
              <a:t>- </a:t>
            </a:r>
            <a:r>
              <a:rPr lang="pt-BR" sz="1300" dirty="0"/>
              <a:t>estabelece que a regularização no prazo fixado no AI poderá implicar na redução da multa ou na dispensa da mesma, contradizendo o art. 14 que não prevê prazo para </a:t>
            </a:r>
            <a:r>
              <a:rPr lang="pt-BR" sz="1300" dirty="0" smtClean="0"/>
              <a:t>regularização;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300" i="1" u="sng" dirty="0" smtClean="0"/>
              <a:t>Art</a:t>
            </a:r>
            <a:r>
              <a:rPr lang="pt-BR" sz="1300" i="1" u="sng" dirty="0"/>
              <a:t>. 19</a:t>
            </a:r>
            <a:r>
              <a:rPr lang="pt-BR" sz="1300" i="1" dirty="0"/>
              <a:t> - </a:t>
            </a:r>
            <a:r>
              <a:rPr lang="pt-BR" sz="1300" dirty="0"/>
              <a:t>determina a abertura do PI “a partir da emissão do AI” e não após decorrido o prazo para regularização ou defesa, como previsto nas Resoluções anteriores. Da forma como encontra-se a redação do artigo, mesmo com a regularização da situação ou apresentação de defesa, dentro do prazo estabelecido, faz-se necessário a abertura de PI, sobrecarregando o Setor de Fiscalização, Comissão de Fiscalização e Plenária</a:t>
            </a:r>
            <a:r>
              <a:rPr lang="pt-BR" sz="1300" dirty="0" smtClean="0"/>
              <a:t>;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7287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706" y="252550"/>
            <a:ext cx="741007" cy="464167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41" y="434746"/>
            <a:ext cx="1941891" cy="398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479565" y="338001"/>
            <a:ext cx="6480699" cy="11077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9pPr>
          </a:lstStyle>
          <a:p>
            <a:pPr algn="l"/>
            <a:endParaRPr lang="pt-BR" sz="2000" b="1" dirty="0">
              <a:solidFill>
                <a:srgbClr val="515C6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42" y="445025"/>
            <a:ext cx="7749457" cy="572699"/>
          </a:xfrm>
        </p:spPr>
        <p:txBody>
          <a:bodyPr/>
          <a:lstStyle/>
          <a:p>
            <a:r>
              <a:rPr lang="pt-BR" dirty="0" smtClean="0"/>
              <a:t>Justificativa para revisão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713" y="1152475"/>
            <a:ext cx="7822586" cy="3416400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300" i="1" u="sng" dirty="0" smtClean="0"/>
              <a:t>Art</a:t>
            </a:r>
            <a:r>
              <a:rPr lang="pt-BR" sz="1300" i="1" u="sng" dirty="0"/>
              <a:t>. 25</a:t>
            </a:r>
            <a:r>
              <a:rPr lang="pt-BR" sz="1300" i="1" dirty="0"/>
              <a:t> –</a:t>
            </a:r>
            <a:r>
              <a:rPr lang="pt-BR" sz="1300" dirty="0"/>
              <a:t> define o prazo máximo de 30 dias para pagamento da multa contados a partir do recebimento da guia de pagamento, sem levar em conta que a guia de pagamento é encaminhada por aviso de recebimento (AR</a:t>
            </a:r>
            <a:r>
              <a:rPr lang="pt-BR" sz="1300" dirty="0" smtClean="0"/>
              <a:t>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300" i="1" u="sng" dirty="0" smtClean="0"/>
              <a:t>Capítulo </a:t>
            </a:r>
            <a:r>
              <a:rPr lang="pt-BR" sz="1300" i="1" u="sng" dirty="0"/>
              <a:t>VI, do Recurso</a:t>
            </a:r>
            <a:r>
              <a:rPr lang="pt-BR" sz="1300" i="1" dirty="0"/>
              <a:t> – </a:t>
            </a:r>
            <a:r>
              <a:rPr lang="pt-BR" sz="1300" dirty="0"/>
              <a:t>não está previsto na norma o encaminhamento dos recursos à Assessoria Jurídica do Regional e Unidade Jurídica do CFN. Para garantir a legalidade da instrução do PI, todos os recursos devem ser avaliados pelo jurídico</a:t>
            </a:r>
            <a:r>
              <a:rPr lang="pt-BR" sz="1300" dirty="0" smtClean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300" i="1" u="sng" dirty="0" smtClean="0"/>
              <a:t>Artigos </a:t>
            </a:r>
            <a:r>
              <a:rPr lang="pt-BR" sz="1300" i="1" u="sng" dirty="0"/>
              <a:t>29 e 30</a:t>
            </a:r>
            <a:r>
              <a:rPr lang="pt-BR" sz="1300" i="1" dirty="0"/>
              <a:t> - dispõem sobre a comunicação aos interessados da decisão do julgamento do recurso. Segundo estabelecido nos dispositivos, tanto o CRN quanto o CFN deverão informar a decisão referente ao recurso. Sugerimos que o procedimento seja do CRN;</a:t>
            </a:r>
            <a:endParaRPr lang="pt-BR" sz="1300" dirty="0"/>
          </a:p>
          <a:p>
            <a:r>
              <a:rPr lang="pt-BR" sz="1300" i="1" dirty="0"/>
              <a:t> </a:t>
            </a:r>
            <a:endParaRPr lang="pt-BR" sz="13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pPr marL="285750" indent="-285750">
              <a:lnSpc>
                <a:spcPts val="2160"/>
              </a:lnSpc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endParaRPr lang="pt-BR" sz="1400" dirty="0" smtClean="0"/>
          </a:p>
          <a:p>
            <a:r>
              <a:rPr lang="pt-BR" sz="1400" dirty="0" smtClean="0"/>
              <a:t> 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9032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706" y="252550"/>
            <a:ext cx="741007" cy="464167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41" y="434746"/>
            <a:ext cx="1941891" cy="398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479565" y="338001"/>
            <a:ext cx="6480699" cy="11077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9pPr>
          </a:lstStyle>
          <a:p>
            <a:pPr algn="l"/>
            <a:endParaRPr lang="pt-BR" sz="2000" b="1" dirty="0">
              <a:solidFill>
                <a:srgbClr val="515C6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42" y="445025"/>
            <a:ext cx="7749457" cy="572699"/>
          </a:xfrm>
        </p:spPr>
        <p:txBody>
          <a:bodyPr/>
          <a:lstStyle/>
          <a:p>
            <a:r>
              <a:rPr lang="pt-BR" sz="2400" dirty="0" smtClean="0"/>
              <a:t>Critérios, princípios e fundamentos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713" y="1017724"/>
            <a:ext cx="7822586" cy="3734750"/>
          </a:xfrm>
        </p:spPr>
        <p:txBody>
          <a:bodyPr/>
          <a:lstStyle/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i="1" u="sng" dirty="0"/>
              <a:t>Cumprimento do fluxograma de revisão de resoluções aprovado pelo CFN;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i="1" u="sng" dirty="0" smtClean="0"/>
              <a:t>Operacionalização da norma e padronização;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i="1" u="sng" dirty="0" smtClean="0"/>
              <a:t>Princípios da legalidade, e direito à defesa e ao contraditório;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i="1" u="sng" dirty="0" smtClean="0"/>
              <a:t>Segurança jurídica;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i="1" u="sng" dirty="0" smtClean="0"/>
              <a:t>Transparência;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i="1" u="sng" dirty="0" smtClean="0"/>
              <a:t>Qualidade, razoabilidade, eficiência e eficácia;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i="1" u="sng" dirty="0" smtClean="0"/>
              <a:t>Participação igualitária de todos os Regionais;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i="1" u="sng" dirty="0" smtClean="0"/>
              <a:t>Imagem Institucional do Sistema;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i="1" u="sng" dirty="0" smtClean="0"/>
              <a:t>Avaliação e considerações sobre todas as contribuições;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i="1" u="sng" dirty="0" smtClean="0"/>
              <a:t>Perenidade da norma construída;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t-BR" sz="1300" i="1" u="sng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t-BR" sz="1300" dirty="0"/>
          </a:p>
          <a:p>
            <a:r>
              <a:rPr lang="pt-BR" sz="1300" i="1" dirty="0"/>
              <a:t> </a:t>
            </a:r>
            <a:endParaRPr lang="pt-BR" sz="13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pPr marL="285750" indent="-285750">
              <a:lnSpc>
                <a:spcPts val="2160"/>
              </a:lnSpc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endParaRPr lang="pt-BR" sz="1400" dirty="0" smtClean="0"/>
          </a:p>
          <a:p>
            <a:r>
              <a:rPr lang="pt-BR" sz="1400" dirty="0" smtClean="0"/>
              <a:t> 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97952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706" y="252550"/>
            <a:ext cx="741007" cy="464167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41" y="434746"/>
            <a:ext cx="1941891" cy="398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479565" y="338001"/>
            <a:ext cx="6480699" cy="11077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9pPr>
          </a:lstStyle>
          <a:p>
            <a:pPr algn="l"/>
            <a:endParaRPr lang="pt-BR" sz="2000" b="1" dirty="0">
              <a:solidFill>
                <a:srgbClr val="515C6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42" y="445025"/>
            <a:ext cx="7749457" cy="572699"/>
          </a:xfrm>
        </p:spPr>
        <p:txBody>
          <a:bodyPr/>
          <a:lstStyle/>
          <a:p>
            <a:r>
              <a:rPr lang="pt-BR" dirty="0" smtClean="0"/>
              <a:t>Estratégias e 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713" y="1017724"/>
            <a:ext cx="7822586" cy="3551151"/>
          </a:xfrm>
        </p:spPr>
        <p:txBody>
          <a:bodyPr/>
          <a:lstStyle/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Revisão da Resolução com criação da Versão I, avaliação e considerações sobre todas as contribuições dos Regionais;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Registro da necessidade de criação de manual </a:t>
            </a:r>
            <a:r>
              <a:rPr lang="pt-BR" sz="1200" dirty="0"/>
              <a:t>de PI, formulários e Instrução de </a:t>
            </a:r>
            <a:r>
              <a:rPr lang="pt-BR" sz="1200" dirty="0" smtClean="0"/>
              <a:t>Trabalho</a:t>
            </a:r>
            <a:r>
              <a:rPr lang="pt-BR" sz="1200" dirty="0"/>
              <a:t>;</a:t>
            </a:r>
            <a:endParaRPr lang="pt-BR" sz="1200" dirty="0" smtClean="0"/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Análise </a:t>
            </a:r>
            <a:r>
              <a:rPr lang="pt-BR" sz="1200" dirty="0"/>
              <a:t>da </a:t>
            </a:r>
            <a:r>
              <a:rPr lang="pt-BR" sz="1200" dirty="0" smtClean="0"/>
              <a:t>Res. </a:t>
            </a:r>
            <a:r>
              <a:rPr lang="pt-BR" sz="1200" dirty="0"/>
              <a:t>CFN nº 545/2014 comparando com as anteriores (</a:t>
            </a:r>
            <a:r>
              <a:rPr lang="pt-BR" sz="1200" dirty="0" smtClean="0"/>
              <a:t>Res. CFN </a:t>
            </a:r>
            <a:r>
              <a:rPr lang="pt-BR" sz="1200" dirty="0"/>
              <a:t>nº 511/ 2012 e </a:t>
            </a:r>
            <a:r>
              <a:rPr lang="pt-BR" sz="1200" dirty="0" smtClean="0"/>
              <a:t>Res. </a:t>
            </a:r>
            <a:r>
              <a:rPr lang="pt-BR" sz="1200" dirty="0"/>
              <a:t>CFN nº 230/99</a:t>
            </a:r>
            <a:r>
              <a:rPr lang="pt-BR" sz="1200" dirty="0" smtClean="0"/>
              <a:t>);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Análise e construção de considerações do GT sobre </a:t>
            </a:r>
            <a:r>
              <a:rPr lang="pt-BR" sz="1200" dirty="0"/>
              <a:t>o entendimento do Jurídico quanto a condução do PI de exercício ilegal por bacharel </a:t>
            </a:r>
            <a:r>
              <a:rPr lang="pt-BR" sz="1200" dirty="0" smtClean="0"/>
              <a:t>em </a:t>
            </a:r>
            <a:r>
              <a:rPr lang="pt-BR" sz="1200" dirty="0"/>
              <a:t>Nutrição, tratando de forma igualitária o bacharel e pessoa física sem formação </a:t>
            </a:r>
            <a:r>
              <a:rPr lang="pt-BR" sz="1200" dirty="0" smtClean="0"/>
              <a:t>acadêmica</a:t>
            </a:r>
            <a:r>
              <a:rPr lang="pt-BR" sz="1200" dirty="0"/>
              <a:t>;</a:t>
            </a:r>
            <a:endParaRPr lang="pt-BR" sz="1200" dirty="0" smtClean="0"/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Concordância do GT no desmembramento das resoluções de PI – PJ e PF, conforme sugestão do Jurídico;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Ajuste das infrações com tabela de multas;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Padronização de impressos;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Instruções de trabalho;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200" dirty="0" smtClean="0"/>
              <a:t>Manuais;</a:t>
            </a:r>
            <a:endParaRPr lang="pt-BR" sz="1200" dirty="0"/>
          </a:p>
          <a:p>
            <a:r>
              <a:rPr lang="pt-BR" sz="1300" i="1" dirty="0"/>
              <a:t> </a:t>
            </a:r>
            <a:endParaRPr lang="pt-BR" sz="13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pPr marL="285750" indent="-285750">
              <a:lnSpc>
                <a:spcPts val="2160"/>
              </a:lnSpc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endParaRPr lang="pt-BR" sz="1400" dirty="0" smtClean="0"/>
          </a:p>
          <a:p>
            <a:r>
              <a:rPr lang="pt-BR" sz="1400" dirty="0" smtClean="0"/>
              <a:t> 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65530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706" y="252550"/>
            <a:ext cx="741007" cy="464167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41" y="434746"/>
            <a:ext cx="1941891" cy="39891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479565" y="338001"/>
            <a:ext cx="6480699" cy="11077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9pPr>
          </a:lstStyle>
          <a:p>
            <a:pPr algn="l"/>
            <a:endParaRPr lang="pt-BR" sz="2000" b="1" dirty="0">
              <a:solidFill>
                <a:srgbClr val="515C6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42" y="445025"/>
            <a:ext cx="7749457" cy="572699"/>
          </a:xfrm>
        </p:spPr>
        <p:txBody>
          <a:bodyPr/>
          <a:lstStyle/>
          <a:p>
            <a:r>
              <a:rPr lang="pt-BR" dirty="0" smtClean="0"/>
              <a:t>Instruções de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9713" y="1017724"/>
            <a:ext cx="7822586" cy="3551151"/>
          </a:xfrm>
        </p:spPr>
        <p:txBody>
          <a:bodyPr/>
          <a:lstStyle/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sz="1600" dirty="0" smtClean="0"/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sz="1600" dirty="0"/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sz="1600" dirty="0" smtClean="0"/>
              <a:t>Documento descritivo de processos com objetivo de padronização de métodos, instrumentos e condutas.</a:t>
            </a:r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sz="1600" dirty="0" smtClean="0"/>
          </a:p>
          <a:p>
            <a:pPr marL="285750" lvl="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sz="1600" dirty="0"/>
          </a:p>
          <a:p>
            <a:r>
              <a:rPr lang="pt-BR" sz="1600" i="1" dirty="0"/>
              <a:t> </a:t>
            </a:r>
            <a:endParaRPr lang="pt-BR" sz="16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pPr marL="285750" indent="-285750">
              <a:lnSpc>
                <a:spcPts val="2160"/>
              </a:lnSpc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endParaRPr lang="pt-BR" sz="1400" dirty="0" smtClean="0"/>
          </a:p>
          <a:p>
            <a:r>
              <a:rPr lang="pt-BR" sz="1400" dirty="0" smtClean="0"/>
              <a:t> 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20795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6339</TotalTime>
  <Words>807</Words>
  <Application>Microsoft Office PowerPoint</Application>
  <PresentationFormat>Apresentação na tela (16:9)</PresentationFormat>
  <Paragraphs>119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5" baseType="lpstr">
      <vt:lpstr>Arial</vt:lpstr>
      <vt:lpstr>Segoe UI</vt:lpstr>
      <vt:lpstr>simple-light-2</vt:lpstr>
      <vt:lpstr>Apresentação do PowerPoint</vt:lpstr>
      <vt:lpstr>GT – Resolução CFN 545/14</vt:lpstr>
      <vt:lpstr>Linha do Tempo</vt:lpstr>
      <vt:lpstr>Justificativa para revisão</vt:lpstr>
      <vt:lpstr>Justificativa para revisão</vt:lpstr>
      <vt:lpstr>Justificativa para revisão</vt:lpstr>
      <vt:lpstr>Critérios, princípios e fundamentos</vt:lpstr>
      <vt:lpstr>Estratégias e ações</vt:lpstr>
      <vt:lpstr>Instruções de Trabalho</vt:lpstr>
      <vt:lpstr>Instruções de Trabalho</vt:lpstr>
      <vt:lpstr>Instruções de Trabalho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PRESENÇA WEB - #DESAFIOCFN</dc:title>
  <dc:creator>Socorro Aquino</dc:creator>
  <cp:lastModifiedBy>crn3</cp:lastModifiedBy>
  <cp:revision>272</cp:revision>
  <dcterms:created xsi:type="dcterms:W3CDTF">2016-01-26T17:58:14Z</dcterms:created>
  <dcterms:modified xsi:type="dcterms:W3CDTF">2017-11-20T12:45:07Z</dcterms:modified>
</cp:coreProperties>
</file>