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68"/>
  </p:notesMasterIdLst>
  <p:sldIdLst>
    <p:sldId id="256" r:id="rId4"/>
    <p:sldId id="257" r:id="rId5"/>
    <p:sldId id="258" r:id="rId6"/>
    <p:sldId id="259" r:id="rId7"/>
    <p:sldId id="332" r:id="rId8"/>
    <p:sldId id="334" r:id="rId9"/>
    <p:sldId id="262" r:id="rId10"/>
    <p:sldId id="263" r:id="rId11"/>
    <p:sldId id="441" r:id="rId12"/>
    <p:sldId id="336" r:id="rId13"/>
    <p:sldId id="338" r:id="rId14"/>
    <p:sldId id="266" r:id="rId15"/>
    <p:sldId id="340" r:id="rId16"/>
    <p:sldId id="342" r:id="rId17"/>
    <p:sldId id="344" r:id="rId18"/>
    <p:sldId id="346" r:id="rId19"/>
    <p:sldId id="348" r:id="rId20"/>
    <p:sldId id="350" r:id="rId21"/>
    <p:sldId id="275" r:id="rId22"/>
    <p:sldId id="276" r:id="rId23"/>
    <p:sldId id="277" r:id="rId24"/>
    <p:sldId id="278" r:id="rId25"/>
    <p:sldId id="354" r:id="rId26"/>
    <p:sldId id="433" r:id="rId27"/>
    <p:sldId id="434" r:id="rId28"/>
    <p:sldId id="435" r:id="rId29"/>
    <p:sldId id="436" r:id="rId30"/>
    <p:sldId id="437" r:id="rId31"/>
    <p:sldId id="280" r:id="rId32"/>
    <p:sldId id="356" r:id="rId33"/>
    <p:sldId id="282" r:id="rId34"/>
    <p:sldId id="440" r:id="rId35"/>
    <p:sldId id="358" r:id="rId36"/>
    <p:sldId id="360" r:id="rId37"/>
    <p:sldId id="439" r:id="rId38"/>
    <p:sldId id="362" r:id="rId39"/>
    <p:sldId id="417" r:id="rId40"/>
    <p:sldId id="418" r:id="rId41"/>
    <p:sldId id="288" r:id="rId42"/>
    <p:sldId id="368" r:id="rId43"/>
    <p:sldId id="370" r:id="rId44"/>
    <p:sldId id="372" r:id="rId45"/>
    <p:sldId id="374" r:id="rId46"/>
    <p:sldId id="376" r:id="rId47"/>
    <p:sldId id="419" r:id="rId48"/>
    <p:sldId id="420" r:id="rId49"/>
    <p:sldId id="421" r:id="rId50"/>
    <p:sldId id="422" r:id="rId51"/>
    <p:sldId id="423" r:id="rId52"/>
    <p:sldId id="380" r:id="rId53"/>
    <p:sldId id="382" r:id="rId54"/>
    <p:sldId id="384" r:id="rId55"/>
    <p:sldId id="390" r:id="rId56"/>
    <p:sldId id="392" r:id="rId57"/>
    <p:sldId id="394" r:id="rId58"/>
    <p:sldId id="396" r:id="rId59"/>
    <p:sldId id="398" r:id="rId60"/>
    <p:sldId id="400" r:id="rId61"/>
    <p:sldId id="432" r:id="rId62"/>
    <p:sldId id="314" r:id="rId63"/>
    <p:sldId id="414" r:id="rId64"/>
    <p:sldId id="327" r:id="rId65"/>
    <p:sldId id="330" r:id="rId66"/>
    <p:sldId id="438" r:id="rId6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1" autoAdjust="0"/>
    <p:restoredTop sz="94660"/>
  </p:normalViewPr>
  <p:slideViewPr>
    <p:cSldViewPr snapToGrid="0">
      <p:cViewPr varScale="1">
        <p:scale>
          <a:sx n="61" d="100"/>
          <a:sy n="61" d="100"/>
        </p:scale>
        <p:origin x="4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7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CFN\Ferramentas\Resultados%20Ferramentas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CFN\Ferramentas\Resultados%20Ferramentas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CFN\Ferramentas\Resultados%20Ferramentas.xl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E:\CFN\Ferramentas\Resultados%20Ferramentas.xls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'Lifo I'!$B$2:$E$2</c:f>
              <c:strCache>
                <c:ptCount val="4"/>
                <c:pt idx="0">
                  <c:v>AJUDADOR</c:v>
                </c:pt>
                <c:pt idx="1">
                  <c:v>CONTROLADOR</c:v>
                </c:pt>
                <c:pt idx="2">
                  <c:v>CUIDADOSO</c:v>
                </c:pt>
                <c:pt idx="3">
                  <c:v>ADAPTADOR</c:v>
                </c:pt>
              </c:strCache>
            </c:strRef>
          </c:cat>
          <c:val>
            <c:numRef>
              <c:f>'Lifo I'!$B$3:$E$3</c:f>
              <c:numCache>
                <c:formatCode>0.00</c:formatCode>
                <c:ptCount val="4"/>
                <c:pt idx="0">
                  <c:v>26.671875</c:v>
                </c:pt>
                <c:pt idx="1">
                  <c:v>19.78125</c:v>
                </c:pt>
                <c:pt idx="2">
                  <c:v>23.34375</c:v>
                </c:pt>
                <c:pt idx="3">
                  <c:v>20.34375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10303904"/>
        <c:axId val="307028656"/>
      </c:barChart>
      <c:catAx>
        <c:axId val="310303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07028656"/>
        <c:crosses val="autoZero"/>
        <c:auto val="1"/>
        <c:lblAlgn val="ctr"/>
        <c:lblOffset val="100"/>
        <c:noMultiLvlLbl val="0"/>
      </c:catAx>
      <c:valAx>
        <c:axId val="307028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0303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'Lifo II'!$B$3:$E$3</c:f>
              <c:strCache>
                <c:ptCount val="4"/>
                <c:pt idx="0">
                  <c:v>AJUDADOR</c:v>
                </c:pt>
                <c:pt idx="1">
                  <c:v>CONTROLADOR</c:v>
                </c:pt>
                <c:pt idx="2">
                  <c:v>CUIDADOSO</c:v>
                </c:pt>
                <c:pt idx="3">
                  <c:v>ADAPTADOR</c:v>
                </c:pt>
              </c:strCache>
            </c:strRef>
          </c:cat>
          <c:val>
            <c:numRef>
              <c:f>'Lifo II'!$B$4:$E$4</c:f>
              <c:numCache>
                <c:formatCode>0.00</c:formatCode>
                <c:ptCount val="4"/>
                <c:pt idx="0">
                  <c:v>24.3125</c:v>
                </c:pt>
                <c:pt idx="1">
                  <c:v>18.84375</c:v>
                </c:pt>
                <c:pt idx="2">
                  <c:v>24.484375</c:v>
                </c:pt>
                <c:pt idx="3">
                  <c:v>22.421875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8985504"/>
        <c:axId val="308986064"/>
      </c:barChart>
      <c:catAx>
        <c:axId val="308985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08986064"/>
        <c:crosses val="autoZero"/>
        <c:auto val="1"/>
        <c:lblAlgn val="ctr"/>
        <c:lblOffset val="100"/>
        <c:noMultiLvlLbl val="0"/>
      </c:catAx>
      <c:valAx>
        <c:axId val="308986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08985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'Lifo I'!$B$2:$E$2</c:f>
              <c:strCache>
                <c:ptCount val="4"/>
                <c:pt idx="0">
                  <c:v>AJUDADOR</c:v>
                </c:pt>
                <c:pt idx="1">
                  <c:v>CONTROLADOR</c:v>
                </c:pt>
                <c:pt idx="2">
                  <c:v>CUIDADOSO</c:v>
                </c:pt>
                <c:pt idx="3">
                  <c:v>ADAPTADOR</c:v>
                </c:pt>
              </c:strCache>
            </c:strRef>
          </c:cat>
          <c:val>
            <c:numRef>
              <c:f>'Lifo I'!$B$3:$E$3</c:f>
              <c:numCache>
                <c:formatCode>0.00</c:formatCode>
                <c:ptCount val="4"/>
                <c:pt idx="0">
                  <c:v>26.671875</c:v>
                </c:pt>
                <c:pt idx="1">
                  <c:v>19.78125</c:v>
                </c:pt>
                <c:pt idx="2">
                  <c:v>23.34375</c:v>
                </c:pt>
                <c:pt idx="3">
                  <c:v>20.34375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63046480"/>
        <c:axId val="263047040"/>
      </c:barChart>
      <c:catAx>
        <c:axId val="263046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63047040"/>
        <c:crosses val="autoZero"/>
        <c:auto val="1"/>
        <c:lblAlgn val="ctr"/>
        <c:lblOffset val="100"/>
        <c:noMultiLvlLbl val="0"/>
      </c:catAx>
      <c:valAx>
        <c:axId val="263047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63046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'Lifo II'!$B$3:$E$3</c:f>
              <c:strCache>
                <c:ptCount val="4"/>
                <c:pt idx="0">
                  <c:v>AJUDADOR</c:v>
                </c:pt>
                <c:pt idx="1">
                  <c:v>CONTROLADOR</c:v>
                </c:pt>
                <c:pt idx="2">
                  <c:v>CUIDADOSO</c:v>
                </c:pt>
                <c:pt idx="3">
                  <c:v>ADAPTADOR</c:v>
                </c:pt>
              </c:strCache>
            </c:strRef>
          </c:cat>
          <c:val>
            <c:numRef>
              <c:f>'Lifo II'!$B$4:$E$4</c:f>
              <c:numCache>
                <c:formatCode>0.00</c:formatCode>
                <c:ptCount val="4"/>
                <c:pt idx="0">
                  <c:v>24.3125</c:v>
                </c:pt>
                <c:pt idx="1">
                  <c:v>18.84375</c:v>
                </c:pt>
                <c:pt idx="2">
                  <c:v>24.484375</c:v>
                </c:pt>
                <c:pt idx="3">
                  <c:v>22.421875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63049280"/>
        <c:axId val="307936944"/>
      </c:barChart>
      <c:catAx>
        <c:axId val="263049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07936944"/>
        <c:crosses val="autoZero"/>
        <c:auto val="1"/>
        <c:lblAlgn val="ctr"/>
        <c:lblOffset val="100"/>
        <c:noMultiLvlLbl val="0"/>
      </c:catAx>
      <c:valAx>
        <c:axId val="307936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63049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FD8D81-92B3-4649-90EF-DF7AB0799BC7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8E828F2-8F39-43F0-90A8-543E35D71FC9}">
      <dgm:prSet phldrT="[Texto]" custT="1"/>
      <dgm:spPr>
        <a:solidFill>
          <a:srgbClr val="C00000"/>
        </a:solidFill>
      </dgm:spPr>
      <dgm:t>
        <a:bodyPr/>
        <a:lstStyle/>
        <a:p>
          <a:r>
            <a: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CONTROLADOR</a:t>
          </a:r>
        </a:p>
        <a:p>
          <a:r>
            <a:rPr lang="pt-BR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(D)</a:t>
          </a:r>
          <a:endParaRPr lang="pt-BR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A11DEA-3902-4C64-87CD-7D2AD1F78DE1}" type="parTrans" cxnId="{35F740F5-520E-42A1-A628-C8646C0FC643}">
      <dgm:prSet/>
      <dgm:spPr/>
      <dgm:t>
        <a:bodyPr/>
        <a:lstStyle/>
        <a:p>
          <a:endParaRPr lang="pt-BR"/>
        </a:p>
      </dgm:t>
    </dgm:pt>
    <dgm:pt modelId="{A29A71BA-3DF1-40D6-9984-BEE06D1C88C3}" type="sibTrans" cxnId="{35F740F5-520E-42A1-A628-C8646C0FC643}">
      <dgm:prSet/>
      <dgm:spPr/>
      <dgm:t>
        <a:bodyPr/>
        <a:lstStyle/>
        <a:p>
          <a:endParaRPr lang="pt-BR"/>
        </a:p>
      </dgm:t>
    </dgm:pt>
    <dgm:pt modelId="{44A4AEC0-F76F-47E6-856D-5D1D1FA537FD}">
      <dgm:prSet phldrT="[Texto]" custT="1"/>
      <dgm:spPr>
        <a:solidFill>
          <a:srgbClr val="FFC000"/>
        </a:solidFill>
      </dgm:spPr>
      <dgm:t>
        <a:bodyPr/>
        <a:lstStyle/>
        <a:p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ADAPTADOR</a:t>
          </a:r>
        </a:p>
        <a:p>
          <a:r>
            <a:rPr lang="pt-BR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(I)</a:t>
          </a:r>
          <a:endParaRPr lang="pt-BR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CF5A87D-28C5-44EE-A287-4314C5F9B7D5}" type="parTrans" cxnId="{D4D6F102-7EE3-4761-86A0-50A97DFC4337}">
      <dgm:prSet/>
      <dgm:spPr/>
      <dgm:t>
        <a:bodyPr/>
        <a:lstStyle/>
        <a:p>
          <a:endParaRPr lang="pt-BR"/>
        </a:p>
      </dgm:t>
    </dgm:pt>
    <dgm:pt modelId="{13736D92-AB23-4C70-B5A1-F102AAF79DFC}" type="sibTrans" cxnId="{D4D6F102-7EE3-4761-86A0-50A97DFC4337}">
      <dgm:prSet/>
      <dgm:spPr/>
      <dgm:t>
        <a:bodyPr/>
        <a:lstStyle/>
        <a:p>
          <a:endParaRPr lang="pt-BR"/>
        </a:p>
      </dgm:t>
    </dgm:pt>
    <dgm:pt modelId="{5AC4CC13-FBCF-4B7B-A039-497D08C1944D}">
      <dgm:prSet phldrT="[Texto]" custT="1"/>
      <dgm:spPr>
        <a:solidFill>
          <a:srgbClr val="0033CC"/>
        </a:solidFill>
      </dgm:spPr>
      <dgm:t>
        <a:bodyPr/>
        <a:lstStyle/>
        <a:p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CUIDADOSO</a:t>
          </a:r>
        </a:p>
        <a:p>
          <a:r>
            <a:rPr lang="pt-BR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(C)</a:t>
          </a:r>
          <a:endParaRPr lang="pt-BR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A440A0-9B09-4FBD-8486-779F828C41DF}" type="parTrans" cxnId="{7D2EE35F-FCF6-4911-9460-B1484D127CB7}">
      <dgm:prSet/>
      <dgm:spPr/>
      <dgm:t>
        <a:bodyPr/>
        <a:lstStyle/>
        <a:p>
          <a:endParaRPr lang="pt-BR"/>
        </a:p>
      </dgm:t>
    </dgm:pt>
    <dgm:pt modelId="{90C89EF5-8A7F-4AE6-8340-8F3C06B9E500}" type="sibTrans" cxnId="{7D2EE35F-FCF6-4911-9460-B1484D127CB7}">
      <dgm:prSet/>
      <dgm:spPr/>
      <dgm:t>
        <a:bodyPr/>
        <a:lstStyle/>
        <a:p>
          <a:endParaRPr lang="pt-BR"/>
        </a:p>
      </dgm:t>
    </dgm:pt>
    <dgm:pt modelId="{62EB20BB-2A55-4D3D-97C2-5E49011FFA66}">
      <dgm:prSet phldrT="[Texto]" custT="1"/>
      <dgm:spPr>
        <a:solidFill>
          <a:srgbClr val="00B050"/>
        </a:solidFill>
      </dgm:spPr>
      <dgm:t>
        <a:bodyPr/>
        <a:lstStyle/>
        <a:p>
          <a:r>
            <a:rPr lang="pt-B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AJUDADOR</a:t>
          </a:r>
        </a:p>
        <a:p>
          <a:r>
            <a:rPr lang="pt-BR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(S)</a:t>
          </a:r>
          <a:endParaRPr lang="pt-BR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4A3BB1-515A-461D-8F4E-4442F412132D}" type="parTrans" cxnId="{1922A1BC-BD41-4DC8-87A7-B6BFAFD81464}">
      <dgm:prSet/>
      <dgm:spPr/>
      <dgm:t>
        <a:bodyPr/>
        <a:lstStyle/>
        <a:p>
          <a:endParaRPr lang="pt-BR"/>
        </a:p>
      </dgm:t>
    </dgm:pt>
    <dgm:pt modelId="{9BA2296C-314D-483E-A929-E72F269F55D1}" type="sibTrans" cxnId="{1922A1BC-BD41-4DC8-87A7-B6BFAFD81464}">
      <dgm:prSet/>
      <dgm:spPr/>
      <dgm:t>
        <a:bodyPr/>
        <a:lstStyle/>
        <a:p>
          <a:endParaRPr lang="pt-BR"/>
        </a:p>
      </dgm:t>
    </dgm:pt>
    <dgm:pt modelId="{EEDF2F11-329C-4188-A465-E6782CB70C26}" type="pres">
      <dgm:prSet presAssocID="{BEFD8D81-92B3-4649-90EF-DF7AB0799BC7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0680D31-2475-4B0B-A1F7-E747D0EBDB6C}" type="pres">
      <dgm:prSet presAssocID="{BEFD8D81-92B3-4649-90EF-DF7AB0799BC7}" presName="axisShape" presStyleLbl="bgShp" presStyleIdx="0" presStyleCnt="1"/>
      <dgm:spPr/>
      <dgm:t>
        <a:bodyPr/>
        <a:lstStyle/>
        <a:p>
          <a:endParaRPr lang="pt-BR"/>
        </a:p>
      </dgm:t>
    </dgm:pt>
    <dgm:pt modelId="{51A86A77-26F0-4951-A5B8-9D5C0AFBEF69}" type="pres">
      <dgm:prSet presAssocID="{BEFD8D81-92B3-4649-90EF-DF7AB0799BC7}" presName="rect1" presStyleLbl="node1" presStyleIdx="0" presStyleCnt="4" custScaleX="115752" custLinFactNeighborX="-44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1A86BAE-C567-40F3-A465-F9BCAE44DCDB}" type="pres">
      <dgm:prSet presAssocID="{BEFD8D81-92B3-4649-90EF-DF7AB0799BC7}" presName="rect2" presStyleLbl="node1" presStyleIdx="1" presStyleCnt="4" custScaleX="109929" custLinFactNeighborX="44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8C65CC7-0DF5-44F2-BDD8-554DA7084B66}" type="pres">
      <dgm:prSet presAssocID="{BEFD8D81-92B3-4649-90EF-DF7AB0799BC7}" presName="rect3" presStyleLbl="node1" presStyleIdx="2" presStyleCnt="4" custScaleX="115752" custLinFactNeighborX="-44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CD766B4-3187-4F52-B8F4-BBC0C312582E}" type="pres">
      <dgm:prSet presAssocID="{BEFD8D81-92B3-4649-90EF-DF7AB0799BC7}" presName="rect4" presStyleLbl="node1" presStyleIdx="3" presStyleCnt="4" custScaleX="109929" custLinFactNeighborX="44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D2EE35F-FCF6-4911-9460-B1484D127CB7}" srcId="{BEFD8D81-92B3-4649-90EF-DF7AB0799BC7}" destId="{5AC4CC13-FBCF-4B7B-A039-497D08C1944D}" srcOrd="2" destOrd="0" parTransId="{E2A440A0-9B09-4FBD-8486-779F828C41DF}" sibTransId="{90C89EF5-8A7F-4AE6-8340-8F3C06B9E500}"/>
    <dgm:cxn modelId="{D4D6F102-7EE3-4761-86A0-50A97DFC4337}" srcId="{BEFD8D81-92B3-4649-90EF-DF7AB0799BC7}" destId="{44A4AEC0-F76F-47E6-856D-5D1D1FA537FD}" srcOrd="1" destOrd="0" parTransId="{4CF5A87D-28C5-44EE-A287-4314C5F9B7D5}" sibTransId="{13736D92-AB23-4C70-B5A1-F102AAF79DFC}"/>
    <dgm:cxn modelId="{7D598F1B-E230-4373-B229-87AFA2DBA2F8}" type="presOf" srcId="{44A4AEC0-F76F-47E6-856D-5D1D1FA537FD}" destId="{01A86BAE-C567-40F3-A465-F9BCAE44DCDB}" srcOrd="0" destOrd="0" presId="urn:microsoft.com/office/officeart/2005/8/layout/matrix2"/>
    <dgm:cxn modelId="{1922A1BC-BD41-4DC8-87A7-B6BFAFD81464}" srcId="{BEFD8D81-92B3-4649-90EF-DF7AB0799BC7}" destId="{62EB20BB-2A55-4D3D-97C2-5E49011FFA66}" srcOrd="3" destOrd="0" parTransId="{6F4A3BB1-515A-461D-8F4E-4442F412132D}" sibTransId="{9BA2296C-314D-483E-A929-E72F269F55D1}"/>
    <dgm:cxn modelId="{76875D8E-6AED-42D3-AC93-0E0753527F81}" type="presOf" srcId="{5AC4CC13-FBCF-4B7B-A039-497D08C1944D}" destId="{D8C65CC7-0DF5-44F2-BDD8-554DA7084B66}" srcOrd="0" destOrd="0" presId="urn:microsoft.com/office/officeart/2005/8/layout/matrix2"/>
    <dgm:cxn modelId="{1FE3EAE6-6235-4D26-8CDD-1A0DB6F6C3C6}" type="presOf" srcId="{62EB20BB-2A55-4D3D-97C2-5E49011FFA66}" destId="{4CD766B4-3187-4F52-B8F4-BBC0C312582E}" srcOrd="0" destOrd="0" presId="urn:microsoft.com/office/officeart/2005/8/layout/matrix2"/>
    <dgm:cxn modelId="{129F1F0F-DF2D-48FE-89C6-E80CD0D4D039}" type="presOf" srcId="{58E828F2-8F39-43F0-90A8-543E35D71FC9}" destId="{51A86A77-26F0-4951-A5B8-9D5C0AFBEF69}" srcOrd="0" destOrd="0" presId="urn:microsoft.com/office/officeart/2005/8/layout/matrix2"/>
    <dgm:cxn modelId="{9DADA9BA-ED14-4169-80C3-4AA79BE25540}" type="presOf" srcId="{BEFD8D81-92B3-4649-90EF-DF7AB0799BC7}" destId="{EEDF2F11-329C-4188-A465-E6782CB70C26}" srcOrd="0" destOrd="0" presId="urn:microsoft.com/office/officeart/2005/8/layout/matrix2"/>
    <dgm:cxn modelId="{35F740F5-520E-42A1-A628-C8646C0FC643}" srcId="{BEFD8D81-92B3-4649-90EF-DF7AB0799BC7}" destId="{58E828F2-8F39-43F0-90A8-543E35D71FC9}" srcOrd="0" destOrd="0" parTransId="{83A11DEA-3902-4C64-87CD-7D2AD1F78DE1}" sibTransId="{A29A71BA-3DF1-40D6-9984-BEE06D1C88C3}"/>
    <dgm:cxn modelId="{745DED7A-D6DF-474D-AF76-6C5F05236CE0}" type="presParOf" srcId="{EEDF2F11-329C-4188-A465-E6782CB70C26}" destId="{C0680D31-2475-4B0B-A1F7-E747D0EBDB6C}" srcOrd="0" destOrd="0" presId="urn:microsoft.com/office/officeart/2005/8/layout/matrix2"/>
    <dgm:cxn modelId="{AE35BD0C-48F7-47C6-9E5A-C4CD1A602ADC}" type="presParOf" srcId="{EEDF2F11-329C-4188-A465-E6782CB70C26}" destId="{51A86A77-26F0-4951-A5B8-9D5C0AFBEF69}" srcOrd="1" destOrd="0" presId="urn:microsoft.com/office/officeart/2005/8/layout/matrix2"/>
    <dgm:cxn modelId="{D056BB05-D108-4792-97EB-ACC9580A0DEF}" type="presParOf" srcId="{EEDF2F11-329C-4188-A465-E6782CB70C26}" destId="{01A86BAE-C567-40F3-A465-F9BCAE44DCDB}" srcOrd="2" destOrd="0" presId="urn:microsoft.com/office/officeart/2005/8/layout/matrix2"/>
    <dgm:cxn modelId="{A09AA902-76EA-494A-A387-54A6A0A85B6F}" type="presParOf" srcId="{EEDF2F11-329C-4188-A465-E6782CB70C26}" destId="{D8C65CC7-0DF5-44F2-BDD8-554DA7084B66}" srcOrd="3" destOrd="0" presId="urn:microsoft.com/office/officeart/2005/8/layout/matrix2"/>
    <dgm:cxn modelId="{7CB4D119-5664-45C2-A121-9E120B84C26E}" type="presParOf" srcId="{EEDF2F11-329C-4188-A465-E6782CB70C26}" destId="{4CD766B4-3187-4F52-B8F4-BBC0C312582E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t-BR" sz="2000" spc="-1">
                <a:latin typeface="Arial"/>
              </a:rPr>
              <a:t>Clique para editar o formato de notas</a:t>
            </a:r>
            <a:endParaRPr/>
          </a:p>
        </p:txBody>
      </p:sp>
      <p:sp>
        <p:nvSpPr>
          <p:cNvPr id="122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t-BR" sz="1400" spc="-1">
                <a:latin typeface="Times New Roman"/>
              </a:rPr>
              <a:t>&lt;cabeçalho&gt;</a:t>
            </a:r>
            <a:endParaRPr/>
          </a:p>
        </p:txBody>
      </p:sp>
      <p:sp>
        <p:nvSpPr>
          <p:cNvPr id="123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pt-BR" sz="1400" spc="-1">
                <a:latin typeface="Times New Roman"/>
              </a:rPr>
              <a:t>&lt;data/hora&gt;</a:t>
            </a:r>
            <a:endParaRPr/>
          </a:p>
        </p:txBody>
      </p:sp>
      <p:sp>
        <p:nvSpPr>
          <p:cNvPr id="124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pt-BR" sz="1400" spc="-1">
                <a:latin typeface="Times New Roman"/>
              </a:rPr>
              <a:t>&lt;rodapé&gt;</a:t>
            </a:r>
            <a:endParaRPr/>
          </a:p>
        </p:txBody>
      </p:sp>
      <p:sp>
        <p:nvSpPr>
          <p:cNvPr id="125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03A3C9D6-A090-4A79-B36B-D22886ABFA60}" type="slidenum">
              <a:rPr lang="pt-BR" sz="1400" spc="-1">
                <a:latin typeface="Times New Roman"/>
              </a:r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297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1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D4AF966-47C6-4123-BF5F-DE871E58A2E0}" type="slidenum"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6073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1592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6629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530D001-0AB9-43EB-AB71-A78F2430DD92}" type="slidenum">
              <a:rPr lang="pt-BR" sz="1200" strike="noStrike" spc="-1">
                <a:uFill>
                  <a:solidFill>
                    <a:srgbClr val="FFFFFF"/>
                  </a:solidFill>
                </a:uFill>
                <a:latin typeface="Times New Roman"/>
              </a:rPr>
              <a:t>22</a:t>
            </a:fld>
            <a:endParaRPr/>
          </a:p>
        </p:txBody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2800" cy="411120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1145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>
              <a:buFont typeface="Times New Roman" pitchFamily="18" charset="0"/>
              <a:buNone/>
              <a:tabLst>
                <a:tab pos="0" algn="l"/>
                <a:tab pos="417513" algn="l"/>
                <a:tab pos="836613" algn="l"/>
                <a:tab pos="1255713" algn="l"/>
                <a:tab pos="1674813" algn="l"/>
                <a:tab pos="2093913" algn="l"/>
                <a:tab pos="2513013" algn="l"/>
                <a:tab pos="2932113" algn="l"/>
                <a:tab pos="3351213" algn="l"/>
                <a:tab pos="3770313" algn="l"/>
                <a:tab pos="4187825" algn="l"/>
                <a:tab pos="4606925" algn="l"/>
                <a:tab pos="5026025" algn="l"/>
                <a:tab pos="5445125" algn="l"/>
                <a:tab pos="5864225" algn="l"/>
                <a:tab pos="6283325" algn="l"/>
                <a:tab pos="6702425" algn="l"/>
                <a:tab pos="7121525" algn="l"/>
                <a:tab pos="7540625" algn="l"/>
                <a:tab pos="7958138" algn="l"/>
                <a:tab pos="8377238" algn="l"/>
              </a:tabLst>
            </a:pPr>
            <a:fld id="{0D3C6C59-AC99-4A02-BA77-BC923AE7DF9D}" type="slidenum">
              <a:rPr lang="en-US" altLang="pt-BR" smtClean="0">
                <a:latin typeface="Times New Roman" pitchFamily="18" charset="0"/>
                <a:cs typeface="Arial" pitchFamily="34" charset="0"/>
              </a:rPr>
              <a:pPr defTabSz="455613">
                <a:buFont typeface="Times New Roman" pitchFamily="18" charset="0"/>
                <a:buNone/>
                <a:tabLst>
                  <a:tab pos="0" algn="l"/>
                  <a:tab pos="417513" algn="l"/>
                  <a:tab pos="836613" algn="l"/>
                  <a:tab pos="1255713" algn="l"/>
                  <a:tab pos="1674813" algn="l"/>
                  <a:tab pos="2093913" algn="l"/>
                  <a:tab pos="2513013" algn="l"/>
                  <a:tab pos="2932113" algn="l"/>
                  <a:tab pos="3351213" algn="l"/>
                  <a:tab pos="3770313" algn="l"/>
                  <a:tab pos="4187825" algn="l"/>
                  <a:tab pos="4606925" algn="l"/>
                  <a:tab pos="5026025" algn="l"/>
                  <a:tab pos="5445125" algn="l"/>
                  <a:tab pos="5864225" algn="l"/>
                  <a:tab pos="6283325" algn="l"/>
                  <a:tab pos="6702425" algn="l"/>
                  <a:tab pos="7121525" algn="l"/>
                  <a:tab pos="7540625" algn="l"/>
                  <a:tab pos="7958138" algn="l"/>
                  <a:tab pos="8377238" algn="l"/>
                </a:tabLst>
              </a:pPr>
              <a:t>24</a:t>
            </a:fld>
            <a:endParaRPr lang="en-US" altLang="pt-BR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75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95325"/>
            <a:ext cx="4573587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546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pt-BR" altLang="pt-B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157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>
              <a:buFont typeface="Times New Roman" pitchFamily="18" charset="0"/>
              <a:buNone/>
              <a:tabLst>
                <a:tab pos="0" algn="l"/>
                <a:tab pos="417513" algn="l"/>
                <a:tab pos="836613" algn="l"/>
                <a:tab pos="1255713" algn="l"/>
                <a:tab pos="1674813" algn="l"/>
                <a:tab pos="2093913" algn="l"/>
                <a:tab pos="2513013" algn="l"/>
                <a:tab pos="2932113" algn="l"/>
                <a:tab pos="3351213" algn="l"/>
                <a:tab pos="3770313" algn="l"/>
                <a:tab pos="4187825" algn="l"/>
                <a:tab pos="4606925" algn="l"/>
                <a:tab pos="5026025" algn="l"/>
                <a:tab pos="5445125" algn="l"/>
                <a:tab pos="5864225" algn="l"/>
                <a:tab pos="6283325" algn="l"/>
                <a:tab pos="6702425" algn="l"/>
                <a:tab pos="7121525" algn="l"/>
                <a:tab pos="7540625" algn="l"/>
                <a:tab pos="7958138" algn="l"/>
                <a:tab pos="8377238" algn="l"/>
              </a:tabLst>
            </a:pPr>
            <a:fld id="{0D3C6C59-AC99-4A02-BA77-BC923AE7DF9D}" type="slidenum">
              <a:rPr lang="en-US" altLang="pt-BR" smtClean="0">
                <a:latin typeface="Times New Roman" pitchFamily="18" charset="0"/>
                <a:cs typeface="Arial" pitchFamily="34" charset="0"/>
              </a:rPr>
              <a:pPr defTabSz="455613">
                <a:buFont typeface="Times New Roman" pitchFamily="18" charset="0"/>
                <a:buNone/>
                <a:tabLst>
                  <a:tab pos="0" algn="l"/>
                  <a:tab pos="417513" algn="l"/>
                  <a:tab pos="836613" algn="l"/>
                  <a:tab pos="1255713" algn="l"/>
                  <a:tab pos="1674813" algn="l"/>
                  <a:tab pos="2093913" algn="l"/>
                  <a:tab pos="2513013" algn="l"/>
                  <a:tab pos="2932113" algn="l"/>
                  <a:tab pos="3351213" algn="l"/>
                  <a:tab pos="3770313" algn="l"/>
                  <a:tab pos="4187825" algn="l"/>
                  <a:tab pos="4606925" algn="l"/>
                  <a:tab pos="5026025" algn="l"/>
                  <a:tab pos="5445125" algn="l"/>
                  <a:tab pos="5864225" algn="l"/>
                  <a:tab pos="6283325" algn="l"/>
                  <a:tab pos="6702425" algn="l"/>
                  <a:tab pos="7121525" algn="l"/>
                  <a:tab pos="7540625" algn="l"/>
                  <a:tab pos="7958138" algn="l"/>
                  <a:tab pos="8377238" algn="l"/>
                </a:tabLst>
              </a:pPr>
              <a:t>25</a:t>
            </a:fld>
            <a:endParaRPr lang="en-US" altLang="pt-BR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75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95325"/>
            <a:ext cx="4573587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546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pt-BR" altLang="pt-B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374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1935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7D3D0E-F622-4EF8-86DA-6A2CE52F3586}" type="slidenum">
              <a:rPr lang="pt-BR" smtClean="0"/>
              <a:pPr/>
              <a:t>28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480650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BR" sz="1200" strike="noStrike" spc="-1">
                <a:uFill>
                  <a:solidFill>
                    <a:srgbClr val="FFFFFF"/>
                  </a:solidFill>
                </a:uFill>
                <a:latin typeface="Arial"/>
              </a:rPr>
              <a:t>As emoções sempre foram vistas como inimigas dos negócios!!! </a:t>
            </a:r>
            <a:endParaRPr/>
          </a:p>
          <a:p>
            <a:pPr>
              <a:lnSpc>
                <a:spcPct val="100000"/>
              </a:lnSpc>
            </a:pPr>
            <a:r>
              <a:rPr lang="pt-BR" sz="1200" i="1" strike="noStrike" spc="-1">
                <a:uFill>
                  <a:solidFill>
                    <a:srgbClr val="FFFFFF"/>
                  </a:solidFill>
                </a:uFill>
                <a:latin typeface="Arial"/>
              </a:rPr>
              <a:t>Hoje a visão passa a ser revista, tendo a emoção como aliada!!!!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15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9B4FE90C-D6B4-4534-98C6-64DAE27D2ED8}" type="slidenum"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0815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6615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9665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8159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9" name="Imagem 38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40" name="Imagem 39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24EB9B-D5F0-4A98-9993-D75EBB5858E7}" type="datetimeFigureOut">
              <a:rPr lang="pt-BR" smtClean="0"/>
              <a:pPr/>
              <a:t>22/11/2017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2429EF-644D-46C2-A11B-EED6FAA68D7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2626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9" name="Imagem 78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80" name="Imagem 79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19" name="Imagem 118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20" name="Imagem 119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8A1A4-73D3-4E8C-8D09-B024375DCCCE}" type="datetimeFigureOut">
              <a:rPr lang="pt-BR" smtClean="0"/>
              <a:t>22/11/2017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1E373-043C-4D21-B77D-EBBA06A41627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m 6"/>
          <p:cNvPicPr/>
          <p:nvPr/>
        </p:nvPicPr>
        <p:blipFill>
          <a:blip r:embed="rId14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42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20/11/17</a:t>
            </a:r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8DBF4549-1C53-4ED7-83F4-E207DF3B44CE}" type="slidenum"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‹nº›</a:t>
            </a:fld>
            <a:endParaRPr/>
          </a:p>
        </p:txBody>
      </p:sp>
      <p:sp>
        <p:nvSpPr>
          <p:cNvPr id="45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pt-BR" sz="1800" spc="-1">
                <a:latin typeface="Calibri"/>
              </a:rPr>
              <a:t>Clique para editar o formato do texto do título</a:t>
            </a:r>
            <a:endParaRPr/>
          </a:p>
        </p:txBody>
      </p:sp>
      <p:sp>
        <p:nvSpPr>
          <p:cNvPr id="4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t-BR" sz="3200" spc="-1">
                <a:latin typeface="Calibri"/>
              </a:rPr>
              <a:t>Clique para editar o formato do texto da estrutura de tópicos</a:t>
            </a:r>
            <a:endParaRPr/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t-BR" sz="2400" spc="-1">
                <a:latin typeface="Calibri"/>
              </a:rPr>
              <a:t>2.º nível da estrutura de tópicos</a:t>
            </a:r>
            <a:endParaRPr/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t-BR" sz="2000" spc="-1">
                <a:latin typeface="Calibri"/>
              </a:rPr>
              <a:t>3.º nível da estrutura de tópicos</a:t>
            </a:r>
            <a:endParaRPr/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t-BR" sz="2000" spc="-1">
                <a:latin typeface="Calibri"/>
              </a:rPr>
              <a:t>4.º nível da estrutura de tópicos</a:t>
            </a:r>
            <a:endParaRPr/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t-BR" sz="2000" spc="-1">
                <a:latin typeface="Calibri"/>
              </a:rPr>
              <a:t>5.º nível da estrutura de tópicos</a:t>
            </a:r>
            <a:endParaRPr/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t-BR" sz="2000" spc="-1">
                <a:latin typeface="Calibri"/>
              </a:rPr>
              <a:t>6.º nível da estrutura de tópicos</a:t>
            </a:r>
            <a:endParaRPr/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t-BR" sz="2000" spc="-1">
                <a:latin typeface="Calibri"/>
              </a:rPr>
              <a:t>7.º nível da estrutura de tópicos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agem 6"/>
          <p:cNvPicPr/>
          <p:nvPr/>
        </p:nvPicPr>
        <p:blipFill>
          <a:blip r:embed="rId14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estilo do título mestre</a:t>
            </a:r>
            <a:endParaRPr/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t-BR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formato do texto da estrutura de tópicos</a:t>
            </a:r>
            <a:endParaRPr/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t-BR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2.º nível da estrutura de tópicos</a:t>
            </a:r>
            <a:endParaRPr/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t-BR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3.º nível da estrutura de tópicos</a:t>
            </a:r>
            <a:endParaRPr/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t-BR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4.º nível da estrutura de tópicos</a:t>
            </a:r>
            <a:endParaRPr/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t-BR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5.º nível da estrutura de tópicos</a:t>
            </a:r>
            <a:endParaRPr/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t-BR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6.º nível da estrutura de tópicos</a:t>
            </a:r>
            <a:endParaRPr/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t-BR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7.º nível da estrutura de tópicosClique para editar os estilos do texto mestre</a:t>
            </a:r>
            <a:endParaRPr/>
          </a:p>
          <a:p>
            <a:pPr marL="3456000" lvl="7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t-BR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</a:t>
            </a:r>
            <a:endParaRPr/>
          </a:p>
          <a:p>
            <a:pPr marL="3888000" lvl="8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</a:t>
            </a:r>
            <a:endParaRPr/>
          </a:p>
          <a:p>
            <a:pPr marL="4320000" lvl="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</a:t>
            </a:r>
            <a:endParaRPr/>
          </a:p>
          <a:p>
            <a:pPr marL="4320000" lvl="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</a:t>
            </a:r>
            <a:endParaRPr/>
          </a:p>
        </p:txBody>
      </p:sp>
      <p:sp>
        <p:nvSpPr>
          <p:cNvPr id="84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20/11/17</a:t>
            </a:r>
            <a:endParaRPr/>
          </a:p>
        </p:txBody>
      </p:sp>
      <p:sp>
        <p:nvSpPr>
          <p:cNvPr id="85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  <p:sp>
        <p:nvSpPr>
          <p:cNvPr id="86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1749F76D-00DF-4E76-8A08-99120433E13F}" type="slidenum"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hyperlink" Target="file:///E:\Escalera%20de%20Inferencias%20%20%20Cinco%20Comerciales.web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395471" y="4971243"/>
            <a:ext cx="4797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err="1" smtClean="0"/>
              <a:t>Maiane</a:t>
            </a:r>
            <a:r>
              <a:rPr lang="pt-BR" sz="2800" dirty="0" smtClean="0"/>
              <a:t> Bertoldo </a:t>
            </a:r>
            <a:r>
              <a:rPr lang="pt-BR" sz="2800" dirty="0" err="1" smtClean="0"/>
              <a:t>Lewandowski</a:t>
            </a:r>
            <a:endParaRPr lang="pt-BR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endParaRPr/>
          </a:p>
        </p:txBody>
      </p:sp>
      <p:sp>
        <p:nvSpPr>
          <p:cNvPr id="140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endParaRPr/>
          </a:p>
        </p:txBody>
      </p:sp>
      <p:pic>
        <p:nvPicPr>
          <p:cNvPr id="141" name="Picture 2"/>
          <p:cNvPicPr/>
          <p:nvPr/>
        </p:nvPicPr>
        <p:blipFill>
          <a:blip r:embed="rId2"/>
          <a:stretch/>
        </p:blipFill>
        <p:spPr>
          <a:xfrm>
            <a:off x="130320" y="0"/>
            <a:ext cx="8955360" cy="69217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16950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131760" y="-33480"/>
            <a:ext cx="8554680" cy="1045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720" tIns="40680" rIns="81720" bIns="40680"/>
          <a:lstStyle/>
          <a:p>
            <a:pPr>
              <a:lnSpc>
                <a:spcPct val="101000"/>
              </a:lnSpc>
            </a:pPr>
            <a:r>
              <a:rPr lang="pt-BR" sz="3100" b="1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CRISE DE CONFIANÇA... </a:t>
            </a:r>
            <a:endParaRPr/>
          </a:p>
          <a:p>
            <a:pPr>
              <a:lnSpc>
                <a:spcPct val="101000"/>
              </a:lnSpc>
            </a:pPr>
            <a:r>
              <a:rPr lang="pt-BR" sz="4000" b="1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HUMANIZAÇÃO E ESPIRITUALIDADE</a:t>
            </a:r>
            <a:endParaRPr/>
          </a:p>
        </p:txBody>
      </p:sp>
      <p:pic>
        <p:nvPicPr>
          <p:cNvPr id="143" name="Picture 8"/>
          <p:cNvPicPr/>
          <p:nvPr/>
        </p:nvPicPr>
        <p:blipFill>
          <a:blip r:embed="rId2"/>
          <a:stretch/>
        </p:blipFill>
        <p:spPr>
          <a:xfrm>
            <a:off x="1382400" y="1415520"/>
            <a:ext cx="5952600" cy="3962160"/>
          </a:xfrm>
          <a:prstGeom prst="rect">
            <a:avLst/>
          </a:prstGeom>
          <a:ln>
            <a:noFill/>
          </a:ln>
        </p:spPr>
      </p:pic>
      <p:sp>
        <p:nvSpPr>
          <p:cNvPr id="144" name="CustomShape 2"/>
          <p:cNvSpPr/>
          <p:nvPr/>
        </p:nvSpPr>
        <p:spPr>
          <a:xfrm>
            <a:off x="683640" y="5766480"/>
            <a:ext cx="7920360" cy="8218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“A mudança ocorre quando você se torna o que você é, não quando tenta ser o que não é”. </a:t>
            </a:r>
            <a:r>
              <a:rPr lang="pt-BR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Arnold Beisser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4329744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2"/>
          <p:cNvPicPr/>
          <p:nvPr/>
        </p:nvPicPr>
        <p:blipFill>
          <a:blip r:embed="rId2"/>
          <a:stretch/>
        </p:blipFill>
        <p:spPr>
          <a:xfrm>
            <a:off x="0" y="-6480"/>
            <a:ext cx="9143640" cy="6963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2"/>
          <p:cNvPicPr/>
          <p:nvPr/>
        </p:nvPicPr>
        <p:blipFill>
          <a:blip r:embed="rId2"/>
          <a:stretch/>
        </p:blipFill>
        <p:spPr>
          <a:xfrm>
            <a:off x="612720" y="188640"/>
            <a:ext cx="8063280" cy="6505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50753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2"/>
          <p:cNvPicPr/>
          <p:nvPr/>
        </p:nvPicPr>
        <p:blipFill>
          <a:blip r:embed="rId2"/>
          <a:stretch/>
        </p:blipFill>
        <p:spPr>
          <a:xfrm>
            <a:off x="179640" y="63720"/>
            <a:ext cx="8784720" cy="6677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915071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 txBox="1"/>
          <p:nvPr/>
        </p:nvSpPr>
        <p:spPr>
          <a:xfrm>
            <a:off x="621720" y="404640"/>
            <a:ext cx="7904880" cy="1145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2600" algn="ctr">
              <a:lnSpc>
                <a:spcPct val="100000"/>
              </a:lnSpc>
            </a:pPr>
            <a:r>
              <a:rPr lang="pt-BR" sz="4000" strike="noStrike" spc="-9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Comportamentos </a:t>
            </a:r>
            <a:r>
              <a:rPr lang="pt-BR" sz="4000" strike="noStrike" spc="-18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Reativos </a:t>
            </a:r>
            <a:r>
              <a:rPr lang="pt-BR" sz="4000" strike="noStrike" spc="-4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X</a:t>
            </a:r>
            <a:r>
              <a:rPr lang="pt-BR" sz="4000" strike="noStrike" spc="-12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pt-BR" sz="4000" strike="noStrike" spc="-18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Proativos</a:t>
            </a:r>
            <a:endParaRPr/>
          </a:p>
        </p:txBody>
      </p:sp>
      <p:sp>
        <p:nvSpPr>
          <p:cNvPr id="149" name="CustomShape 2"/>
          <p:cNvSpPr/>
          <p:nvPr/>
        </p:nvSpPr>
        <p:spPr>
          <a:xfrm>
            <a:off x="5003640" y="1773360"/>
            <a:ext cx="3360240" cy="431928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0" name="CustomShape 3"/>
          <p:cNvSpPr/>
          <p:nvPr/>
        </p:nvSpPr>
        <p:spPr>
          <a:xfrm>
            <a:off x="611280" y="1779120"/>
            <a:ext cx="3528720" cy="43131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1" name="CustomShape 4"/>
          <p:cNvSpPr/>
          <p:nvPr/>
        </p:nvSpPr>
        <p:spPr>
          <a:xfrm>
            <a:off x="4748400" y="6266520"/>
            <a:ext cx="3927600" cy="30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pt-BR" sz="1800" strike="noStrike" spc="-9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Pessoas Orientadas </a:t>
            </a:r>
            <a:r>
              <a:rPr lang="pt-BR" sz="1800" strike="noStrike" spc="-12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para</a:t>
            </a:r>
            <a:r>
              <a:rPr lang="pt-BR" sz="1800" strike="noStrike" spc="-9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pt-B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Oportunidades</a:t>
            </a:r>
            <a:endParaRPr/>
          </a:p>
        </p:txBody>
      </p:sp>
      <p:sp>
        <p:nvSpPr>
          <p:cNvPr id="152" name="CustomShape 5"/>
          <p:cNvSpPr/>
          <p:nvPr/>
        </p:nvSpPr>
        <p:spPr>
          <a:xfrm>
            <a:off x="748440" y="6246000"/>
            <a:ext cx="3175200" cy="30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pt-BR" sz="1800" strike="noStrike" spc="-9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Pessoas Orientadas </a:t>
            </a:r>
            <a:r>
              <a:rPr lang="pt-BR" sz="1800" strike="noStrike" spc="-12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para </a:t>
            </a: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</a:t>
            </a:r>
            <a:r>
              <a:rPr lang="pt-BR" sz="1800" strike="noStrike" spc="12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pt-BR" sz="2000" b="1" strike="noStrike" spc="-12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Perigo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0525261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2"/>
          <p:cNvPicPr/>
          <p:nvPr/>
        </p:nvPicPr>
        <p:blipFill>
          <a:blip r:embed="rId2"/>
          <a:stretch/>
        </p:blipFill>
        <p:spPr>
          <a:xfrm>
            <a:off x="311760" y="5157720"/>
            <a:ext cx="8496000" cy="1294920"/>
          </a:xfrm>
          <a:prstGeom prst="rect">
            <a:avLst/>
          </a:prstGeom>
          <a:ln w="9360">
            <a:noFill/>
          </a:ln>
        </p:spPr>
      </p:pic>
      <p:sp>
        <p:nvSpPr>
          <p:cNvPr id="154" name="CustomShape 1"/>
          <p:cNvSpPr/>
          <p:nvPr/>
        </p:nvSpPr>
        <p:spPr>
          <a:xfrm>
            <a:off x="324000" y="404640"/>
            <a:ext cx="8496000" cy="1007640"/>
          </a:xfrm>
          <a:prstGeom prst="rect">
            <a:avLst/>
          </a:prstGeom>
          <a:solidFill>
            <a:srgbClr val="92D050"/>
          </a:solidFill>
          <a:ln w="25560">
            <a:solidFill>
              <a:srgbClr val="00B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342720" indent="-342360" algn="ctr">
              <a:lnSpc>
                <a:spcPct val="100000"/>
              </a:lnSpc>
            </a:pPr>
            <a:r>
              <a:rPr lang="pt-BR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QUESTÕES PARA REFLEXÃO</a:t>
            </a:r>
            <a:endParaRPr/>
          </a:p>
        </p:txBody>
      </p:sp>
      <p:graphicFrame>
        <p:nvGraphicFramePr>
          <p:cNvPr id="155" name="Table 2"/>
          <p:cNvGraphicFramePr/>
          <p:nvPr/>
        </p:nvGraphicFramePr>
        <p:xfrm>
          <a:off x="324360" y="1844640"/>
          <a:ext cx="8508240" cy="2917800"/>
        </p:xfrm>
        <a:graphic>
          <a:graphicData uri="http://schemas.openxmlformats.org/drawingml/2006/table">
            <a:tbl>
              <a:tblPr/>
              <a:tblGrid>
                <a:gridCol w="8508240"/>
              </a:tblGrid>
              <a:tr h="2917800">
                <a:tc>
                  <a:txBody>
                    <a:bodyPr/>
                    <a:lstStyle/>
                    <a:p>
                      <a:pPr algn="just"/>
                      <a:r>
                        <a:rPr lang="pt-BR" sz="2800" b="1" spc="-1" dirty="0">
                          <a:latin typeface="Arial"/>
                        </a:rPr>
                        <a:t>1. O que é felicidade para você?</a:t>
                      </a:r>
                      <a:endParaRPr dirty="0"/>
                    </a:p>
                    <a:p>
                      <a:pPr algn="just"/>
                      <a:endParaRPr dirty="0"/>
                    </a:p>
                    <a:p>
                      <a:pPr algn="just"/>
                      <a:r>
                        <a:rPr lang="pt-BR" sz="2800" b="1" spc="-1" dirty="0">
                          <a:latin typeface="Arial"/>
                        </a:rPr>
                        <a:t>2. O que o motiva a ir para o trabalho todos os dias?</a:t>
                      </a:r>
                      <a:endParaRPr dirty="0"/>
                    </a:p>
                    <a:p>
                      <a:pPr algn="just"/>
                      <a:endParaRPr dirty="0"/>
                    </a:p>
                    <a:p>
                      <a:pPr algn="just"/>
                      <a:r>
                        <a:rPr lang="pt-BR" sz="2800" b="1" spc="-1" dirty="0">
                          <a:latin typeface="Arial"/>
                        </a:rPr>
                        <a:t>3. O que você está fazendo para as pessoas se sentirem em harmonia ao seu lado?</a:t>
                      </a:r>
                      <a:endParaRPr dirty="0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275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782640" y="488880"/>
            <a:ext cx="167760" cy="361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7" name="CustomShape 2"/>
          <p:cNvSpPr/>
          <p:nvPr/>
        </p:nvSpPr>
        <p:spPr>
          <a:xfrm>
            <a:off x="3159720" y="896760"/>
            <a:ext cx="2889720" cy="2889720"/>
          </a:xfrm>
          <a:prstGeom prst="ellipse">
            <a:avLst/>
          </a:prstGeom>
          <a:solidFill>
            <a:srgbClr val="92D050">
              <a:alpha val="50000"/>
            </a:srgbClr>
          </a:solidFill>
          <a:ln w="25560">
            <a:solidFill>
              <a:srgbClr val="92D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pt-BR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GENÉTICO </a:t>
            </a:r>
            <a:endParaRPr/>
          </a:p>
          <a:p>
            <a:pPr algn="ctr">
              <a:lnSpc>
                <a:spcPct val="90000"/>
              </a:lnSpc>
            </a:pPr>
            <a:r>
              <a:rPr lang="pt-BR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50%</a:t>
            </a:r>
            <a:endParaRPr/>
          </a:p>
        </p:txBody>
      </p:sp>
      <p:sp>
        <p:nvSpPr>
          <p:cNvPr id="158" name="CustomShape 3"/>
          <p:cNvSpPr/>
          <p:nvPr/>
        </p:nvSpPr>
        <p:spPr>
          <a:xfrm>
            <a:off x="4202280" y="2703240"/>
            <a:ext cx="2889720" cy="2889720"/>
          </a:xfrm>
          <a:prstGeom prst="ellipse">
            <a:avLst/>
          </a:prstGeom>
          <a:solidFill>
            <a:srgbClr val="C00000">
              <a:alpha val="50000"/>
            </a:srgbClr>
          </a:solidFill>
          <a:ln w="25560">
            <a:solidFill>
              <a:srgbClr val="C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0000"/>
              </a:lnSpc>
            </a:pPr>
            <a:r>
              <a:rPr lang="pt-BR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FATORES EXTERNOS</a:t>
            </a:r>
            <a:endParaRPr/>
          </a:p>
          <a:p>
            <a:pPr algn="ctr">
              <a:lnSpc>
                <a:spcPct val="90000"/>
              </a:lnSpc>
            </a:pPr>
            <a:r>
              <a:rPr lang="pt-BR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10%</a:t>
            </a:r>
            <a:endParaRPr/>
          </a:p>
        </p:txBody>
      </p:sp>
      <p:sp>
        <p:nvSpPr>
          <p:cNvPr id="159" name="CustomShape 4"/>
          <p:cNvSpPr/>
          <p:nvPr/>
        </p:nvSpPr>
        <p:spPr>
          <a:xfrm>
            <a:off x="2116800" y="2703240"/>
            <a:ext cx="2889720" cy="2889720"/>
          </a:xfrm>
          <a:prstGeom prst="ellipse">
            <a:avLst/>
          </a:prstGeom>
          <a:solidFill>
            <a:srgbClr val="FCD5B5">
              <a:alpha val="50000"/>
            </a:srgbClr>
          </a:solidFill>
          <a:ln w="25560">
            <a:solidFill>
              <a:srgbClr val="FAC09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pt-BR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ESTILO DE VIDA</a:t>
            </a:r>
            <a:endParaRPr/>
          </a:p>
          <a:p>
            <a:pPr algn="ctr">
              <a:lnSpc>
                <a:spcPct val="100000"/>
              </a:lnSpc>
            </a:pPr>
            <a:r>
              <a:rPr lang="pt-BR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40% </a:t>
            </a:r>
            <a:endParaRPr/>
          </a:p>
        </p:txBody>
      </p:sp>
      <p:sp>
        <p:nvSpPr>
          <p:cNvPr id="160" name="CustomShape 5"/>
          <p:cNvSpPr/>
          <p:nvPr/>
        </p:nvSpPr>
        <p:spPr>
          <a:xfrm>
            <a:off x="3348000" y="2925000"/>
            <a:ext cx="2677680" cy="377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63360">
            <a:solidFill>
              <a:srgbClr val="00B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ctr"/>
          <a:lstStyle/>
          <a:p>
            <a:pPr algn="ctr">
              <a:lnSpc>
                <a:spcPct val="100000"/>
              </a:lnSpc>
            </a:pPr>
            <a:r>
              <a:rPr lang="pt-BR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FELICIDADE</a:t>
            </a:r>
            <a:endParaRPr dirty="0"/>
          </a:p>
        </p:txBody>
      </p:sp>
      <p:sp>
        <p:nvSpPr>
          <p:cNvPr id="161" name="CustomShape 6"/>
          <p:cNvSpPr/>
          <p:nvPr/>
        </p:nvSpPr>
        <p:spPr>
          <a:xfrm>
            <a:off x="1785960" y="768240"/>
            <a:ext cx="5609880" cy="5384520"/>
          </a:xfrm>
          <a:prstGeom prst="ellipse">
            <a:avLst/>
          </a:prstGeom>
          <a:noFill/>
          <a:ln w="41400">
            <a:solidFill>
              <a:srgbClr val="494949"/>
            </a:solidFill>
            <a:custDash>
              <a:ds d="400000" sp="3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2" name="CustomShape 7"/>
          <p:cNvSpPr/>
          <p:nvPr/>
        </p:nvSpPr>
        <p:spPr>
          <a:xfrm rot="5400000">
            <a:off x="4443840" y="595080"/>
            <a:ext cx="294840" cy="345600"/>
          </a:xfrm>
          <a:prstGeom prst="triangle">
            <a:avLst>
              <a:gd name="adj" fmla="val 50000"/>
            </a:avLst>
          </a:prstGeom>
          <a:solidFill>
            <a:srgbClr val="494949">
              <a:alpha val="84000"/>
            </a:srgbClr>
          </a:solidFill>
          <a:ln w="25560">
            <a:solidFill>
              <a:srgbClr val="69696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3" name="CustomShape 8"/>
          <p:cNvSpPr/>
          <p:nvPr/>
        </p:nvSpPr>
        <p:spPr>
          <a:xfrm rot="12055800">
            <a:off x="7176600" y="3984120"/>
            <a:ext cx="277920" cy="363600"/>
          </a:xfrm>
          <a:prstGeom prst="triangle">
            <a:avLst>
              <a:gd name="adj" fmla="val 50000"/>
            </a:avLst>
          </a:prstGeom>
          <a:solidFill>
            <a:srgbClr val="494949">
              <a:alpha val="84000"/>
            </a:srgbClr>
          </a:solidFill>
          <a:ln w="25560">
            <a:solidFill>
              <a:srgbClr val="69696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4" name="CustomShape 9"/>
          <p:cNvSpPr/>
          <p:nvPr/>
        </p:nvSpPr>
        <p:spPr>
          <a:xfrm rot="16200000">
            <a:off x="4460040" y="5981400"/>
            <a:ext cx="294840" cy="347400"/>
          </a:xfrm>
          <a:prstGeom prst="triangle">
            <a:avLst>
              <a:gd name="adj" fmla="val 50000"/>
            </a:avLst>
          </a:prstGeom>
          <a:solidFill>
            <a:srgbClr val="494949">
              <a:alpha val="84000"/>
            </a:srgbClr>
          </a:solidFill>
          <a:ln w="25560">
            <a:solidFill>
              <a:srgbClr val="69696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CustomShape 10"/>
          <p:cNvSpPr/>
          <p:nvPr/>
        </p:nvSpPr>
        <p:spPr>
          <a:xfrm rot="1159200">
            <a:off x="1756440" y="2575440"/>
            <a:ext cx="277560" cy="363960"/>
          </a:xfrm>
          <a:prstGeom prst="triangle">
            <a:avLst>
              <a:gd name="adj" fmla="val 50000"/>
            </a:avLst>
          </a:prstGeom>
          <a:solidFill>
            <a:srgbClr val="494949">
              <a:alpha val="83000"/>
            </a:srgbClr>
          </a:solidFill>
          <a:ln w="25560">
            <a:solidFill>
              <a:srgbClr val="69696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6" name="Imagem 165"/>
          <p:cNvPicPr/>
          <p:nvPr/>
        </p:nvPicPr>
        <p:blipFill>
          <a:blip r:embed="rId2"/>
          <a:stretch/>
        </p:blipFill>
        <p:spPr>
          <a:xfrm>
            <a:off x="3351960" y="540000"/>
            <a:ext cx="2539800" cy="2252160"/>
          </a:xfrm>
          <a:prstGeom prst="rect">
            <a:avLst/>
          </a:prstGeom>
          <a:ln>
            <a:noFill/>
          </a:ln>
        </p:spPr>
      </p:pic>
      <p:pic>
        <p:nvPicPr>
          <p:cNvPr id="167" name="Imagem 166"/>
          <p:cNvPicPr/>
          <p:nvPr/>
        </p:nvPicPr>
        <p:blipFill>
          <a:blip r:embed="rId3"/>
          <a:stretch/>
        </p:blipFill>
        <p:spPr>
          <a:xfrm>
            <a:off x="4752000" y="3456000"/>
            <a:ext cx="2340000" cy="24033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004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 rot="16200000">
            <a:off x="4152240" y="1958760"/>
            <a:ext cx="880560" cy="593280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" name="CustomShape 2"/>
          <p:cNvSpPr/>
          <p:nvPr/>
        </p:nvSpPr>
        <p:spPr>
          <a:xfrm rot="13850400">
            <a:off x="2832480" y="2200680"/>
            <a:ext cx="880560" cy="591840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1" name="CustomShape 4"/>
          <p:cNvSpPr/>
          <p:nvPr/>
        </p:nvSpPr>
        <p:spPr>
          <a:xfrm>
            <a:off x="5778720" y="3376800"/>
            <a:ext cx="882360" cy="593280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2" name="CustomShape 5"/>
          <p:cNvSpPr/>
          <p:nvPr/>
        </p:nvSpPr>
        <p:spPr>
          <a:xfrm rot="19009800">
            <a:off x="5526000" y="2284560"/>
            <a:ext cx="880560" cy="591840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3" name="CustomShape 6"/>
          <p:cNvSpPr/>
          <p:nvPr/>
        </p:nvSpPr>
        <p:spPr>
          <a:xfrm>
            <a:off x="6505560" y="3102120"/>
            <a:ext cx="1882440" cy="108396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0600" tIns="30600" rIns="30600" bIns="30600" anchor="ctr"/>
          <a:lstStyle/>
          <a:p>
            <a:pPr algn="ctr">
              <a:lnSpc>
                <a:spcPct val="90000"/>
              </a:lnSpc>
            </a:pPr>
            <a:r>
              <a:rPr lang="pt-BR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REALIZAÇÕES</a:t>
            </a:r>
            <a:endParaRPr/>
          </a:p>
          <a:p>
            <a:pPr algn="ctr">
              <a:lnSpc>
                <a:spcPct val="90000"/>
              </a:lnSpc>
            </a:pPr>
            <a:r>
              <a:rPr lang="pt-BR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</a:t>
            </a:r>
            <a:r>
              <a:rPr lang="pt-BR" sz="1400" b="1" i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CONQUISTAS</a:t>
            </a:r>
            <a:r>
              <a:rPr lang="pt-BR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-</a:t>
            </a:r>
            <a:endParaRPr/>
          </a:p>
        </p:txBody>
      </p:sp>
      <p:sp>
        <p:nvSpPr>
          <p:cNvPr id="174" name="CustomShape 7"/>
          <p:cNvSpPr/>
          <p:nvPr/>
        </p:nvSpPr>
        <p:spPr>
          <a:xfrm>
            <a:off x="3640320" y="836640"/>
            <a:ext cx="1883880" cy="13330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0600" tIns="30600" rIns="30600" bIns="30600" anchor="ctr"/>
          <a:lstStyle/>
          <a:p>
            <a:pPr algn="ctr">
              <a:lnSpc>
                <a:spcPct val="90000"/>
              </a:lnSpc>
            </a:pPr>
            <a:endParaRPr/>
          </a:p>
          <a:p>
            <a:pPr algn="ctr">
              <a:lnSpc>
                <a:spcPct val="90000"/>
              </a:lnSpc>
            </a:pPr>
            <a:r>
              <a:rPr lang="pt-BR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RELAÇÕES</a:t>
            </a:r>
            <a:endParaRPr/>
          </a:p>
          <a:p>
            <a:pPr algn="ctr">
              <a:lnSpc>
                <a:spcPct val="90000"/>
              </a:lnSpc>
            </a:pPr>
            <a:r>
              <a:rPr lang="pt-BR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</a:t>
            </a:r>
            <a:r>
              <a:rPr lang="pt-BR" sz="1400" b="1" i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REDE SOCIAL</a:t>
            </a:r>
            <a:r>
              <a:rPr lang="pt-BR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-</a:t>
            </a:r>
            <a:endParaRPr/>
          </a:p>
          <a:p>
            <a:pPr algn="ctr">
              <a:lnSpc>
                <a:spcPct val="90000"/>
              </a:lnSpc>
            </a:pPr>
            <a:endParaRPr/>
          </a:p>
        </p:txBody>
      </p:sp>
      <p:sp>
        <p:nvSpPr>
          <p:cNvPr id="175" name="CustomShape 8"/>
          <p:cNvSpPr/>
          <p:nvPr/>
        </p:nvSpPr>
        <p:spPr>
          <a:xfrm>
            <a:off x="1320840" y="1522440"/>
            <a:ext cx="1882440" cy="9727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0600" tIns="30600" rIns="30600" bIns="30600" anchor="ctr"/>
          <a:lstStyle/>
          <a:p>
            <a:pPr algn="ctr">
              <a:lnSpc>
                <a:spcPct val="90000"/>
              </a:lnSpc>
            </a:pPr>
            <a:r>
              <a:rPr lang="pt-BR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ENGAJAMENTO</a:t>
            </a:r>
            <a:endParaRPr/>
          </a:p>
          <a:p>
            <a:pPr algn="ctr">
              <a:lnSpc>
                <a:spcPct val="90000"/>
              </a:lnSpc>
            </a:pPr>
            <a:r>
              <a:rPr lang="pt-BR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</a:t>
            </a:r>
            <a:r>
              <a:rPr lang="pt-BR" sz="1400" b="1" i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ESTADO DE FLOW</a:t>
            </a:r>
            <a:r>
              <a:rPr lang="pt-BR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-</a:t>
            </a:r>
            <a:endParaRPr/>
          </a:p>
        </p:txBody>
      </p:sp>
      <p:sp>
        <p:nvSpPr>
          <p:cNvPr id="176" name="CustomShape 9"/>
          <p:cNvSpPr/>
          <p:nvPr/>
        </p:nvSpPr>
        <p:spPr>
          <a:xfrm>
            <a:off x="971640" y="3218040"/>
            <a:ext cx="1883880" cy="88704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0600" tIns="30600" rIns="30600" bIns="30600" anchor="ctr"/>
          <a:lstStyle/>
          <a:p>
            <a:pPr algn="ctr">
              <a:lnSpc>
                <a:spcPct val="90000"/>
              </a:lnSpc>
            </a:pPr>
            <a:r>
              <a:rPr lang="pt-BR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EMOÇÕES POSITIVAS</a:t>
            </a:r>
            <a:endParaRPr/>
          </a:p>
          <a:p>
            <a:pPr algn="ctr">
              <a:lnSpc>
                <a:spcPct val="90000"/>
              </a:lnSpc>
            </a:pPr>
            <a:r>
              <a:rPr lang="pt-BR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</a:t>
            </a:r>
            <a:r>
              <a:rPr lang="pt-BR" sz="1400" b="1" i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BALANÇO</a:t>
            </a:r>
            <a:r>
              <a:rPr lang="pt-BR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-</a:t>
            </a:r>
            <a:endParaRPr/>
          </a:p>
        </p:txBody>
      </p:sp>
      <p:sp>
        <p:nvSpPr>
          <p:cNvPr id="177" name="CustomShape 10"/>
          <p:cNvSpPr/>
          <p:nvPr/>
        </p:nvSpPr>
        <p:spPr>
          <a:xfrm rot="16200000">
            <a:off x="4270320" y="2469240"/>
            <a:ext cx="782280" cy="4573080"/>
          </a:xfrm>
          <a:prstGeom prst="leftBrace">
            <a:avLst>
              <a:gd name="adj1" fmla="val 8333"/>
              <a:gd name="adj2" fmla="val 50000"/>
            </a:avLst>
          </a:prstGeom>
          <a:noFill/>
          <a:ln w="38160">
            <a:solidFill>
              <a:srgbClr val="00206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8" name="CustomShape 11"/>
          <p:cNvSpPr/>
          <p:nvPr/>
        </p:nvSpPr>
        <p:spPr>
          <a:xfrm>
            <a:off x="1990800" y="5227560"/>
            <a:ext cx="5256000" cy="1152000"/>
          </a:xfrm>
          <a:prstGeom prst="roundRect">
            <a:avLst>
              <a:gd name="adj" fmla="val 16667"/>
            </a:avLst>
          </a:prstGeom>
          <a:solidFill>
            <a:srgbClr val="FF420E"/>
          </a:solidFill>
          <a:ln w="25560">
            <a:solidFill>
              <a:srgbClr val="385D8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9" name="CustomShape 12"/>
          <p:cNvSpPr/>
          <p:nvPr/>
        </p:nvSpPr>
        <p:spPr>
          <a:xfrm>
            <a:off x="1631880" y="5372640"/>
            <a:ext cx="6048000" cy="914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2000" b="1" u="sng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MODELO PERMA </a:t>
            </a:r>
            <a:endParaRPr/>
          </a:p>
          <a:p>
            <a:pPr algn="ctr">
              <a:lnSpc>
                <a:spcPct val="100000"/>
              </a:lnSpc>
            </a:pPr>
            <a:r>
              <a:rPr lang="pt-BR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Psicologia Positiva (Martin Seligman)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180" name="CustomShape 13"/>
          <p:cNvSpPr/>
          <p:nvPr/>
        </p:nvSpPr>
        <p:spPr>
          <a:xfrm>
            <a:off x="6107040" y="1413000"/>
            <a:ext cx="2292120" cy="122364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0600" tIns="30600" rIns="30600" bIns="30600" anchor="ctr"/>
          <a:lstStyle/>
          <a:p>
            <a:pPr algn="ctr">
              <a:lnSpc>
                <a:spcPct val="90000"/>
              </a:lnSpc>
            </a:pPr>
            <a:r>
              <a:rPr lang="pt-BR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PROPÓSITO</a:t>
            </a:r>
            <a:endParaRPr/>
          </a:p>
          <a:p>
            <a:pPr algn="ctr">
              <a:lnSpc>
                <a:spcPct val="90000"/>
              </a:lnSpc>
            </a:pPr>
            <a:r>
              <a:rPr lang="pt-BR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</a:t>
            </a:r>
            <a:r>
              <a:rPr lang="pt-BR" sz="1400" b="1" i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ALÉM DE MIM</a:t>
            </a:r>
            <a:r>
              <a:rPr lang="pt-BR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-</a:t>
            </a:r>
            <a:endParaRPr/>
          </a:p>
        </p:txBody>
      </p:sp>
      <p:sp>
        <p:nvSpPr>
          <p:cNvPr id="181" name="CustomShape 14"/>
          <p:cNvSpPr/>
          <p:nvPr/>
        </p:nvSpPr>
        <p:spPr>
          <a:xfrm>
            <a:off x="3646440" y="2853000"/>
            <a:ext cx="1872720" cy="1800000"/>
          </a:xfrm>
          <a:prstGeom prst="ellipse">
            <a:avLst/>
          </a:prstGeom>
          <a:solidFill>
            <a:srgbClr val="4F81BD"/>
          </a:soli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2" name="CustomShape 15"/>
          <p:cNvSpPr/>
          <p:nvPr/>
        </p:nvSpPr>
        <p:spPr>
          <a:xfrm>
            <a:off x="3791880" y="3384000"/>
            <a:ext cx="1655280" cy="640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COMPOSIÇÃO DA FELICIDADE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9870295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box(in)">
                                      <p:cBhvr additive="repl">
                                        <p:cTn id="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box(in)">
                                      <p:cBhvr additive="repl">
                                        <p:cTn id="1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agem 202"/>
          <p:cNvPicPr/>
          <p:nvPr/>
        </p:nvPicPr>
        <p:blipFill>
          <a:blip r:embed="rId2"/>
          <a:stretch/>
        </p:blipFill>
        <p:spPr>
          <a:xfrm>
            <a:off x="25200" y="-15480"/>
            <a:ext cx="91432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2"/>
          <p:cNvPicPr/>
          <p:nvPr/>
        </p:nvPicPr>
        <p:blipFill>
          <a:blip r:embed="rId2"/>
          <a:stretch/>
        </p:blipFill>
        <p:spPr>
          <a:xfrm>
            <a:off x="-360" y="0"/>
            <a:ext cx="9180000" cy="6885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ustomShape 1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rgbClr val="E6E0EC"/>
          </a:solidFill>
          <a:ln w="25560">
            <a:solidFill>
              <a:srgbClr val="3A5F8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5" name="Imagem 204"/>
          <p:cNvPicPr/>
          <p:nvPr/>
        </p:nvPicPr>
        <p:blipFill>
          <a:blip r:embed="rId2"/>
          <a:stretch/>
        </p:blipFill>
        <p:spPr>
          <a:xfrm>
            <a:off x="396000" y="-720360"/>
            <a:ext cx="8424000" cy="8424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rgbClr val="E6E0EC"/>
          </a:solidFill>
          <a:ln w="25560">
            <a:solidFill>
              <a:srgbClr val="3A5F8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7" name="Imagem 206"/>
          <p:cNvPicPr/>
          <p:nvPr/>
        </p:nvPicPr>
        <p:blipFill>
          <a:blip r:embed="rId2"/>
          <a:stretch/>
        </p:blipFill>
        <p:spPr>
          <a:xfrm>
            <a:off x="1152000" y="20880"/>
            <a:ext cx="6840000" cy="684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2"/>
          <p:cNvPicPr/>
          <p:nvPr/>
        </p:nvPicPr>
        <p:blipFill>
          <a:blip r:embed="rId3"/>
          <a:stretch/>
        </p:blipFill>
        <p:spPr>
          <a:xfrm>
            <a:off x="-384840" y="0"/>
            <a:ext cx="9937080" cy="6858000"/>
          </a:xfrm>
          <a:prstGeom prst="rect">
            <a:avLst/>
          </a:prstGeom>
          <a:ln w="9360">
            <a:noFill/>
          </a:ln>
        </p:spPr>
      </p:pic>
      <p:sp>
        <p:nvSpPr>
          <p:cNvPr id="209" name="CustomShape 1"/>
          <p:cNvSpPr/>
          <p:nvPr/>
        </p:nvSpPr>
        <p:spPr>
          <a:xfrm>
            <a:off x="260280" y="-33480"/>
            <a:ext cx="7773480" cy="1045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0" name="CustomShape 2"/>
          <p:cNvSpPr/>
          <p:nvPr/>
        </p:nvSpPr>
        <p:spPr>
          <a:xfrm>
            <a:off x="2611440" y="1686960"/>
            <a:ext cx="4049280" cy="3450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/>
          <a:lstStyle/>
          <a:p>
            <a:pPr indent="-216000" algn="ctr">
              <a:lnSpc>
                <a:spcPct val="105000"/>
              </a:lnSpc>
              <a:buClr>
                <a:srgbClr val="080808"/>
              </a:buClr>
              <a:buFont typeface="Wingdings" charset="2"/>
              <a:buChar char=""/>
            </a:pPr>
            <a:r>
              <a:rPr lang="pt-BR" sz="2800" b="1" strike="noStrike" spc="-1" dirty="0">
                <a:solidFill>
                  <a:srgbClr val="080808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NÃO EXISTE </a:t>
            </a:r>
            <a:r>
              <a:rPr lang="pt-BR" sz="3200" b="1" u="sng" strike="noStrike" spc="-1" dirty="0">
                <a:solidFill>
                  <a:srgbClr val="080808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AFETIVIDADE</a:t>
            </a:r>
            <a:r>
              <a:rPr lang="pt-BR" sz="2800" b="1" strike="noStrike" spc="-1" dirty="0">
                <a:solidFill>
                  <a:srgbClr val="080808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SEM </a:t>
            </a:r>
            <a:r>
              <a:rPr lang="pt-BR" sz="3200" b="1" u="sng" strike="noStrike" spc="-1" dirty="0">
                <a:solidFill>
                  <a:srgbClr val="080808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PROXIMIDADE</a:t>
            </a:r>
            <a:r>
              <a:rPr lang="pt-BR" sz="2800" b="1" strike="noStrike" spc="-1" dirty="0">
                <a:solidFill>
                  <a:srgbClr val="080808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!</a:t>
            </a:r>
            <a:endParaRPr dirty="0"/>
          </a:p>
          <a:p>
            <a:pPr algn="ctr">
              <a:lnSpc>
                <a:spcPct val="105000"/>
              </a:lnSpc>
              <a:buClr>
                <a:srgbClr val="080808"/>
              </a:buClr>
            </a:pPr>
            <a:endParaRPr dirty="0"/>
          </a:p>
          <a:p>
            <a:pPr indent="-216000" algn="ctr">
              <a:lnSpc>
                <a:spcPct val="105000"/>
              </a:lnSpc>
              <a:buClr>
                <a:srgbClr val="080808"/>
              </a:buClr>
              <a:buFont typeface="Wingdings" charset="2"/>
              <a:buChar char=""/>
            </a:pPr>
            <a:r>
              <a:rPr lang="pt-BR" sz="2800" b="1" strike="noStrike" spc="-1" dirty="0">
                <a:solidFill>
                  <a:srgbClr val="080808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NÃO EXISTE </a:t>
            </a:r>
            <a:r>
              <a:rPr lang="pt-BR" sz="3200" b="1" u="sng" strike="noStrike" spc="-1" dirty="0">
                <a:solidFill>
                  <a:srgbClr val="080808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PROXIMIDADE</a:t>
            </a:r>
            <a:r>
              <a:rPr lang="pt-BR" sz="2800" b="1" strike="noStrike" spc="-1" dirty="0">
                <a:solidFill>
                  <a:srgbClr val="080808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 SEM </a:t>
            </a:r>
            <a:r>
              <a:rPr lang="pt-BR" sz="3200" b="1" u="sng" strike="noStrike" spc="-1" dirty="0">
                <a:solidFill>
                  <a:srgbClr val="080808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PRESENÇA</a:t>
            </a:r>
            <a:r>
              <a:rPr lang="pt-BR" sz="2800" b="1" strike="noStrike" spc="-1" dirty="0">
                <a:solidFill>
                  <a:srgbClr val="080808"/>
                </a:solidFill>
                <a:uFill>
                  <a:solidFill>
                    <a:srgbClr val="FFFFFF"/>
                  </a:solidFill>
                </a:uFill>
                <a:latin typeface="Corbel"/>
              </a:rPr>
              <a:t>!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755640" y="1197000"/>
            <a:ext cx="5040000" cy="137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pt-BR" sz="2800" b="1" i="1" strike="noStrike" spc="-1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 coeficiente intelectual </a:t>
            </a:r>
            <a:endParaRPr/>
          </a:p>
          <a:p>
            <a:pPr>
              <a:lnSpc>
                <a:spcPct val="100000"/>
              </a:lnSpc>
            </a:pPr>
            <a:r>
              <a:rPr lang="pt-BR" sz="2800" b="1" i="1" strike="noStrike" spc="-1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determina </a:t>
            </a:r>
            <a:endParaRPr/>
          </a:p>
          <a:p>
            <a:pPr>
              <a:lnSpc>
                <a:spcPct val="100000"/>
              </a:lnSpc>
            </a:pPr>
            <a:r>
              <a:rPr lang="pt-BR" sz="2800" b="1" i="1" strike="noStrike" spc="-1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 que uma pessoa sabe</a:t>
            </a:r>
            <a:endParaRPr/>
          </a:p>
        </p:txBody>
      </p:sp>
      <p:pic>
        <p:nvPicPr>
          <p:cNvPr id="212" name="Picture 5"/>
          <p:cNvPicPr/>
          <p:nvPr/>
        </p:nvPicPr>
        <p:blipFill>
          <a:blip r:embed="rId2"/>
          <a:stretch/>
        </p:blipFill>
        <p:spPr>
          <a:xfrm>
            <a:off x="5940000" y="1124640"/>
            <a:ext cx="2519640" cy="2376000"/>
          </a:xfrm>
          <a:prstGeom prst="rect">
            <a:avLst/>
          </a:prstGeom>
          <a:ln>
            <a:noFill/>
          </a:ln>
          <a:effectLst>
            <a:outerShdw dist="11525" dir="868217">
              <a:srgbClr val="000000">
                <a:alpha val="30000"/>
              </a:srgbClr>
            </a:outerShdw>
          </a:effectLst>
        </p:spPr>
      </p:pic>
      <p:pic>
        <p:nvPicPr>
          <p:cNvPr id="213" name="Picture 6"/>
          <p:cNvPicPr/>
          <p:nvPr/>
        </p:nvPicPr>
        <p:blipFill>
          <a:blip r:embed="rId3"/>
          <a:srcRect l="24390" t="42392" r="27842"/>
          <a:stretch/>
        </p:blipFill>
        <p:spPr>
          <a:xfrm>
            <a:off x="1044000" y="3285000"/>
            <a:ext cx="2519640" cy="2520000"/>
          </a:xfrm>
          <a:prstGeom prst="rect">
            <a:avLst/>
          </a:prstGeom>
          <a:ln>
            <a:noFill/>
          </a:ln>
        </p:spPr>
      </p:pic>
      <p:sp>
        <p:nvSpPr>
          <p:cNvPr id="214" name="CustomShape 2"/>
          <p:cNvSpPr/>
          <p:nvPr/>
        </p:nvSpPr>
        <p:spPr>
          <a:xfrm>
            <a:off x="3708360" y="4346640"/>
            <a:ext cx="4966920" cy="945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pt-BR" sz="2800" b="1" i="1" strike="noStrike" spc="-1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inteligência emocional determina o que ela fará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6781657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aixaDeTexto 12"/>
          <p:cNvSpPr txBox="1">
            <a:spLocks noChangeArrowheads="1"/>
          </p:cNvSpPr>
          <p:nvPr/>
        </p:nvSpPr>
        <p:spPr bwMode="auto">
          <a:xfrm>
            <a:off x="5780088" y="1795463"/>
            <a:ext cx="15557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885" tIns="41442" rIns="82885" bIns="41442">
            <a:spAutoFit/>
          </a:bodyPr>
          <a:lstStyle/>
          <a:p>
            <a:r>
              <a:rPr lang="pt-BR" altLang="pt-BR" sz="2500">
                <a:solidFill>
                  <a:srgbClr val="FFFFFF"/>
                </a:solidFill>
                <a:latin typeface="Century Gothic" pitchFamily="34" charset="0"/>
              </a:rPr>
              <a:t>março</a:t>
            </a:r>
          </a:p>
        </p:txBody>
      </p:sp>
      <p:sp>
        <p:nvSpPr>
          <p:cNvPr id="46083" name="CaixaDeTexto 2"/>
          <p:cNvSpPr txBox="1">
            <a:spLocks noChangeArrowheads="1"/>
          </p:cNvSpPr>
          <p:nvPr/>
        </p:nvSpPr>
        <p:spPr bwMode="auto">
          <a:xfrm>
            <a:off x="251520" y="2254250"/>
            <a:ext cx="8610475" cy="1607214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 lIns="82910" tIns="41455" rIns="82910" bIns="41455">
            <a:spAutoFit/>
          </a:bodyPr>
          <a:lstStyle/>
          <a:p>
            <a:pPr algn="ctr"/>
            <a:r>
              <a:rPr lang="pt-BR" altLang="pt-BR" sz="3300" dirty="0" smtClean="0"/>
              <a:t>COMPROMETIMENTO</a:t>
            </a:r>
            <a:endParaRPr lang="pt-BR" altLang="pt-BR" sz="3300" dirty="0"/>
          </a:p>
          <a:p>
            <a:pPr algn="ctr"/>
            <a:r>
              <a:rPr lang="pt-BR" altLang="pt-BR" sz="3300" dirty="0"/>
              <a:t>=  </a:t>
            </a:r>
          </a:p>
          <a:p>
            <a:pPr algn="ctr"/>
            <a:r>
              <a:rPr lang="pt-BR" altLang="pt-BR" sz="3300" dirty="0" smtClean="0"/>
              <a:t>FAZER O SEU TRABALHO, O QUE ESTÁ ACORDADO</a:t>
            </a:r>
            <a:endParaRPr lang="pt-BR" altLang="pt-BR" sz="3300" dirty="0"/>
          </a:p>
        </p:txBody>
      </p:sp>
      <p:pic>
        <p:nvPicPr>
          <p:cNvPr id="46084" name="Picture 2" descr="http://espiralinterativa.com/wp-content/uploads/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0050" y="4502150"/>
            <a:ext cx="493395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15470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aixaDeTexto 12"/>
          <p:cNvSpPr txBox="1">
            <a:spLocks noChangeArrowheads="1"/>
          </p:cNvSpPr>
          <p:nvPr/>
        </p:nvSpPr>
        <p:spPr bwMode="auto">
          <a:xfrm>
            <a:off x="5780088" y="1795463"/>
            <a:ext cx="155575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885" tIns="41442" rIns="82885" bIns="41442">
            <a:spAutoFit/>
          </a:bodyPr>
          <a:lstStyle/>
          <a:p>
            <a:r>
              <a:rPr lang="pt-BR" altLang="pt-BR" sz="2500">
                <a:solidFill>
                  <a:srgbClr val="FFFFFF"/>
                </a:solidFill>
                <a:latin typeface="Century Gothic" pitchFamily="34" charset="0"/>
              </a:rPr>
              <a:t>março</a:t>
            </a:r>
          </a:p>
        </p:txBody>
      </p:sp>
      <p:sp>
        <p:nvSpPr>
          <p:cNvPr id="46083" name="CaixaDeTexto 2"/>
          <p:cNvSpPr txBox="1">
            <a:spLocks noChangeArrowheads="1"/>
          </p:cNvSpPr>
          <p:nvPr/>
        </p:nvSpPr>
        <p:spPr bwMode="auto">
          <a:xfrm>
            <a:off x="354013" y="2254250"/>
            <a:ext cx="8397875" cy="160655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82910" tIns="41455" rIns="82910" bIns="41455">
            <a:spAutoFit/>
          </a:bodyPr>
          <a:lstStyle/>
          <a:p>
            <a:pPr algn="ctr"/>
            <a:r>
              <a:rPr lang="pt-BR" altLang="pt-BR" sz="3300"/>
              <a:t>ENGAJAMENTO </a:t>
            </a:r>
          </a:p>
          <a:p>
            <a:pPr algn="ctr"/>
            <a:r>
              <a:rPr lang="pt-BR" altLang="pt-BR" sz="3300"/>
              <a:t>=  </a:t>
            </a:r>
          </a:p>
          <a:p>
            <a:pPr algn="ctr"/>
            <a:r>
              <a:rPr lang="pt-BR" altLang="pt-BR" sz="3300"/>
              <a:t>PAIXÃO PELO TRABALHO QUE SE FAZ</a:t>
            </a:r>
          </a:p>
        </p:txBody>
      </p:sp>
      <p:pic>
        <p:nvPicPr>
          <p:cNvPr id="46084" name="Picture 2" descr="http://espiralinterativa.com/wp-content/uploads/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0050" y="4502150"/>
            <a:ext cx="493395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32750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ítulo 1"/>
          <p:cNvSpPr>
            <a:spLocks noGrp="1"/>
          </p:cNvSpPr>
          <p:nvPr>
            <p:ph type="ctrTitle"/>
          </p:nvPr>
        </p:nvSpPr>
        <p:spPr>
          <a:xfrm>
            <a:off x="522288" y="1535113"/>
            <a:ext cx="8294687" cy="2743200"/>
          </a:xfrm>
          <a:solidFill>
            <a:srgbClr val="C00000"/>
          </a:solidFill>
          <a:ln w="3810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pt-BR" altLang="pt-BR" sz="3300" dirty="0" smtClean="0">
                <a:solidFill>
                  <a:schemeClr val="bg1"/>
                </a:solidFill>
              </a:rPr>
              <a:t/>
            </a:r>
            <a:br>
              <a:rPr lang="pt-BR" altLang="pt-BR" sz="3300" dirty="0" smtClean="0">
                <a:solidFill>
                  <a:schemeClr val="bg1"/>
                </a:solidFill>
              </a:rPr>
            </a:br>
            <a:r>
              <a:rPr lang="pt-BR" altLang="pt-BR" sz="3300" dirty="0" smtClean="0">
                <a:solidFill>
                  <a:schemeClr val="bg1"/>
                </a:solidFill>
              </a:rPr>
              <a:t>PARA HAVER </a:t>
            </a:r>
            <a:r>
              <a:rPr lang="pt-BR" altLang="pt-BR" b="1" dirty="0" smtClean="0">
                <a:solidFill>
                  <a:schemeClr val="bg1"/>
                </a:solidFill>
              </a:rPr>
              <a:t>PAIXÃO</a:t>
            </a:r>
            <a:r>
              <a:rPr lang="pt-BR" altLang="pt-BR" dirty="0" smtClean="0">
                <a:solidFill>
                  <a:schemeClr val="bg1"/>
                </a:solidFill>
              </a:rPr>
              <a:t> </a:t>
            </a:r>
            <a:r>
              <a:rPr lang="pt-BR" altLang="pt-BR" sz="3300" dirty="0" smtClean="0">
                <a:solidFill>
                  <a:schemeClr val="bg1"/>
                </a:solidFill>
              </a:rPr>
              <a:t>É NECESSÁRIO:</a:t>
            </a:r>
            <a:br>
              <a:rPr lang="pt-BR" altLang="pt-BR" sz="3300" dirty="0" smtClean="0">
                <a:solidFill>
                  <a:schemeClr val="bg1"/>
                </a:solidFill>
              </a:rPr>
            </a:br>
            <a:r>
              <a:rPr lang="pt-BR" altLang="pt-BR" sz="3300" dirty="0" smtClean="0">
                <a:solidFill>
                  <a:schemeClr val="bg1"/>
                </a:solidFill>
              </a:rPr>
              <a:t/>
            </a:r>
            <a:br>
              <a:rPr lang="pt-BR" altLang="pt-BR" sz="3300" dirty="0" smtClean="0">
                <a:solidFill>
                  <a:schemeClr val="bg1"/>
                </a:solidFill>
              </a:rPr>
            </a:br>
            <a:r>
              <a:rPr lang="pt-BR" altLang="pt-BR" b="1" dirty="0" smtClean="0">
                <a:solidFill>
                  <a:schemeClr val="bg1"/>
                </a:solidFill>
              </a:rPr>
              <a:t>PROPÓSITO</a:t>
            </a:r>
            <a:endParaRPr lang="pt-BR" altLang="pt-BR" b="1" dirty="0">
              <a:solidFill>
                <a:schemeClr val="bg1"/>
              </a:solidFill>
            </a:endParaRPr>
          </a:p>
        </p:txBody>
      </p:sp>
      <p:pic>
        <p:nvPicPr>
          <p:cNvPr id="47107" name="Picture 4" descr="http://hracademy.com.br/wp-content/uploads/2013/08/IMGART15-572x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97463"/>
            <a:ext cx="9144000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621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ítulo 1"/>
          <p:cNvSpPr>
            <a:spLocks noGrp="1"/>
          </p:cNvSpPr>
          <p:nvPr>
            <p:ph type="ctrTitle"/>
          </p:nvPr>
        </p:nvSpPr>
        <p:spPr>
          <a:xfrm>
            <a:off x="522288" y="1535113"/>
            <a:ext cx="8294687" cy="2743200"/>
          </a:xfrm>
          <a:solidFill>
            <a:srgbClr val="C00000"/>
          </a:solidFill>
          <a:ln w="3810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pt-BR" altLang="pt-BR" b="1" i="1" u="sng" dirty="0" smtClean="0">
                <a:solidFill>
                  <a:schemeClr val="bg1"/>
                </a:solidFill>
              </a:rPr>
              <a:t>ENCANTAMENTO</a:t>
            </a:r>
            <a:br>
              <a:rPr lang="pt-BR" altLang="pt-BR" b="1" i="1" u="sng" dirty="0" smtClean="0">
                <a:solidFill>
                  <a:schemeClr val="bg1"/>
                </a:solidFill>
              </a:rPr>
            </a:br>
            <a:r>
              <a:rPr lang="pt-BR" altLang="pt-BR" sz="3300" dirty="0" smtClean="0">
                <a:solidFill>
                  <a:schemeClr val="bg1"/>
                </a:solidFill>
              </a:rPr>
              <a:t>=</a:t>
            </a:r>
            <a:br>
              <a:rPr lang="pt-BR" altLang="pt-BR" sz="3300" dirty="0" smtClean="0">
                <a:solidFill>
                  <a:schemeClr val="bg1"/>
                </a:solidFill>
              </a:rPr>
            </a:br>
            <a:r>
              <a:rPr lang="pt-BR" altLang="pt-BR" sz="3300" dirty="0" smtClean="0">
                <a:solidFill>
                  <a:schemeClr val="bg1"/>
                </a:solidFill>
              </a:rPr>
              <a:t>COMPROMISSO FUNCIONAL </a:t>
            </a:r>
            <a:br>
              <a:rPr lang="pt-BR" altLang="pt-BR" sz="3300" dirty="0" smtClean="0">
                <a:solidFill>
                  <a:schemeClr val="bg1"/>
                </a:solidFill>
              </a:rPr>
            </a:br>
            <a:r>
              <a:rPr lang="pt-BR" altLang="pt-BR" sz="3300" dirty="0" smtClean="0">
                <a:solidFill>
                  <a:schemeClr val="bg1"/>
                </a:solidFill>
              </a:rPr>
              <a:t>+</a:t>
            </a:r>
            <a:br>
              <a:rPr lang="pt-BR" altLang="pt-BR" sz="3300" dirty="0" smtClean="0">
                <a:solidFill>
                  <a:schemeClr val="bg1"/>
                </a:solidFill>
              </a:rPr>
            </a:br>
            <a:r>
              <a:rPr lang="pt-BR" altLang="pt-BR" sz="3300" dirty="0" smtClean="0">
                <a:solidFill>
                  <a:schemeClr val="bg1"/>
                </a:solidFill>
              </a:rPr>
              <a:t>ENVOLVIMENTO EMOCIONAL</a:t>
            </a:r>
            <a:endParaRPr lang="pt-BR" altLang="pt-BR" b="1" dirty="0">
              <a:solidFill>
                <a:schemeClr val="bg1"/>
              </a:solidFill>
            </a:endParaRPr>
          </a:p>
        </p:txBody>
      </p:sp>
      <p:pic>
        <p:nvPicPr>
          <p:cNvPr id="47107" name="Picture 4" descr="http://hracademy.com.br/wp-content/uploads/2013/08/IMGART15-572x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97463"/>
            <a:ext cx="9144000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360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71550" y="908050"/>
            <a:ext cx="6840538" cy="3786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dirty="0">
                <a:solidFill>
                  <a:schemeClr val="tx2">
                    <a:lumMod val="75000"/>
                  </a:schemeClr>
                </a:solidFill>
                <a:latin typeface="Britannic Bold" pitchFamily="34" charset="0"/>
              </a:rPr>
              <a:t>Trabalhar com PESSOAS,</a:t>
            </a:r>
          </a:p>
          <a:p>
            <a:pPr algn="ctr">
              <a:defRPr/>
            </a:pPr>
            <a:r>
              <a:rPr lang="pt-BR" sz="4000" dirty="0">
                <a:solidFill>
                  <a:schemeClr val="tx2">
                    <a:lumMod val="75000"/>
                  </a:schemeClr>
                </a:solidFill>
                <a:latin typeface="Britannic Bold" pitchFamily="34" charset="0"/>
              </a:rPr>
              <a:t>é trabalhar com EMOÇÕES</a:t>
            </a:r>
          </a:p>
          <a:p>
            <a:pPr algn="ctr">
              <a:defRPr/>
            </a:pPr>
            <a:endParaRPr lang="pt-BR" sz="4000" dirty="0">
              <a:solidFill>
                <a:schemeClr val="tx2">
                  <a:lumMod val="75000"/>
                </a:schemeClr>
              </a:solidFill>
              <a:latin typeface="Britannic Bold" pitchFamily="34" charset="0"/>
            </a:endParaRPr>
          </a:p>
          <a:p>
            <a:pPr algn="ctr">
              <a:defRPr/>
            </a:pPr>
            <a:endParaRPr lang="pt-BR" sz="4000" dirty="0">
              <a:solidFill>
                <a:schemeClr val="tx2">
                  <a:lumMod val="75000"/>
                </a:schemeClr>
              </a:solidFill>
              <a:latin typeface="Britannic Bold" pitchFamily="34" charset="0"/>
            </a:endParaRPr>
          </a:p>
          <a:p>
            <a:pPr algn="ctr">
              <a:defRPr/>
            </a:pPr>
            <a:endParaRPr lang="pt-BR" sz="4000" dirty="0"/>
          </a:p>
          <a:p>
            <a:pPr algn="ctr">
              <a:defRPr/>
            </a:pPr>
            <a:endParaRPr lang="pt-BR" sz="4000" dirty="0"/>
          </a:p>
        </p:txBody>
      </p:sp>
      <p:sp>
        <p:nvSpPr>
          <p:cNvPr id="86019" name="AutoShape 2" descr="data:image/jpeg;base64,/9j/4AAQSkZJRgABAQAAAQABAAD/2wCEAAkGBxQTEhUUExQWFhUXGRwbGBgYGBgaGBgYGBwcGh4VFxsYHCggGB0lGxgXITEiJSkrLi8uGB8zODMsNygtLisBCgoKDg0OGxAQGzEkICQsLDQvLCwsLCwsLCwsLCwsLCwsLCwsLCwsLCwsLCwsLCwsLCwsLCwsLCwsLCwsLCwsLP/AABEIAOEA4QMBIgACEQEDEQH/xAAcAAACAgMBAQAAAAAAAAAAAAAFBgMEAAIHAQj/xABCEAABAgQDBQUECgECBQUAAAABAhEAAwQhBRIxBkFRYXETIoGRoTKxwfAHFCNCUmJy0eHxM5KyFTSCwtIWQ0RTVP/EABkBAAMBAQEAAAAAAAAAAAAAAAIDBAEABf/EAC0RAAICAgIBAwQBAgcAAAAAAAABAhEDIRIxQQQyURMiYfCRgaEUM0JSceHx/9oADAMBAAIRAxEAPwDtsYpQAc6RhLQAVWLXIWAQVFRSl97sEg+J9IGUqGQhyD3aBsz24xTqZ6iO73Rx3+EC504S1S6fMVZE5lE/eO9R8Tp+blE//EUvle/DnC5T8Hcfg2BWkvqdw+MWpVaFWBGbePnSA1bjktKijNfeeH88uJivRzPvEM503sTZzxOpMBHJTD+k2huSbRhipT1CQw0fSIMfmFKUEfiY+O/09Ye5UrFxhcuISMbCKdPVhRy7wlz1tb1i4I1OwXFrs9iConMwGp9BxieF44hmXMVuBKR0T/PujJy4o2KsvTU7ogmyQ3IRUk4klW++/kIGztokLJQggkEBtxJ+A1J6QhyQxQbei4itUFW9n39OAgzh8xNyAEjX55QtmYTpct3TxJtm5a2HARYmVSpSQX016RsclBvHY2IU9xG8CNnqkLQWNn04Pu6fvBeKLsnao8jyPYyOMNJqwlJJ0AfyhWp6cKmGYps5Op+7yHCCe0uI9lLVl1ZzyGnrCejESEpDuVfHU+fxhGXIojccG9jgiYGtpu/eMQH+HTj4wFpqu3zp/MEe2ZNyxNzyEDGVnONE80A3+esQ0Cy5J9nd4Xfx+AivOrUsXPdT7XXcnmdPSI66pyobeWDcH1/aCutmqLYxU851NuZwfeDFqFbAqw9olB5+TP8APWGkQ6LtWLlGnRkeR7HkaCQV8zLLWeXvt8YU8Bre1nIlghsy5h6SyAB1zEeDwzYlMsE9SfhHM6TEVpqphlMlXZzgNCO7LUpy27MhJibLKpos9PC4SLNVjD1E+eTYFh+lJLe9JjJKZgl9srM6g7C6i9wkDy8oD4fTJnzE3JlFRUs/iKVez0cDwBh3m0ElaXmLWANwmLSPEBTGJpfdIdGHFbA+ATETRMUJSnRrnBd9d29r+MWMJx9ExZAlzGB9tu6SOG/+oJYVV0yUHIUpSoOHIBIdsx6wPp0UsxRCSyk94ZFZQoH7zp1u4I/cPqXFBNXdot1+IHtacpFs+VXJyL9GMMmNpzSdWuIUlTkJOrsHcnRiGLmD1XiX2cjMzzBmPB2u3iYojP7HYieN84tfvklwkgzlccp96Q/pBsQIwqUAtTF+6PUwYENx+0nzP7iGrW0tZGoSW8o57i1SUSylJYqUwPUkk+TGOh1UvMhSeKSPMRzWqwhVTMCXZCQT1JASB5Awv1D0g/Txt7FWdtEAShMwAaEsdOL6f3DVg8iUmRnQlwNTveKqdkPtE/Z2SnIwWcjGxOVtb6m779XaKegRKp1y0p7th6QlQS6KlJ+V/HwJVXtctKzlCiAz5Ug5QHsSbX+EGaTHkVcohJOYWIIZQOhSobjHlfs2iYjIlCSkqCrv7Q0NosUeCCUrtFNnOracN+toPSRj238ePkMbELIzpO5rc7iG4Rz+jnFU+WlLh1pVbflUCQfB4fxD8b1RJmhxd/J7HkYI8WoAOdIYJF3HsLM5RSSyDlJ4lvu9P3hYxKkyzQU3SV5NLpN7dPaL21hw+vhakN7Jcvzsw8ifKFuuStdPVZSykzFKRb8ICgffEmSpF2NNKmLtdjDTMqSyUm54n5+EbYljUxbBB3BzuB10GrQr12yqioKWpZLure4O7h5coM7N4GszQLiW+h3DhCvGmOWOKdtdBSRXFKUAgkJOY7you7njF2jxRM1TkHxItz15wI2vwlWfKCclnA3jgYX6PADLSSgqzu4UzEC/dtuv6QSpLbOcba4o6VRyz2uo9nMgvclJZXTVN4c6dZID7xCDggJl0a1C4l5Sf1gF/NPrDlhtUCSh+8Lty/uKMTJfURCUeR5GQ4lA2J1B7x+WjnVLWmmmrnBIU4WA4t3uPgCPGL2MbYqmOiUhgbA6qL7gBF7YvApsxaJk5CpcuUXSFBlTF6gsbhIN+ZbnEW5y0ehHjjg+X8A+kpFSUJJlKlIUxSFBmJDlPHiYrYuwy9oppZU8wk/cAcp8bDo8dE2pojNp1ge0nvjw19Hjm1RQ/W5S5BJSVBgr8KmsrwIEDkx8ZIPFmc035JsawP6wROkyJoUWDsE5hZgQbjUa8+EDVJ7Ps5QlrlTklwFADMgsFMRYi4ccWhKq9na+nZp85KjqUzVi45g3vBLYmlqO2mTqibMWJQKU51KV3iApTZidAE/6hDJQSTYank0nHQ84TJKitBSpecBJCXdioPcaCD+0WHKTOl/gKUhHLKySnpYHxi3sHRFMlU06zCw6D+SfKLW2FYJYl5tCT6FP7xyx1i2JeZvLxX7+0WcLV9p1S3x+EGxCxhZSSFpWDyEMqFOAYdilaJM0aZsYV62mWkKKE6KLDeb7oZpjsW13Po8I9Xi8xSw/dy5kqSNyn3+Rgc7SWxnpk23QRNTMAGZJDje2vhpCvie1kyV2kvsS4UQl27/McNTrBSsrJaJJmrDlAK1KzEG1+PpA7E6lf1ZFUKczkqZkg/aMosFZbBrg66XaJ02+mXQUfKLuGYkVSgQlQJ0SbHn4a3i3OpczGZOA5AFXmXEDKmuVSzZKZksPNOVCknMEqb2XYMX3/wAxtWzVLK+YbxIMC3XZkvx0HMFok9upae8Egd4hiDo2uhF/6ENYhS2cn5VlKnOdgOqXPuhrEW4XcTz/AFF89mwiKrk50KTxHruPm0SJj2GMSmJdLMOhF0K0O7cfnlFoU/eUDcLuOFwAfj5xLjksS5pUR3V7x+Le/v8AGIk4igtyiL2umXqVq0QU1QjKyhdNiDqCLRvh8xKi9kh7eDHyvFPFmQe37MqdgoJuX0Cm38PKA2P4hJXlKZolzUiyCSg33EER1tDYxU+g/iZGd7EGKOI5ESywubAAak2ADc4BYPUgL7Rc0EAX71vJ4Y6ApWszdUIHd4FSt/gn/dAv7gmuB6GkiXLdwhLB9bBrwX2Spyy5qvvFk9Bc+vugFUHPMLXUWA89IdqGR2ctKOAD9d/rDsKuV/BJnn9tfJZeMjWMiokKWFYLIpw0qWEnerVR6k38IIRAakRF9cfTg8ZRrd9lmdoehjmVPOSiepB7qnb58W84dsVqCJSlA3Nhyez+GvhHLNo0F8ySyhod/wDMS+pa0in0y7YWxydMduxCxxZ/LeIqIllMtIWnLmOmlnc26sPGA6dspqWCkhTfN48k4kufOSpZ0NhuEJ5WXuT40dkwOYexSkgDKABwI/t4uYjh8qejJNQFp1GtjxBFx4QI2dqAoLSNCArxLpPT2Unq/GC8qeWJPz8mL47ieTO4yYo12xS0Kz0k4j8qy3koBj4jxhqwLtPq8rtXExu8/FzEprUix1/eLUtQIBEYoKLtHSySkqZjQm7U0iUz0rYjOnvcCQWfqzekORMDsVpRNQUnqDwLfPnGZYc40binwlYtycPRMdKwFIUGI3KDMxHAwB+lCfNk0QFOcrLQnu2yJ0HQOEiJu0WlViQ27pFmfSfWZcxM24UnL+x6gsfCIYSXRfVbvRNsxXmqpZMycBnKQSPzCxI4P8YiqqhEtVrnhAqWDJlpSlTBKQgjkm0VpSnMY3s1LyOGyuZ1TCzaJ4B9fh5w3Si4hbwohMtATplB8TeGGQuPQxx4xo87JLlKyYJaNVGN8+sQFcGAV8TlCZLKTv05K3HzhMkpyqIOoN/2htrZzS1H8N/KBFXIzTApOqhduW+JvUwtcl4KME6fEwzEqQUneIWcTw+aU90iYnQhQHuhnm4arV2hE2lxNUqeUoU4YZh+b+mhEm2irBqWmV5eHpQCpUlObQd0XJsALcYcKanEmQmW7kByeKjcn53Qq4XWTJ82WksBr4jQed/CHP8A4XMVfXlApsZnlyq2RYIk9pnt3ePl/MOMma4csIWKOV2fdOod+sFqOa6r7rD94uwxqJ5uV3IK5hxPlHsRdvGQwWBpBJv86RbkyrGCaKNA0SI3ElPCMOAuMyPsj1HvEImNULuWjqk2SkjvANzgTUiR/wDUFDjp8iJ82Pk7sow5lBUzg9fTEKNou4TKKTo54R09VNSqX/ySCN6ioi3INc/PW1S09EHamA6XPk8IWBvpoofqofDKexUlTTFHflA8MxPvEMyk7omw+TKyvKSAk3tFrshwi3HHjFIiyS5ybAE+XvgrR/40dPjE6qZB1SI2EoBg1hpBAEJWxitmseRMXzLHCPOwTw1jbOOdV5eqnIa4ykdFJF/9QVHs0rl6Akeog7tTiNLSLSTJ7WpmslEtPtrCeP4Uh9Ys09Y6RnpkpURdIW7cnyh4hnh+9uyuOdKKTQkTKGZOmkJ0ygnqXHuAjVeCzUpmBIdWVWXmptIbxUy5aypFMl1NmV2hFh/0nifOKs7atMtbJpQefab/ABRGLCnLsL/Ea0j2iO4aAMPdDDSrtz/a0K8vaodq0yiypKu8tM3Nl/MU5Bbxh1lykbgIujJEcjxCrEcj/cUJlSAfndBQSxe2oiE0MslykesbZgMmyzMExCd9vPfF+VRISAN4Gu+LEqnSl8qQH15xEakElg4G99/ARjrycm0Bto6rsJK5h0A9dzxwyprMyipRuSSfGPoWoCFgpVLCkkEEE2INiDAOZsvQf/jlnxMTTx29MqxZ1FbRyPC64oWlYLZSDHacLqBNlpWi4UIH0+B4eSwpZY8TDDhlHJlpyykBKQdAT8Y7Hid9m5c0ZLSKdXhRV3ge8Bpx5PFajSxY7reMMYSIiVTIJJKQ5ilJIlcmyk8eRe7FP4Y9jTCaMjIGbQ4kJElSyW3DqYxujiKqrAteV+6CzfjVz/KIkmSknpv5nh0eOaytpA61qLAEpT4at7vCCuC7V9qe7ponqbFXgIleW2N+k+xzm0wIbdvPwharadalgyzlSfZbVQH3j+XgN+pi/Nq5i1ZSkpk2F9VcSeA5ReI75DbgByEL5b0MWNpbMwCYpLpUNb2+I4wdSp4DTVFNxqN3EcInwOqK0kKBCklmIYs5ax5RVjnYqcOITjwxgjIYLMjVawkEksAHJ4Ab43gBtlW9nTlI1X3X4A6nyjG6Rws06xMqF1Kh35hZD6pljRPLpxJ4QflqDe/meEJNFW6rdkiw6f1fx5QawvF0rZjclk8gzqWeFok52x3AYZkoEMPE/CFnHaPcgXB158B+bnugmnFhMV2crTevg2rcTz5xNOQHAZtyRzO/yeMbvoZGD8gHC0FJAWAXGXkX+D+6GLYvFkzUqQDeWrK28C7P4gjwiliwCEZwPZLnpAr6NZyV1VSQ+a2bmEmyvdDceS3QGWFKzpQj2MjIoEFTE5+SWou27z4c4GJqQkAeA6/Noj2rqG7NG58x6D+oUMQxVapmSWHKQM2rOq9/ndE+XJTGwg5dDrNrEpDk2GsDpmKomZsqu6n2lD/YnnxPh0TJq5iyEzZwA/Cn3nm3ug1SYfLQkKCnT6Qvm30OWCuwzImdzMRchwngNwPhfxgqK0JAJ0PofhCFUbQSgpWebkBZu8AzEH1Ag0a3tJKsqswABSXBbxGo0g4zo6WIeJK3AI3xvArZufmkIPL3GCgilbJDIyMeMjjj0mEzbXBZ1YtAE1MqnRda9VKPBI0sALnfuMGqrF5UtTTFsWJc6W1c7oQfpSM6YhCpcxX1Vae8UlgLhn4hQLQic+Soox4ndsVKyVRrqeyp1nsJKQFrJKs6+pN2a50iaj2olSFDsCSPxGScpAIDJVoQ5AtvO+PNkdnkLStJ3np86w8YXsuQhCZiZakywyO6ksHBbTiAeoEIXHlsrnyUVxr+pe2YxxNWlRAui58WII8jA3HtopspZUlM1YR7SZYTYEgAkqsH0glsvRJkzJwlpATpbj43grMwxKyVAtmsoDQ9eMcgJeRfpNoEV9NMEsTZamKe+4UFNqH4G9oX9mtuqtFp6RMCR3kgETEka8XHR35R0BGHolJLAdWEKGHyZRqJgIBJWFEZTwOVb8r6eMc+7Dg1x41a/eh32Z2hl1kszJegUUqDgkKG4sTe4g0DA+QpI7xCEk6mwU257RfTFOOTfZBkSvSo9Mc5+lCpUgpdTJIsOZGVyd7d7o8dGMIX0rUQmSpT71MRxB+fWOzexnYvejm3/EEKkpzTUy0B9S2Ykmz7rAQX2cxWSn2sqgqwWlYUkjh00grT7IypyUKSlIWjTMLNp4RlXsbLlSMhQlLEkZSSXPM7tbc4jjFVfku6aXj+4w0wQlpgslrNpGkrFkTJrALsfwlmtvggMPBp5cvTueLtCdN2IJnBYM1DBiEqIzF3C8wLg++GJeGdKXwhvxbvIUkD2gdYVPoyQJdVOKlDMQlIF3dzbgxsRzJhopKJUuWAtZWRvOp684rYBQPNDIY5krJ4hLm/zvjIupJoCcVJOx6jI8Aj2LiARtsa1pi+CAAfHKbeCjCvT4NOVIJKijtVZ1tchJYBP+keph12qoSqal2KFBiOdh7hGlNPAsWaI5puTstx6SoQ6XAUTFrSEolkEdktClKWQ5fOPuuNzfsHOXg6U0qpRUTfWL82rkyw4CUk8IDr2tpAmYO0BKSQpuIgm1ds2MZVSsWa/Z4SWyiUpRU61TZRW6bMlNiE7/ODuymDplqWUOJS8zIL2cvZzpFrDdo5MwJZQIIsW3/hPOLaMSTnYNHKVtI5wat+WFtmlhOaUPuuQeROg+d4g6IXtm6VSVzVEgpJZABNhvfxA0hhEUR6JMiSlox48j2MgwBV2gxeXJCpQZM6cQl2/wDbNirMzWAUANxIMIOD005NNNppyiaZSEGVMOkpRKsiVbwM0u+67Q67UYeJ/dTaaFIyHgX9zO/KDcnAZSJapSh2ktdild2TqEuNQC7HW+sRqLm/wXrJDFH8v9/8OO4LiBlqBG/XeOBuLHrHSKLFSqXbVrQv/SFhSJM2SqWgIQUBICQwGSzD/pKfKKuHVa+yV2WUrGgUWD8yAYXNcZDoSU4Jm2C4jXy6mYjsxkLd46ObZubvDzgy5wljtsuffl066lujmOf0OIVhPfXIRyu3mUX47oaaCoq7ZjKUneRmBblZj6R3QzJiuN6Le0FaUoLQubNVrGfMKWKCUgq4gkMejRf2gzTQJcs99RypfTMqwJ5B3gXLwWtpkfayu2S3eVLV2gPNSFDMoly7pOsbFNoWnBabGaroadVEqdUnsyHUqakkEKSohKkh2JsGG+wg3slUmZRyFkuVSwXFtepPvjju0NfNq0BJmZkIPcQAlKQ29kgDTyjruxSWoaYcJYHlDsck5a+CbPBxht+f4DE6YEgk6CAm0NNLnpCFAlY7yADcKGhLHSJ9p8wk5kk91aCQN4diDyuD4RpQnOtUxOqgACRokX9STBZJ06Ewiq5CRguKrllQUk2PkRu9I9r9oPtEdtaWSAG0H6j5Qx4hJp1mclGXMgNOB1OYZnVzYgvwMJtJhCwsyzOzS9UdoAoj8rs5a99ePGJEn1Z6MKluh3RiUtRSEKctoIlp8VSVKQoZVp1HEcRygdSylyUDKZRd7AKv0YfLxr9XmKUFzghKg7BLnuncSd+/k0HK1sBwiWsQqktcsLOepYepgvgqU97KQWABbxPx9IRNrKwSxLR+JQPlp6+6C+BYihKgzgMH5Px5aecFiaUtk2Z6pDxHsQ003MHiaLCQoYrh/agMrKQXdnt0cQgYkpaVFG8EjyjphhF22oiiYJo9lev6h8v5wjPC1ZR6edSpgmgqEpWqZOUAlIYObB9T7oD4nS0i1BUoLLnRKSx8hA/bLB5lXTK7InOhlZR98B3T1YuOYAhDTR1kqyJ05I3ZVrSNNzHhCYRTjssuV6X9zpxqZCpRly3StJBYggg7jfdE+Ey1GalIN1EDzMc62JpZxq5i1qWpKAEqKiS5LMlzwDn+47FsRTBU3tSLJ0/Uf4eO4fekgZZKg2x3w6iElOUEm5JJ3kxaEaomAmxjaLao81tt2zIyNXj2OOAmAYWUfazSTMUND91/i1uWnGCU/EJaQcygPOJ5w3jXhxgJi6MwJA3eogYxUVSNlJydsC7aYtSz6ZaQt1y+8nuqDEWIchvZe3SOeUFUEq9osd4+MG8epRLlrtr3fFRZ/MwlISQSPIxPmSbKvTtqLOr4MqnUAosTv/mC1XOlIR3SAOsccoKVaz/kIhuoMMDB1KUeZsITRQ2Xp+MJTNSsWCTY8zZ/Ux0PDK0TZaVjfqOB3iOa081EupkpmIStE1XZkKDi6VKdjv7sdAw/LL7qEAJ3BNmHIRVgX2kWd3IB7TbIJngzafLKn3ezIm/rbRX5vN7Mc2TkTJdHJRNGWYlJCg4LFzvFjBBMq1vWJEpLDjDOCTsBzk48WaVkvNLWm3eSRfS4a8JWAY+qWtdPUJyTAS25xy3HqIbptVkLTAwNgoadDwgDtDhUuoSR7K0+wsag/EcoDJjctrsLHNLT6L+K4WiskKQFKlleUlSGBOUggKcd4WAI4WeBxwIJASsuRoRoecVti584KXKmAugsS3dPBjzEGtqwfqyykspIzA8Mv8OIn1JW1tFEZyhKk9EdJQJQHBfg8VamaCWFzx4QCwupmLAzLLQZlrSLCAex1u9lmkwmRPLTZSVlLFJOoY7uDFj4xfl7MUySSEEFTv3177aEtEWDl5ngYNzFMOe6KsNOOyHNqRHT04Qlg7Ab42zxtu8IhSbQ4UbTTaFraUDsVA6OG68ucMM1Vx0MLu1x7iBzJ8g3/cYDLqDYePckK1BMABIvC1jVRTlZeWsK3qQoJd+KVAh+Y1iwawyJr6p3iLNRitJMIzJHPjEMZaPVxycXZVwwJ7JkIyJcltSSd6lfeVp6Q7bG1YQUI3LJSOakpK/clXgIR6/FEqARKGVMMuzk0fYp3iahQ/2+5Rg4TqYnP9yZ0OUs5mi5FGSbvzi2TF55pvGRG8ex1HGyg8VZ1HmfS5i5GRhwobQ7JrnoyoWhJzA9593QQrVH0bzRcz5CRxJUB5kQ+bRY8imAfvTFeygan+IDyJM2b9pOPe3J+6jlzPHd43hU4xbthxnKOkA8O2NyXVUUx6LOnlBpOzy1BkTZJ6KPwEQz8MOm86n51MeoQqWMotzGo8d0LUYeRn1Jmo2InGdJmKmS2lrzsMzvlUm1vzQ0yMOUn7yT5/tFHBsRL5FrzHcSL9C2/S/ODqS8URiorQqUm3s8koUBcjwiVQEZGqhpGgkFRTZgQ4Y7jA+XhKh95Lab92npBWKOL4kJEsrYqU+VKRclR0HIWJJ4COON5UpEoEGYkOXuQIqY5JE2StCZksZgzqVYDjAWjpVrVmmKzTD3lH7ksHQJDspXM2HCLk+jfugeJuz+9R9B5FLSfgYpNAii2dyf/JkHov8AiCMrDgSAKiQSdAF3PSMOFhCCEnvb1fAcIF1GGomKCgCFoIcjeR46wKxRGfWkN2FYeqWolSkkM1n4jj0gkrUFxaBOHVgCUpWpySyS2r6A8xpBIw+MVFUhM227ZK2saCXHsqNnggSFUq7uNGgZjWG9qEgLQNdTq7aeUZUYiFKLeyPXlGiJznmfIDh86wuTUlRqbTtCrXbBTF6TpI8VftAed9GM0FzUSBfepQvw0jopqRruGnM8YrKUCcyva3Dg+4c4T9GA5eoyCRJ+jmaCHqKfpmVu8IP4LsqtE1BM6SoJLkJUSdDy4tFuZMuZl2Fg3Dj4x4nJNVmBKZouCNFeBsf6jo48fLRssmStjTLp23iJssUcNm7iQbXi/FRMa5IyPXjI443jSYtg8YVQE2sxMSKWavglTNrodIw0UJFR21Uucq/eyofcBw4MG8TyhopKtJFtN37/ADxjmVHiJSknRgB0cZlHyLQXmV8woSEEJDByd5N2HK+sSPLsfHE2PyVjdd9OZijWJCnSk33nh/MCcGmEnvTQSQ1tPA8ecFZMkSwq4azPv5nzjbsJYmuylh9GEup7v6Jv7y8NeHVAWlx8mFmhWoPmCd+h9Wb4xZ2JqHTNS75ZigOgb94bifgDLGtjVGqo9ePDDRJ4YUdpFKKSQD7QLcs38Q2TfZPQwArZ3dJ0ygX36fzAZOh2Hsjw45UX11PU7vncIvSVMH1J0584UKPGdAtWqi56Eh/SC8zGEJAUbA2T05ennCoz0dPG06DMxNmGp3/GAFTOvklMSbJuL8Vud2t+vCK2I7QhYKZfs7z+I8P0+/3i6eoHaBWfMp8pAffbiw/iMlPehuPD/uCGB1a1hYUTnlTiCroygX3hjD7LU4B4gHzjn2Hzcs2fYAEIU3PvP7vSHTAqjPJBOodPl/cNxsXnXkJy4jqUkoUBqQQOrRJLj2GiDntbWhFzxNt7voeY05XjeViyRLKibnXkPn4Rrt1S2KkjWYlyNe8pj4wj1VZkKpHsmwJP7+nnEcnUmUww8opjirG3AysVE5ZY3ZvvLPIO3hFifUG4Be2UHiTqs8/3MLGEUqQM5L5fIC/xi9LxyUFpDqKgbsHGsDzbHrAojbLQyGMLNVNyT0pBYK068IKVGMgp0PiGi9Nw2XMlMBaYkEL1Ls4I4XvbhDVV6FyjrZewKfmILqfek8dHD7oYY59PE6nyp7RxolZAur8J39OXjDVsvNWqQDMucygDe6Qosbw/mm6J3iahz/IWjIx4yCFCztJtKilmICl2JCVJbTNcKdtN3iITvpVnKUqR3yJKkqBH3SSUMXG9if8ATDbtzs39bknI3apBb86dSg83uDuPUwj4HiSJ6fqVWGv9ktmKFp+6R4RNlcla+S3CoNJ/HYIw/ClVEwS3yywO/wASS3d9IM7QbLzrdmtQsMpAOUXvmy94WtbnG8inmUs5SZgYlWu5Q3KSd4MO2F4gFARNDUt9lE0+Ouhdl4AwSsKUCyc1iHUBdQe+vG/wJbTUa1pPZqZk9HsbONHMb7U45LkZc75dWAJJuAwA4O5i1SYpKmzMqFOcrm26G2rYFSpMUdn6WoCkEqLkHtEZswSQQxSoMOPP3Bn2KkFCppbWYt78SCD6tF2smpQNBHuEyuyk6sVlS1F7JCiSL7rNDMclybE5YtxSDP1u7C928Rr5RcgHSSO0WCLISGfjySN3M/INgWEOg29snyJLSNJw7quh90L2Md2WTb94YpymBhd2hyqkrCtAk/3A5OgsPZxrEMbCZhLFQDmzMEvqSbAXEHcMxJNQEFQUHHdfQg7x46x7sjgqZssKSQ7NcO44GHDDdmwlaVLYkMwAAAA3RMkmtLZbL7ZW/wDsC1ykyBdJJ3Aak7gIWf8A1OrvfZZUIUASDcK1DjKH03R0jaTDUTFswBbgIXq/BhkVmI6aOeJg3UbTBTcmmglRU4UFrF1KQGO4pLkN0Kj5w17Nycklj+JXwgLXJKNNMoHOLWy9XMU6Ql0O6lkszhgAN5s/jDMemT5NoZ5cex4iMh5MI9TUmdLWghpgGnBSS/vEKu3uFrVMkz5CCorSULHMd5JPhm9IcNp6Myp4nI9mZ7Q/MNfPXzjelk5kKQCARdJ56g/CJHd0y6MlSkhZ2JwVaZc3tgbsw0bXgekDK/ZaalWeSq/A/tDrTYgiUlQmq7515chy1gejF0LV9ie01Kk8AIF1Q5KWypQYVno5aZ1piFqK2sVOSznVspT5QV2ZmtIUgF+yWUp6WKR5ECNcPrEqXMS1ikHTqCD6QLwSWqQieXLqmqYnekAAFvOOUvIMlaaf4G6emXNBST7QsxYjgRBegl5ZaU8AI5kmuLuTqC55cYfcDrElKQkunKMvTR+vGH4p2S548UkGIyMjIeTGkcz+kXZ3Kv6zLT3Vnvt92ZuVyCtP1NxjpgMVMTpBOlLlksFghxu4G/AwvJDlGhmOfCVifg+WupEoUQJ0vR+P/ioN08I1w5BlrKVWI1EA8MqF0tUULsoKyltDqxHIu/lDxiFEJwTOR7YFx+IfvEPG9+UehHJx0+mLtftfRZ+wWpK1g+x3bEdd8EMKxKQpWRAyLyg5SGJTuI4iBWPbPSJ6gudSJmlg6gGXbTvBifGIMC2Tp5Cnp5HZzJhbMokqSn7xD+zbhvIgri1+Q+Ovx/yNIw4zlBROWWk+Km4cBG2Qzl9ki0pLO2n89IsYmciAgWDMw90SbPSQlJLXJ9NYPHG5cf5JsmTV/wABmnlBKQkaCJY1SY2isjK1YrQeMKm3NcJdHPI17NX+0wyVi9SdNPCFKtlfWKiVKHeSVBS+AQkgl+RbL4wmb3Q/HHz8CpsHUlCQN0O8+uXLT2oTmYju8A9zAitwdFNNIQGSS6eQ4eELu1m1VVShPZyc0lVlTHunkQUlusKUWnRW2p0xiqMfVOWAE248C/8AEVaqr7SbKkk+2sDwHePokwgUu2q1TEJlySorLEZk2HEZU+9oaaPN9ZkzNcqnbwIPoYySd7D0k6HvEZgIblBXZpAEgNvUfS3wirKQmYkECyg4PIxfwwZE9m2hLNzvD8fus8+ftoJIjIxAjIcJB2PUgmSVWunvJ6j+HEKNFVqzZRaHqcthCPMpimYrLuNum70ibOqaZTgdpoX9tKdQnAsClY6EKGoB5hrcjEeEV4kJ/wAKr6lJQo+QOb0gxjS0TJffD5SFeWvo4ilIpE+0iZ3eBL+UJk0pWi7DNfT4yQTwRaZpmTk2DZWZjm1Yg3BFvOPMRR3ACbuT5xst5ckN7R7yup49Aw8IFTJxUQSXMc9KhTdttE1DSFamloznKQzBm8esMmz+EzJYYjKwLXBvwDHSBODVZlz5CRovtAfBIV8D5Q4Si50eKcUVVkeeTcjXt5n4Vf6TGRcynlGQ4SYVNraK1TOI0Ii2tDiBdXKZJ5XHIbx0jThL2qk9oRNFlDUj8O49RDFstOUqWN9vn1gdiOHqmpMtHtKDB9HbjDVh9AJSEgJZhe734xLkxv6nJFEJpw4sVNs9qE0ExAWklMwFQbcQQCD5g+JgjsziIqZaahKTlW+Vwxygs7cy/g0c3+lWp7SrIdwhIHTUn4Q0/RJiJXIMp/8AHYDlr8YUvcUS9g2TJHaTUg6anoLt6QbRboIhQi4LX0MSTDcDxMU4Y0mR5HdE4jcaRWSpyeEWEmwhrAK1RISRcRTw+ShCphSGKiCT0DAdLaczxgjMEC0TMq1Djf4RyiuzuTF7aO0yYTe6fABI08XgVMmdx0390Wdrp7TW3FAPqofAQrfWFJJY24RDklU2j0MK+1Mllyk5yRLQknXKlKX65ReCmGUoXMCM2Ul76tyA3n9oCpqlchEScYMhaVpBUUEKbixdn56RilvY3K3I7Dg2GJkSJUkEqEtCUAquohIActZ7RMEgKJAaLCVOARoQ/nGq0WaL0keU2yWWuMeK1EvXi3yImUuOMIqoOktAxFDcqUCPDhaDEtO+MmGBlHkqCjJxdoQ9q5sqRLK8tyW6kxzSjqVFaUglioWfc+nlaOjfSTTAylKBuEKZO5/acc3SBHJhNLhSbEXES5IcWW4clo6OqtVNLAF/dGS6ZQcncCb8g8HtlKqXPkImZUkkMoMLKGoMH0YShTuhLG2guDugVjlJmvLGKqhLwBWecg/gCleYy/GHymsIX6DZhVLMWrPnQpgmzFAD2Vx1F+Wgg9J/aK8UXGOyPLJSlosOqMiXPGQwWbp39YoV2iv0mPYyOOB2E/5B+n9oYRHsZHM5Hz59I/8AztR+v4CDP0L/AOaZ+n4iPYyIP9X9S9+3+h2iXpFf7x6R7GRbEhZ4j2fExaToIyMjWYargIv/ACeB98ZGRqOYq7Xf5k/o/wC4wrVftR5GR52b/MZ6OD2IjGsVJntjqI8jICI1necO/wAaP0j3RIqMjI9Q8ogodV+MSzd3WMjI5mEpiObGRkccc+23+/8ApV7o5HL0EZGRN6jwV+m8nTfon/xzv1j/AGiOpJjIyCw9Cs/uNan2FdIpU0exkPEm0ZGRkcYf/9k="/>
          <p:cNvSpPr>
            <a:spLocks noChangeAspect="1" noChangeArrowheads="1"/>
          </p:cNvSpPr>
          <p:nvPr/>
        </p:nvSpPr>
        <p:spPr bwMode="auto">
          <a:xfrm>
            <a:off x="0" y="-1266825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86020" name="AutoShape 4" descr="data:image/jpeg;base64,/9j/4AAQSkZJRgABAQAAAQABAAD/2wCEAAkGBxQTEhUUExQWFhUXGRwbGBgYGBgaGBgYGBwcGh4VFxsYHCggGB0lGxgXITEiJSkrLi8uGB8zODMsNygtLisBCgoKDg0OGxAQGzEkICQsLDQvLCwsLCwsLCwsLCwsLCwsLCwsLCwsLCwsLCwsLCwsLCwsLCwsLCwsLCwsLCwsLP/AABEIAOEA4QMBIgACEQEDEQH/xAAcAAACAgMBAQAAAAAAAAAAAAAFBgMEAAIHAQj/xABCEAABAgQDBQUECgECBQUAAAABAhEAAwQhBRIxBkFRYXETIoGRoTKxwfAHFCNCUmJy0eHxM5KyFTSCwtIWQ0RTVP/EABkBAAMBAQEAAAAAAAAAAAAAAAIDBAEABf/EAC0RAAICAgIBAwQBAgcAAAAAAAABAhEDIRIxQQQyURMiYfCRgaEUM0JSceHx/9oADAMBAAIRAxEAPwDtsYpQAc6RhLQAVWLXIWAQVFRSl97sEg+J9IGUqGQhyD3aBsz24xTqZ6iO73Rx3+EC504S1S6fMVZE5lE/eO9R8Tp+blE//EUvle/DnC5T8Hcfg2BWkvqdw+MWpVaFWBGbePnSA1bjktKijNfeeH88uJivRzPvEM503sTZzxOpMBHJTD+k2huSbRhipT1CQw0fSIMfmFKUEfiY+O/09Ye5UrFxhcuISMbCKdPVhRy7wlz1tb1i4I1OwXFrs9iConMwGp9BxieF44hmXMVuBKR0T/PujJy4o2KsvTU7ogmyQ3IRUk4klW++/kIGztokLJQggkEBtxJ+A1J6QhyQxQbei4itUFW9n39OAgzh8xNyAEjX55QtmYTpct3TxJtm5a2HARYmVSpSQX016RsclBvHY2IU9xG8CNnqkLQWNn04Pu6fvBeKLsnao8jyPYyOMNJqwlJJ0AfyhWp6cKmGYps5Op+7yHCCe0uI9lLVl1ZzyGnrCejESEpDuVfHU+fxhGXIojccG9jgiYGtpu/eMQH+HTj4wFpqu3zp/MEe2ZNyxNzyEDGVnONE80A3+esQ0Cy5J9nd4Xfx+AivOrUsXPdT7XXcnmdPSI66pyobeWDcH1/aCutmqLYxU851NuZwfeDFqFbAqw9olB5+TP8APWGkQ6LtWLlGnRkeR7HkaCQV8zLLWeXvt8YU8Bre1nIlghsy5h6SyAB1zEeDwzYlMsE9SfhHM6TEVpqphlMlXZzgNCO7LUpy27MhJibLKpos9PC4SLNVjD1E+eTYFh+lJLe9JjJKZgl9srM6g7C6i9wkDy8oD4fTJnzE3JlFRUs/iKVez0cDwBh3m0ElaXmLWANwmLSPEBTGJpfdIdGHFbA+ATETRMUJSnRrnBd9d29r+MWMJx9ExZAlzGB9tu6SOG/+oJYVV0yUHIUpSoOHIBIdsx6wPp0UsxRCSyk94ZFZQoH7zp1u4I/cPqXFBNXdot1+IHtacpFs+VXJyL9GMMmNpzSdWuIUlTkJOrsHcnRiGLmD1XiX2cjMzzBmPB2u3iYojP7HYieN84tfvklwkgzlccp96Q/pBsQIwqUAtTF+6PUwYENx+0nzP7iGrW0tZGoSW8o57i1SUSylJYqUwPUkk+TGOh1UvMhSeKSPMRzWqwhVTMCXZCQT1JASB5Awv1D0g/Txt7FWdtEAShMwAaEsdOL6f3DVg8iUmRnQlwNTveKqdkPtE/Z2SnIwWcjGxOVtb6m779XaKegRKp1y0p7th6QlQS6KlJ+V/HwJVXtctKzlCiAz5Ug5QHsSbX+EGaTHkVcohJOYWIIZQOhSobjHlfs2iYjIlCSkqCrv7Q0NosUeCCUrtFNnOracN+toPSRj238ePkMbELIzpO5rc7iG4Rz+jnFU+WlLh1pVbflUCQfB4fxD8b1RJmhxd/J7HkYI8WoAOdIYJF3HsLM5RSSyDlJ4lvu9P3hYxKkyzQU3SV5NLpN7dPaL21hw+vhakN7Jcvzsw8ifKFuuStdPVZSykzFKRb8ICgffEmSpF2NNKmLtdjDTMqSyUm54n5+EbYljUxbBB3BzuB10GrQr12yqioKWpZLure4O7h5coM7N4GszQLiW+h3DhCvGmOWOKdtdBSRXFKUAgkJOY7you7njF2jxRM1TkHxItz15wI2vwlWfKCclnA3jgYX6PADLSSgqzu4UzEC/dtuv6QSpLbOcba4o6VRyz2uo9nMgvclJZXTVN4c6dZID7xCDggJl0a1C4l5Sf1gF/NPrDlhtUCSh+8Lty/uKMTJfURCUeR5GQ4lA2J1B7x+WjnVLWmmmrnBIU4WA4t3uPgCPGL2MbYqmOiUhgbA6qL7gBF7YvApsxaJk5CpcuUXSFBlTF6gsbhIN+ZbnEW5y0ehHjjg+X8A+kpFSUJJlKlIUxSFBmJDlPHiYrYuwy9oppZU8wk/cAcp8bDo8dE2pojNp1ge0nvjw19Hjm1RQ/W5S5BJSVBgr8KmsrwIEDkx8ZIPFmc035JsawP6wROkyJoUWDsE5hZgQbjUa8+EDVJ7Ps5QlrlTklwFADMgsFMRYi4ccWhKq9na+nZp85KjqUzVi45g3vBLYmlqO2mTqibMWJQKU51KV3iApTZidAE/6hDJQSTYank0nHQ84TJKitBSpecBJCXdioPcaCD+0WHKTOl/gKUhHLKySnpYHxi3sHRFMlU06zCw6D+SfKLW2FYJYl5tCT6FP7xyx1i2JeZvLxX7+0WcLV9p1S3x+EGxCxhZSSFpWDyEMqFOAYdilaJM0aZsYV62mWkKKE6KLDeb7oZpjsW13Po8I9Xi8xSw/dy5kqSNyn3+Rgc7SWxnpk23QRNTMAGZJDje2vhpCvie1kyV2kvsS4UQl27/McNTrBSsrJaJJmrDlAK1KzEG1+PpA7E6lf1ZFUKczkqZkg/aMosFZbBrg66XaJ02+mXQUfKLuGYkVSgQlQJ0SbHn4a3i3OpczGZOA5AFXmXEDKmuVSzZKZksPNOVCknMEqb2XYMX3/wAxtWzVLK+YbxIMC3XZkvx0HMFok9upae8Egd4hiDo2uhF/6ENYhS2cn5VlKnOdgOqXPuhrEW4XcTz/AFF89mwiKrk50KTxHruPm0SJj2GMSmJdLMOhF0K0O7cfnlFoU/eUDcLuOFwAfj5xLjksS5pUR3V7x+Le/v8AGIk4igtyiL2umXqVq0QU1QjKyhdNiDqCLRvh8xKi9kh7eDHyvFPFmQe37MqdgoJuX0Cm38PKA2P4hJXlKZolzUiyCSg33EER1tDYxU+g/iZGd7EGKOI5ESywubAAak2ADc4BYPUgL7Rc0EAX71vJ4Y6ApWszdUIHd4FSt/gn/dAv7gmuB6GkiXLdwhLB9bBrwX2Spyy5qvvFk9Bc+vugFUHPMLXUWA89IdqGR2ctKOAD9d/rDsKuV/BJnn9tfJZeMjWMiokKWFYLIpw0qWEnerVR6k38IIRAakRF9cfTg8ZRrd9lmdoehjmVPOSiepB7qnb58W84dsVqCJSlA3Nhyez+GvhHLNo0F8ySyhod/wDMS+pa0in0y7YWxydMduxCxxZ/LeIqIllMtIWnLmOmlnc26sPGA6dspqWCkhTfN48k4kufOSpZ0NhuEJ5WXuT40dkwOYexSkgDKABwI/t4uYjh8qejJNQFp1GtjxBFx4QI2dqAoLSNCArxLpPT2Unq/GC8qeWJPz8mL47ieTO4yYo12xS0Kz0k4j8qy3koBj4jxhqwLtPq8rtXExu8/FzEprUix1/eLUtQIBEYoKLtHSySkqZjQm7U0iUz0rYjOnvcCQWfqzekORMDsVpRNQUnqDwLfPnGZYc40binwlYtycPRMdKwFIUGI3KDMxHAwB+lCfNk0QFOcrLQnu2yJ0HQOEiJu0WlViQ27pFmfSfWZcxM24UnL+x6gsfCIYSXRfVbvRNsxXmqpZMycBnKQSPzCxI4P8YiqqhEtVrnhAqWDJlpSlTBKQgjkm0VpSnMY3s1LyOGyuZ1TCzaJ4B9fh5w3Si4hbwohMtATplB8TeGGQuPQxx4xo87JLlKyYJaNVGN8+sQFcGAV8TlCZLKTv05K3HzhMkpyqIOoN/2htrZzS1H8N/KBFXIzTApOqhduW+JvUwtcl4KME6fEwzEqQUneIWcTw+aU90iYnQhQHuhnm4arV2hE2lxNUqeUoU4YZh+b+mhEm2irBqWmV5eHpQCpUlObQd0XJsALcYcKanEmQmW7kByeKjcn53Qq4XWTJ82WksBr4jQed/CHP8A4XMVfXlApsZnlyq2RYIk9pnt3ePl/MOMma4csIWKOV2fdOod+sFqOa6r7rD94uwxqJ5uV3IK5hxPlHsRdvGQwWBpBJv86RbkyrGCaKNA0SI3ElPCMOAuMyPsj1HvEImNULuWjqk2SkjvANzgTUiR/wDUFDjp8iJ82Pk7sow5lBUzg9fTEKNou4TKKTo54R09VNSqX/ySCN6ioi3INc/PW1S09EHamA6XPk8IWBvpoofqofDKexUlTTFHflA8MxPvEMyk7omw+TKyvKSAk3tFrshwi3HHjFIiyS5ybAE+XvgrR/40dPjE6qZB1SI2EoBg1hpBAEJWxitmseRMXzLHCPOwTw1jbOOdV5eqnIa4ykdFJF/9QVHs0rl6Akeog7tTiNLSLSTJ7WpmslEtPtrCeP4Uh9Ys09Y6RnpkpURdIW7cnyh4hnh+9uyuOdKKTQkTKGZOmkJ0ygnqXHuAjVeCzUpmBIdWVWXmptIbxUy5aypFMl1NmV2hFh/0nifOKs7atMtbJpQefab/ABRGLCnLsL/Ea0j2iO4aAMPdDDSrtz/a0K8vaodq0yiypKu8tM3Nl/MU5Bbxh1lykbgIujJEcjxCrEcj/cUJlSAfndBQSxe2oiE0MslykesbZgMmyzMExCd9vPfF+VRISAN4Gu+LEqnSl8qQH15xEakElg4G99/ARjrycm0Bto6rsJK5h0A9dzxwyprMyipRuSSfGPoWoCFgpVLCkkEEE2INiDAOZsvQf/jlnxMTTx29MqxZ1FbRyPC64oWlYLZSDHacLqBNlpWi4UIH0+B4eSwpZY8TDDhlHJlpyykBKQdAT8Y7Hid9m5c0ZLSKdXhRV3ge8Bpx5PFajSxY7reMMYSIiVTIJJKQ5ilJIlcmyk8eRe7FP4Y9jTCaMjIGbQ4kJElSyW3DqYxujiKqrAteV+6CzfjVz/KIkmSknpv5nh0eOaytpA61qLAEpT4at7vCCuC7V9qe7ponqbFXgIleW2N+k+xzm0wIbdvPwharadalgyzlSfZbVQH3j+XgN+pi/Nq5i1ZSkpk2F9VcSeA5ReI75DbgByEL5b0MWNpbMwCYpLpUNb2+I4wdSp4DTVFNxqN3EcInwOqK0kKBCklmIYs5ax5RVjnYqcOITjwxgjIYLMjVawkEksAHJ4Ab43gBtlW9nTlI1X3X4A6nyjG6Rws06xMqF1Kh35hZD6pljRPLpxJ4QflqDe/meEJNFW6rdkiw6f1fx5QawvF0rZjclk8gzqWeFok52x3AYZkoEMPE/CFnHaPcgXB158B+bnugmnFhMV2crTevg2rcTz5xNOQHAZtyRzO/yeMbvoZGD8gHC0FJAWAXGXkX+D+6GLYvFkzUqQDeWrK28C7P4gjwiliwCEZwPZLnpAr6NZyV1VSQ+a2bmEmyvdDceS3QGWFKzpQj2MjIoEFTE5+SWou27z4c4GJqQkAeA6/Noj2rqG7NG58x6D+oUMQxVapmSWHKQM2rOq9/ndE+XJTGwg5dDrNrEpDk2GsDpmKomZsqu6n2lD/YnnxPh0TJq5iyEzZwA/Cn3nm3ug1SYfLQkKCnT6Qvm30OWCuwzImdzMRchwngNwPhfxgqK0JAJ0PofhCFUbQSgpWebkBZu8AzEH1Ag0a3tJKsqswABSXBbxGo0g4zo6WIeJK3AI3xvArZufmkIPL3GCgilbJDIyMeMjjj0mEzbXBZ1YtAE1MqnRda9VKPBI0sALnfuMGqrF5UtTTFsWJc6W1c7oQfpSM6YhCpcxX1Vae8UlgLhn4hQLQic+Soox4ndsVKyVRrqeyp1nsJKQFrJKs6+pN2a50iaj2olSFDsCSPxGScpAIDJVoQ5AtvO+PNkdnkLStJ3np86w8YXsuQhCZiZakywyO6ksHBbTiAeoEIXHlsrnyUVxr+pe2YxxNWlRAui58WII8jA3HtopspZUlM1YR7SZYTYEgAkqsH0glsvRJkzJwlpATpbj43grMwxKyVAtmsoDQ9eMcgJeRfpNoEV9NMEsTZamKe+4UFNqH4G9oX9mtuqtFp6RMCR3kgETEka8XHR35R0BGHolJLAdWEKGHyZRqJgIBJWFEZTwOVb8r6eMc+7Dg1x41a/eh32Z2hl1kszJegUUqDgkKG4sTe4g0DA+QpI7xCEk6mwU257RfTFOOTfZBkSvSo9Mc5+lCpUgpdTJIsOZGVyd7d7o8dGMIX0rUQmSpT71MRxB+fWOzexnYvejm3/EEKkpzTUy0B9S2Ykmz7rAQX2cxWSn2sqgqwWlYUkjh00grT7IypyUKSlIWjTMLNp4RlXsbLlSMhQlLEkZSSXPM7tbc4jjFVfku6aXj+4w0wQlpgslrNpGkrFkTJrALsfwlmtvggMPBp5cvTueLtCdN2IJnBYM1DBiEqIzF3C8wLg++GJeGdKXwhvxbvIUkD2gdYVPoyQJdVOKlDMQlIF3dzbgxsRzJhopKJUuWAtZWRvOp684rYBQPNDIY5krJ4hLm/zvjIupJoCcVJOx6jI8Aj2LiARtsa1pi+CAAfHKbeCjCvT4NOVIJKijtVZ1tchJYBP+keph12qoSqal2KFBiOdh7hGlNPAsWaI5puTstx6SoQ6XAUTFrSEolkEdktClKWQ5fOPuuNzfsHOXg6U0qpRUTfWL82rkyw4CUk8IDr2tpAmYO0BKSQpuIgm1ds2MZVSsWa/Z4SWyiUpRU61TZRW6bMlNiE7/ODuymDplqWUOJS8zIL2cvZzpFrDdo5MwJZQIIsW3/hPOLaMSTnYNHKVtI5wat+WFtmlhOaUPuuQeROg+d4g6IXtm6VSVzVEgpJZABNhvfxA0hhEUR6JMiSlox48j2MgwBV2gxeXJCpQZM6cQl2/wDbNirMzWAUANxIMIOD005NNNppyiaZSEGVMOkpRKsiVbwM0u+67Q67UYeJ/dTaaFIyHgX9zO/KDcnAZSJapSh2ktdild2TqEuNQC7HW+sRqLm/wXrJDFH8v9/8OO4LiBlqBG/XeOBuLHrHSKLFSqXbVrQv/SFhSJM2SqWgIQUBICQwGSzD/pKfKKuHVa+yV2WUrGgUWD8yAYXNcZDoSU4Jm2C4jXy6mYjsxkLd46ObZubvDzgy5wljtsuffl066lujmOf0OIVhPfXIRyu3mUX47oaaCoq7ZjKUneRmBblZj6R3QzJiuN6Le0FaUoLQubNVrGfMKWKCUgq4gkMejRf2gzTQJcs99RypfTMqwJ5B3gXLwWtpkfayu2S3eVLV2gPNSFDMoly7pOsbFNoWnBabGaroadVEqdUnsyHUqakkEKSohKkh2JsGG+wg3slUmZRyFkuVSwXFtepPvjju0NfNq0BJmZkIPcQAlKQ29kgDTyjruxSWoaYcJYHlDsck5a+CbPBxht+f4DE6YEgk6CAm0NNLnpCFAlY7yADcKGhLHSJ9p8wk5kk91aCQN4diDyuD4RpQnOtUxOqgACRokX9STBZJ06Ewiq5CRguKrllQUk2PkRu9I9r9oPtEdtaWSAG0H6j5Qx4hJp1mclGXMgNOB1OYZnVzYgvwMJtJhCwsyzOzS9UdoAoj8rs5a99ePGJEn1Z6MKluh3RiUtRSEKctoIlp8VSVKQoZVp1HEcRygdSylyUDKZRd7AKv0YfLxr9XmKUFzghKg7BLnuncSd+/k0HK1sBwiWsQqktcsLOepYepgvgqU97KQWABbxPx9IRNrKwSxLR+JQPlp6+6C+BYihKgzgMH5Px5aecFiaUtk2Z6pDxHsQ003MHiaLCQoYrh/agMrKQXdnt0cQgYkpaVFG8EjyjphhF22oiiYJo9lev6h8v5wjPC1ZR6edSpgmgqEpWqZOUAlIYObB9T7oD4nS0i1BUoLLnRKSx8hA/bLB5lXTK7InOhlZR98B3T1YuOYAhDTR1kqyJ05I3ZVrSNNzHhCYRTjssuV6X9zpxqZCpRly3StJBYggg7jfdE+Ey1GalIN1EDzMc62JpZxq5i1qWpKAEqKiS5LMlzwDn+47FsRTBU3tSLJ0/Uf4eO4fekgZZKg2x3w6iElOUEm5JJ3kxaEaomAmxjaLao81tt2zIyNXj2OOAmAYWUfazSTMUND91/i1uWnGCU/EJaQcygPOJ5w3jXhxgJi6MwJA3eogYxUVSNlJydsC7aYtSz6ZaQt1y+8nuqDEWIchvZe3SOeUFUEq9osd4+MG8epRLlrtr3fFRZ/MwlISQSPIxPmSbKvTtqLOr4MqnUAosTv/mC1XOlIR3SAOsccoKVaz/kIhuoMMDB1KUeZsITRQ2Xp+MJTNSsWCTY8zZ/Ux0PDK0TZaVjfqOB3iOa081EupkpmIStE1XZkKDi6VKdjv7sdAw/LL7qEAJ3BNmHIRVgX2kWd3IB7TbIJngzafLKn3ezIm/rbRX5vN7Mc2TkTJdHJRNGWYlJCg4LFzvFjBBMq1vWJEpLDjDOCTsBzk48WaVkvNLWm3eSRfS4a8JWAY+qWtdPUJyTAS25xy3HqIbptVkLTAwNgoadDwgDtDhUuoSR7K0+wsag/EcoDJjctrsLHNLT6L+K4WiskKQFKlleUlSGBOUggKcd4WAI4WeBxwIJASsuRoRoecVti584KXKmAugsS3dPBjzEGtqwfqyykspIzA8Mv8OIn1JW1tFEZyhKk9EdJQJQHBfg8VamaCWFzx4QCwupmLAzLLQZlrSLCAex1u9lmkwmRPLTZSVlLFJOoY7uDFj4xfl7MUySSEEFTv3177aEtEWDl5ngYNzFMOe6KsNOOyHNqRHT04Qlg7Ab42zxtu8IhSbQ4UbTTaFraUDsVA6OG68ucMM1Vx0MLu1x7iBzJ8g3/cYDLqDYePckK1BMABIvC1jVRTlZeWsK3qQoJd+KVAh+Y1iwawyJr6p3iLNRitJMIzJHPjEMZaPVxycXZVwwJ7JkIyJcltSSd6lfeVp6Q7bG1YQUI3LJSOakpK/clXgIR6/FEqARKGVMMuzk0fYp3iahQ/2+5Rg4TqYnP9yZ0OUs5mi5FGSbvzi2TF55pvGRG8ex1HGyg8VZ1HmfS5i5GRhwobQ7JrnoyoWhJzA9593QQrVH0bzRcz5CRxJUB5kQ+bRY8imAfvTFeygan+IDyJM2b9pOPe3J+6jlzPHd43hU4xbthxnKOkA8O2NyXVUUx6LOnlBpOzy1BkTZJ6KPwEQz8MOm86n51MeoQqWMotzGo8d0LUYeRn1Jmo2InGdJmKmS2lrzsMzvlUm1vzQ0yMOUn7yT5/tFHBsRL5FrzHcSL9C2/S/ODqS8URiorQqUm3s8koUBcjwiVQEZGqhpGgkFRTZgQ4Y7jA+XhKh95Lab92npBWKOL4kJEsrYqU+VKRclR0HIWJJ4COON5UpEoEGYkOXuQIqY5JE2StCZksZgzqVYDjAWjpVrVmmKzTD3lH7ksHQJDspXM2HCLk+jfugeJuz+9R9B5FLSfgYpNAii2dyf/JkHov8AiCMrDgSAKiQSdAF3PSMOFhCCEnvb1fAcIF1GGomKCgCFoIcjeR46wKxRGfWkN2FYeqWolSkkM1n4jj0gkrUFxaBOHVgCUpWpySyS2r6A8xpBIw+MVFUhM227ZK2saCXHsqNnggSFUq7uNGgZjWG9qEgLQNdTq7aeUZUYiFKLeyPXlGiJznmfIDh86wuTUlRqbTtCrXbBTF6TpI8VftAed9GM0FzUSBfepQvw0jopqRruGnM8YrKUCcyva3Dg+4c4T9GA5eoyCRJ+jmaCHqKfpmVu8IP4LsqtE1BM6SoJLkJUSdDy4tFuZMuZl2Fg3Dj4x4nJNVmBKZouCNFeBsf6jo48fLRssmStjTLp23iJssUcNm7iQbXi/FRMa5IyPXjI443jSYtg8YVQE2sxMSKWavglTNrodIw0UJFR21Uucq/eyofcBw4MG8TyhopKtJFtN37/ADxjmVHiJSknRgB0cZlHyLQXmV8woSEEJDByd5N2HK+sSPLsfHE2PyVjdd9OZijWJCnSk33nh/MCcGmEnvTQSQ1tPA8ecFZMkSwq4azPv5nzjbsJYmuylh9GEup7v6Jv7y8NeHVAWlx8mFmhWoPmCd+h9Wb4xZ2JqHTNS75ZigOgb94bifgDLGtjVGqo9ePDDRJ4YUdpFKKSQD7QLcs38Q2TfZPQwArZ3dJ0ygX36fzAZOh2Hsjw45UX11PU7vncIvSVMH1J0584UKPGdAtWqi56Eh/SC8zGEJAUbA2T05ennCoz0dPG06DMxNmGp3/GAFTOvklMSbJuL8Vud2t+vCK2I7QhYKZfs7z+I8P0+/3i6eoHaBWfMp8pAffbiw/iMlPehuPD/uCGB1a1hYUTnlTiCroygX3hjD7LU4B4gHzjn2Hzcs2fYAEIU3PvP7vSHTAqjPJBOodPl/cNxsXnXkJy4jqUkoUBqQQOrRJLj2GiDntbWhFzxNt7voeY05XjeViyRLKibnXkPn4Rrt1S2KkjWYlyNe8pj4wj1VZkKpHsmwJP7+nnEcnUmUww8opjirG3AysVE5ZY3ZvvLPIO3hFifUG4Be2UHiTqs8/3MLGEUqQM5L5fIC/xi9LxyUFpDqKgbsHGsDzbHrAojbLQyGMLNVNyT0pBYK068IKVGMgp0PiGi9Nw2XMlMBaYkEL1Ls4I4XvbhDVV6FyjrZewKfmILqfek8dHD7oYY59PE6nyp7RxolZAur8J39OXjDVsvNWqQDMucygDe6Qosbw/mm6J3iahz/IWjIx4yCFCztJtKilmICl2JCVJbTNcKdtN3iITvpVnKUqR3yJKkqBH3SSUMXG9if8ATDbtzs39bknI3apBb86dSg83uDuPUwj4HiSJ6fqVWGv9ktmKFp+6R4RNlcla+S3CoNJ/HYIw/ClVEwS3yywO/wASS3d9IM7QbLzrdmtQsMpAOUXvmy94WtbnG8inmUs5SZgYlWu5Q3KSd4MO2F4gFARNDUt9lE0+Ouhdl4AwSsKUCyc1iHUBdQe+vG/wJbTUa1pPZqZk9HsbONHMb7U45LkZc75dWAJJuAwA4O5i1SYpKmzMqFOcrm26G2rYFSpMUdn6WoCkEqLkHtEZswSQQxSoMOPP3Bn2KkFCppbWYt78SCD6tF2smpQNBHuEyuyk6sVlS1F7JCiSL7rNDMclybE5YtxSDP1u7C928Rr5RcgHSSO0WCLISGfjySN3M/INgWEOg29snyJLSNJw7quh90L2Md2WTb94YpymBhd2hyqkrCtAk/3A5OgsPZxrEMbCZhLFQDmzMEvqSbAXEHcMxJNQEFQUHHdfQg7x46x7sjgqZssKSQ7NcO44GHDDdmwlaVLYkMwAAAA3RMkmtLZbL7ZW/wDsC1ykyBdJJ3Aak7gIWf8A1OrvfZZUIUASDcK1DjKH03R0jaTDUTFswBbgIXq/BhkVmI6aOeJg3UbTBTcmmglRU4UFrF1KQGO4pLkN0Kj5w17Nycklj+JXwgLXJKNNMoHOLWy9XMU6Ql0O6lkszhgAN5s/jDMemT5NoZ5cex4iMh5MI9TUmdLWghpgGnBSS/vEKu3uFrVMkz5CCorSULHMd5JPhm9IcNp6Myp4nI9mZ7Q/MNfPXzjelk5kKQCARdJ56g/CJHd0y6MlSkhZ2JwVaZc3tgbsw0bXgekDK/ZaalWeSq/A/tDrTYgiUlQmq7515chy1gejF0LV9ie01Kk8AIF1Q5KWypQYVno5aZ1piFqK2sVOSznVspT5QV2ZmtIUgF+yWUp6WKR5ECNcPrEqXMS1ikHTqCD6QLwSWqQieXLqmqYnekAAFvOOUvIMlaaf4G6emXNBST7QsxYjgRBegl5ZaU8AI5kmuLuTqC55cYfcDrElKQkunKMvTR+vGH4p2S548UkGIyMjIeTGkcz+kXZ3Kv6zLT3Vnvt92ZuVyCtP1NxjpgMVMTpBOlLlksFghxu4G/AwvJDlGhmOfCVifg+WupEoUQJ0vR+P/ioN08I1w5BlrKVWI1EA8MqF0tUULsoKyltDqxHIu/lDxiFEJwTOR7YFx+IfvEPG9+UehHJx0+mLtftfRZ+wWpK1g+x3bEdd8EMKxKQpWRAyLyg5SGJTuI4iBWPbPSJ6gudSJmlg6gGXbTvBifGIMC2Tp5Cnp5HZzJhbMokqSn7xD+zbhvIgri1+Q+Ovx/yNIw4zlBROWWk+Km4cBG2Qzl9ki0pLO2n89IsYmciAgWDMw90SbPSQlJLXJ9NYPHG5cf5JsmTV/wABmnlBKQkaCJY1SY2isjK1YrQeMKm3NcJdHPI17NX+0wyVi9SdNPCFKtlfWKiVKHeSVBS+AQkgl+RbL4wmb3Q/HHz8CpsHUlCQN0O8+uXLT2oTmYju8A9zAitwdFNNIQGSS6eQ4eELu1m1VVShPZyc0lVlTHunkQUlusKUWnRW2p0xiqMfVOWAE248C/8AEVaqr7SbKkk+2sDwHePokwgUu2q1TEJlySorLEZk2HEZU+9oaaPN9ZkzNcqnbwIPoYySd7D0k6HvEZgIblBXZpAEgNvUfS3wirKQmYkECyg4PIxfwwZE9m2hLNzvD8fus8+ftoJIjIxAjIcJB2PUgmSVWunvJ6j+HEKNFVqzZRaHqcthCPMpimYrLuNum70ibOqaZTgdpoX9tKdQnAsClY6EKGoB5hrcjEeEV4kJ/wAKr6lJQo+QOb0gxjS0TJffD5SFeWvo4ilIpE+0iZ3eBL+UJk0pWi7DNfT4yQTwRaZpmTk2DZWZjm1Yg3BFvOPMRR3ACbuT5xst5ckN7R7yup49Aw8IFTJxUQSXMc9KhTdttE1DSFamloznKQzBm8esMmz+EzJYYjKwLXBvwDHSBODVZlz5CRovtAfBIV8D5Q4Si50eKcUVVkeeTcjXt5n4Vf6TGRcynlGQ4SYVNraK1TOI0Ii2tDiBdXKZJ5XHIbx0jThL2qk9oRNFlDUj8O49RDFstOUqWN9vn1gdiOHqmpMtHtKDB9HbjDVh9AJSEgJZhe734xLkxv6nJFEJpw4sVNs9qE0ExAWklMwFQbcQQCD5g+JgjsziIqZaahKTlW+Vwxygs7cy/g0c3+lWp7SrIdwhIHTUn4Q0/RJiJXIMp/8AHYDlr8YUvcUS9g2TJHaTUg6anoLt6QbRboIhQi4LX0MSTDcDxMU4Y0mR5HdE4jcaRWSpyeEWEmwhrAK1RISRcRTw+ShCphSGKiCT0DAdLaczxgjMEC0TMq1Djf4RyiuzuTF7aO0yYTe6fABI08XgVMmdx0390Wdrp7TW3FAPqofAQrfWFJJY24RDklU2j0MK+1Mllyk5yRLQknXKlKX65ReCmGUoXMCM2Ul76tyA3n9oCpqlchEScYMhaVpBUUEKbixdn56RilvY3K3I7Dg2GJkSJUkEqEtCUAquohIActZ7RMEgKJAaLCVOARoQ/nGq0WaL0keU2yWWuMeK1EvXi3yImUuOMIqoOktAxFDcqUCPDhaDEtO+MmGBlHkqCjJxdoQ9q5sqRLK8tyW6kxzSjqVFaUglioWfc+nlaOjfSTTAylKBuEKZO5/acc3SBHJhNLhSbEXES5IcWW4clo6OqtVNLAF/dGS6ZQcncCb8g8HtlKqXPkImZUkkMoMLKGoMH0YShTuhLG2guDugVjlJmvLGKqhLwBWecg/gCleYy/GHymsIX6DZhVLMWrPnQpgmzFAD2Vx1F+Wgg9J/aK8UXGOyPLJSlosOqMiXPGQwWbp39YoV2iv0mPYyOOB2E/5B+n9oYRHsZHM5Hz59I/8AztR+v4CDP0L/AOaZ+n4iPYyIP9X9S9+3+h2iXpFf7x6R7GRbEhZ4j2fExaToIyMjWYargIv/ACeB98ZGRqOYq7Xf5k/o/wC4wrVftR5GR52b/MZ6OD2IjGsVJntjqI8jICI1necO/wAaP0j3RIqMjI9Q8ogodV+MSzd3WMjI5mEpiObGRkccc+23+/8ApV7o5HL0EZGRN6jwV+m8nTfon/xzv1j/AGiOpJjIyCw9Cs/uNan2FdIpU0exkPEm0ZGRkcYf/9k="/>
          <p:cNvSpPr>
            <a:spLocks noChangeAspect="1" noChangeArrowheads="1"/>
          </p:cNvSpPr>
          <p:nvPr/>
        </p:nvSpPr>
        <p:spPr bwMode="auto">
          <a:xfrm>
            <a:off x="0" y="-1266825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23554" name="Picture 2" descr="http://files.procurandoaverdade.webnode.com.pt/200000157-da0b7db056/Emoco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420888"/>
            <a:ext cx="5589950" cy="36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489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2"/>
          <p:cNvPicPr/>
          <p:nvPr/>
        </p:nvPicPr>
        <p:blipFill>
          <a:blip r:embed="rId3"/>
          <a:stretch/>
        </p:blipFill>
        <p:spPr>
          <a:xfrm>
            <a:off x="-36360" y="0"/>
            <a:ext cx="918000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2"/>
          <p:cNvPicPr/>
          <p:nvPr/>
        </p:nvPicPr>
        <p:blipFill>
          <a:blip r:embed="rId2"/>
          <a:stretch/>
        </p:blipFill>
        <p:spPr>
          <a:xfrm>
            <a:off x="-134280" y="0"/>
            <a:ext cx="9421560" cy="685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/>
          <p:cNvPicPr/>
          <p:nvPr/>
        </p:nvPicPr>
        <p:blipFill>
          <a:blip r:embed="rId2"/>
          <a:srcRect t="11811" b="3142"/>
          <a:stretch/>
        </p:blipFill>
        <p:spPr>
          <a:xfrm>
            <a:off x="1619280" y="1989000"/>
            <a:ext cx="6181200" cy="2592000"/>
          </a:xfrm>
          <a:prstGeom prst="rect">
            <a:avLst/>
          </a:prstGeom>
          <a:ln w="9360">
            <a:noFill/>
          </a:ln>
        </p:spPr>
      </p:pic>
      <p:sp>
        <p:nvSpPr>
          <p:cNvPr id="217" name="CustomShape 1"/>
          <p:cNvSpPr/>
          <p:nvPr/>
        </p:nvSpPr>
        <p:spPr>
          <a:xfrm>
            <a:off x="1835280" y="549360"/>
            <a:ext cx="6121080" cy="70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4000" strike="noStrike" spc="-1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Britannic Bold"/>
              </a:rPr>
              <a:t>MODELO MENTAL</a:t>
            </a:r>
            <a:endParaRPr/>
          </a:p>
        </p:txBody>
      </p:sp>
      <p:sp>
        <p:nvSpPr>
          <p:cNvPr id="218" name="CustomShape 2"/>
          <p:cNvSpPr/>
          <p:nvPr/>
        </p:nvSpPr>
        <p:spPr>
          <a:xfrm rot="1462800">
            <a:off x="6882120" y="1909440"/>
            <a:ext cx="1800000" cy="366120"/>
          </a:xfrm>
          <a:prstGeom prst="rect">
            <a:avLst/>
          </a:prstGeom>
          <a:solidFill>
            <a:srgbClr val="9BBB59"/>
          </a:solidFill>
          <a:ln w="25560">
            <a:solidFill>
              <a:srgbClr val="728A4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CULTURA</a:t>
            </a:r>
            <a:endParaRPr/>
          </a:p>
        </p:txBody>
      </p:sp>
      <p:sp>
        <p:nvSpPr>
          <p:cNvPr id="219" name="CustomShape 3"/>
          <p:cNvSpPr/>
          <p:nvPr/>
        </p:nvSpPr>
        <p:spPr>
          <a:xfrm>
            <a:off x="3780000" y="5230800"/>
            <a:ext cx="2016000" cy="640440"/>
          </a:xfrm>
          <a:prstGeom prst="rect">
            <a:avLst/>
          </a:prstGeom>
          <a:solidFill>
            <a:srgbClr val="C0504D"/>
          </a:solidFill>
          <a:ln w="25560">
            <a:solidFill>
              <a:srgbClr val="8E3B3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EXPERIÊNCIAS</a:t>
            </a:r>
            <a:r>
              <a:rPr lang="pt-BR" sz="1800" b="1" strike="noStrike" spc="-1">
                <a:solidFill>
                  <a:srgbClr val="D73A3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ANTERIORES</a:t>
            </a:r>
            <a:endParaRPr/>
          </a:p>
        </p:txBody>
      </p:sp>
      <p:sp>
        <p:nvSpPr>
          <p:cNvPr id="220" name="CustomShape 4"/>
          <p:cNvSpPr/>
          <p:nvPr/>
        </p:nvSpPr>
        <p:spPr>
          <a:xfrm rot="20408400">
            <a:off x="555480" y="1848960"/>
            <a:ext cx="1800000" cy="366120"/>
          </a:xfrm>
          <a:prstGeom prst="rect">
            <a:avLst/>
          </a:prstGeom>
          <a:solidFill>
            <a:srgbClr val="4BACC6"/>
          </a:solidFill>
          <a:ln w="25560">
            <a:solidFill>
              <a:srgbClr val="377F92"/>
            </a:solidFill>
            <a:round/>
          </a:ln>
          <a:effectLst>
            <a:outerShdw dist="38160" dir="540000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VALORES</a:t>
            </a:r>
            <a:endParaRPr/>
          </a:p>
        </p:txBody>
      </p:sp>
      <p:sp>
        <p:nvSpPr>
          <p:cNvPr id="221" name="CustomShape 5"/>
          <p:cNvSpPr/>
          <p:nvPr/>
        </p:nvSpPr>
        <p:spPr>
          <a:xfrm rot="2120400">
            <a:off x="6937560" y="4947120"/>
            <a:ext cx="1800000" cy="366120"/>
          </a:xfrm>
          <a:prstGeom prst="rect">
            <a:avLst/>
          </a:prstGeom>
          <a:solidFill>
            <a:srgbClr val="8064A2"/>
          </a:solidFill>
          <a:ln w="25560">
            <a:solidFill>
              <a:srgbClr val="5E4977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SEXO</a:t>
            </a:r>
            <a:endParaRPr/>
          </a:p>
        </p:txBody>
      </p:sp>
      <p:sp>
        <p:nvSpPr>
          <p:cNvPr id="222" name="CustomShape 6"/>
          <p:cNvSpPr/>
          <p:nvPr/>
        </p:nvSpPr>
        <p:spPr>
          <a:xfrm rot="19989600">
            <a:off x="451800" y="4893480"/>
            <a:ext cx="1800000" cy="366120"/>
          </a:xfrm>
          <a:prstGeom prst="rect">
            <a:avLst/>
          </a:prstGeom>
          <a:solidFill>
            <a:srgbClr val="F79646"/>
          </a:solidFill>
          <a:ln w="25560">
            <a:solidFill>
              <a:srgbClr val="B66E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CRENÇAS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4451201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/>
          <p:cNvPicPr/>
          <p:nvPr/>
        </p:nvPicPr>
        <p:blipFill>
          <a:blip r:embed="rId2"/>
          <a:stretch/>
        </p:blipFill>
        <p:spPr>
          <a:xfrm>
            <a:off x="0" y="-123840"/>
            <a:ext cx="9143640" cy="7022880"/>
          </a:xfrm>
          <a:prstGeom prst="rect">
            <a:avLst/>
          </a:prstGeom>
          <a:ln w="9360">
            <a:noFill/>
          </a:ln>
        </p:spPr>
      </p:pic>
      <p:pic>
        <p:nvPicPr>
          <p:cNvPr id="224" name="Picture 2"/>
          <p:cNvPicPr/>
          <p:nvPr/>
        </p:nvPicPr>
        <p:blipFill>
          <a:blip r:embed="rId3"/>
          <a:stretch/>
        </p:blipFill>
        <p:spPr>
          <a:xfrm>
            <a:off x="4284000" y="3717000"/>
            <a:ext cx="4864320" cy="2736000"/>
          </a:xfrm>
          <a:prstGeom prst="rect">
            <a:avLst/>
          </a:prstGeom>
          <a:ln>
            <a:noFill/>
          </a:ln>
        </p:spPr>
      </p:pic>
      <p:pic>
        <p:nvPicPr>
          <p:cNvPr id="225" name="Picture 34"/>
          <p:cNvPicPr/>
          <p:nvPr/>
        </p:nvPicPr>
        <p:blipFill>
          <a:blip r:embed="rId4"/>
          <a:stretch/>
        </p:blipFill>
        <p:spPr>
          <a:xfrm>
            <a:off x="4572000" y="332640"/>
            <a:ext cx="4542120" cy="3024000"/>
          </a:xfrm>
          <a:prstGeom prst="rect">
            <a:avLst/>
          </a:prstGeom>
          <a:ln>
            <a:noFill/>
          </a:ln>
        </p:spPr>
      </p:pic>
      <p:pic>
        <p:nvPicPr>
          <p:cNvPr id="226" name="Picture 23"/>
          <p:cNvPicPr/>
          <p:nvPr/>
        </p:nvPicPr>
        <p:blipFill>
          <a:blip r:embed="rId5"/>
          <a:stretch/>
        </p:blipFill>
        <p:spPr>
          <a:xfrm>
            <a:off x="-108360" y="476640"/>
            <a:ext cx="4468680" cy="2592000"/>
          </a:xfrm>
          <a:prstGeom prst="rect">
            <a:avLst/>
          </a:prstGeom>
          <a:ln>
            <a:noFill/>
          </a:ln>
        </p:spPr>
      </p:pic>
      <p:pic>
        <p:nvPicPr>
          <p:cNvPr id="227" name="Picture 29"/>
          <p:cNvPicPr/>
          <p:nvPr/>
        </p:nvPicPr>
        <p:blipFill>
          <a:blip r:embed="rId6"/>
          <a:stretch/>
        </p:blipFill>
        <p:spPr>
          <a:xfrm>
            <a:off x="251640" y="3357000"/>
            <a:ext cx="3801960" cy="316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Users\Maiane\Downloads\Indio_esquim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22630"/>
            <a:ext cx="6768751" cy="60833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155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icture 2"/>
          <p:cNvPicPr/>
          <p:nvPr/>
        </p:nvPicPr>
        <p:blipFill>
          <a:blip r:embed="rId2"/>
          <a:stretch/>
        </p:blipFill>
        <p:spPr>
          <a:xfrm>
            <a:off x="1979640" y="-57240"/>
            <a:ext cx="5471640" cy="694188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2009426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Picture 2"/>
          <p:cNvPicPr/>
          <p:nvPr/>
        </p:nvPicPr>
        <p:blipFill>
          <a:blip r:embed="rId2"/>
          <a:stretch/>
        </p:blipFill>
        <p:spPr>
          <a:xfrm>
            <a:off x="1692360" y="57240"/>
            <a:ext cx="6479640" cy="682740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375833338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2906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3"/>
          <p:cNvPicPr/>
          <p:nvPr/>
        </p:nvPicPr>
        <p:blipFill>
          <a:blip r:embed="rId2"/>
          <a:srcRect l="13070" r="12696" b="-2434"/>
          <a:stretch/>
        </p:blipFill>
        <p:spPr>
          <a:xfrm>
            <a:off x="-370080" y="864000"/>
            <a:ext cx="9956880" cy="5760000"/>
          </a:xfrm>
          <a:prstGeom prst="rect">
            <a:avLst/>
          </a:prstGeom>
          <a:ln w="9360">
            <a:noFill/>
          </a:ln>
        </p:spPr>
      </p:pic>
      <p:sp>
        <p:nvSpPr>
          <p:cNvPr id="231" name="CustomShape 1"/>
          <p:cNvSpPr/>
          <p:nvPr/>
        </p:nvSpPr>
        <p:spPr>
          <a:xfrm>
            <a:off x="2699640" y="1316880"/>
            <a:ext cx="3528000" cy="944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28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PERFIL DE COMPORTAMENTO</a:t>
            </a:r>
            <a:endParaRPr/>
          </a:p>
        </p:txBody>
      </p:sp>
      <p:sp>
        <p:nvSpPr>
          <p:cNvPr id="232" name="CustomShape 2"/>
          <p:cNvSpPr/>
          <p:nvPr/>
        </p:nvSpPr>
        <p:spPr>
          <a:xfrm>
            <a:off x="828720" y="2404080"/>
            <a:ext cx="7414920" cy="3994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just">
              <a:lnSpc>
                <a:spcPct val="100000"/>
              </a:lnSpc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</a:t>
            </a:r>
            <a:r>
              <a:rPr lang="pt-BR" sz="20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Os Psicólogos Atkins e Katcher (1967) elaboraram este teste chamado LIFO (Life Orientations), que permite avaliar o uso que fazemos de nossos atributos positivos (forças) e negativos (fraquezas) baseando-se em ideias de Erich Fromm sobre orientação produtiva e improdutiva na relação eu-outros.</a:t>
            </a:r>
            <a:endParaRPr/>
          </a:p>
          <a:p>
            <a:pPr algn="just">
              <a:lnSpc>
                <a:spcPct val="100000"/>
              </a:lnSpc>
            </a:pPr>
            <a:r>
              <a:rPr lang="pt-BR" sz="20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 </a:t>
            </a:r>
            <a:endParaRPr/>
          </a:p>
          <a:p>
            <a:pPr algn="just">
              <a:lnSpc>
                <a:spcPct val="100000"/>
              </a:lnSpc>
            </a:pPr>
            <a:r>
              <a:rPr lang="pt-BR" sz="20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Este não é um teste de respostas certas ou erradas; é um instrumento que lhe permitirá conhecer suas características, atitudes e posições em relação a vida – as que são mais (ou menos) típicas e significativas – a fim de identificar o modo (produtivo ou improdutivo) com que você utiliza suas forças ou pontos fortes.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98322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 l="18822" t="23250" r="19164" b="10799"/>
          <a:stretch>
            <a:fillRect/>
          </a:stretch>
        </p:blipFill>
        <p:spPr bwMode="auto">
          <a:xfrm>
            <a:off x="323850" y="79375"/>
            <a:ext cx="8351838" cy="666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684213" y="1052513"/>
            <a:ext cx="360362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r>
              <a:rPr lang="pt-BR">
                <a:solidFill>
                  <a:srgbClr val="FF0000"/>
                </a:solidFill>
              </a:rPr>
              <a:t>2</a:t>
            </a:r>
          </a:p>
          <a:p>
            <a:endParaRPr lang="pt-BR" sz="200">
              <a:solidFill>
                <a:srgbClr val="FF0000"/>
              </a:solidFill>
            </a:endParaRPr>
          </a:p>
          <a:p>
            <a:r>
              <a:rPr lang="pt-BR">
                <a:solidFill>
                  <a:srgbClr val="FF0000"/>
                </a:solidFill>
              </a:rPr>
              <a:t>1</a:t>
            </a:r>
          </a:p>
          <a:p>
            <a:endParaRPr lang="pt-BR" sz="200">
              <a:solidFill>
                <a:srgbClr val="FF0000"/>
              </a:solidFill>
            </a:endParaRPr>
          </a:p>
          <a:p>
            <a:r>
              <a:rPr lang="pt-BR">
                <a:solidFill>
                  <a:srgbClr val="FF0000"/>
                </a:solidFill>
              </a:rPr>
              <a:t>4</a:t>
            </a:r>
          </a:p>
          <a:p>
            <a:endParaRPr lang="pt-BR" sz="200">
              <a:solidFill>
                <a:srgbClr val="FF0000"/>
              </a:solidFill>
            </a:endParaRPr>
          </a:p>
          <a:p>
            <a:r>
              <a:rPr lang="pt-BR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1044575" y="1052513"/>
            <a:ext cx="358775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r>
              <a:rPr lang="pt-BR">
                <a:solidFill>
                  <a:srgbClr val="FF0000"/>
                </a:solidFill>
              </a:rPr>
              <a:t>1</a:t>
            </a:r>
          </a:p>
          <a:p>
            <a:endParaRPr lang="pt-BR" sz="200">
              <a:solidFill>
                <a:srgbClr val="FF0000"/>
              </a:solidFill>
            </a:endParaRPr>
          </a:p>
          <a:p>
            <a:r>
              <a:rPr lang="pt-BR">
                <a:solidFill>
                  <a:srgbClr val="FF0000"/>
                </a:solidFill>
              </a:rPr>
              <a:t>2</a:t>
            </a:r>
          </a:p>
          <a:p>
            <a:endParaRPr lang="pt-BR" sz="200">
              <a:solidFill>
                <a:srgbClr val="FF0000"/>
              </a:solidFill>
            </a:endParaRPr>
          </a:p>
          <a:p>
            <a:r>
              <a:rPr lang="pt-BR">
                <a:solidFill>
                  <a:srgbClr val="FF0000"/>
                </a:solidFill>
              </a:rPr>
              <a:t>3</a:t>
            </a:r>
          </a:p>
          <a:p>
            <a:endParaRPr lang="pt-BR" sz="200">
              <a:solidFill>
                <a:srgbClr val="FF0000"/>
              </a:solidFill>
            </a:endParaRPr>
          </a:p>
          <a:p>
            <a:r>
              <a:rPr lang="pt-BR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2" name="Grupo 27"/>
          <p:cNvGrpSpPr>
            <a:grpSpLocks/>
          </p:cNvGrpSpPr>
          <p:nvPr/>
        </p:nvGrpSpPr>
        <p:grpSpPr bwMode="auto">
          <a:xfrm>
            <a:off x="3419475" y="1052513"/>
            <a:ext cx="4392613" cy="1162050"/>
            <a:chOff x="3419872" y="1052736"/>
            <a:chExt cx="4392488" cy="1161261"/>
          </a:xfrm>
        </p:grpSpPr>
        <p:sp>
          <p:nvSpPr>
            <p:cNvPr id="61463" name="CaixaDeTexto 5"/>
            <p:cNvSpPr txBox="1">
              <a:spLocks noChangeArrowheads="1"/>
            </p:cNvSpPr>
            <p:nvPr/>
          </p:nvSpPr>
          <p:spPr bwMode="auto">
            <a:xfrm>
              <a:off x="3419872" y="1052736"/>
              <a:ext cx="288032" cy="369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>
                  <a:solidFill>
                    <a:srgbClr val="FF0000"/>
                  </a:solidFill>
                </a:rPr>
                <a:t>7</a:t>
              </a:r>
            </a:p>
          </p:txBody>
        </p:sp>
        <p:sp>
          <p:nvSpPr>
            <p:cNvPr id="61464" name="CaixaDeTexto 6"/>
            <p:cNvSpPr txBox="1">
              <a:spLocks noChangeArrowheads="1"/>
            </p:cNvSpPr>
            <p:nvPr/>
          </p:nvSpPr>
          <p:spPr bwMode="auto">
            <a:xfrm>
              <a:off x="4572000" y="1340768"/>
              <a:ext cx="288032" cy="369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>
                  <a:solidFill>
                    <a:srgbClr val="FF0000"/>
                  </a:solidFill>
                </a:rPr>
                <a:t>6</a:t>
              </a:r>
            </a:p>
          </p:txBody>
        </p:sp>
        <p:sp>
          <p:nvSpPr>
            <p:cNvPr id="61465" name="CaixaDeTexto 7"/>
            <p:cNvSpPr txBox="1">
              <a:spLocks noChangeArrowheads="1"/>
            </p:cNvSpPr>
            <p:nvPr/>
          </p:nvSpPr>
          <p:spPr bwMode="auto">
            <a:xfrm>
              <a:off x="6084168" y="1619508"/>
              <a:ext cx="288032" cy="369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>
                  <a:solidFill>
                    <a:srgbClr val="FF0000"/>
                  </a:solidFill>
                </a:rPr>
                <a:t>9</a:t>
              </a:r>
            </a:p>
          </p:txBody>
        </p:sp>
        <p:sp>
          <p:nvSpPr>
            <p:cNvPr id="61466" name="CaixaDeTexto 8"/>
            <p:cNvSpPr txBox="1">
              <a:spLocks noChangeArrowheads="1"/>
            </p:cNvSpPr>
            <p:nvPr/>
          </p:nvSpPr>
          <p:spPr bwMode="auto">
            <a:xfrm>
              <a:off x="7524328" y="1844824"/>
              <a:ext cx="288032" cy="369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>
                  <a:solidFill>
                    <a:srgbClr val="FF0000"/>
                  </a:solidFill>
                </a:rPr>
                <a:t>8</a:t>
              </a:r>
            </a:p>
          </p:txBody>
        </p:sp>
      </p:grpSp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3348038" y="2628900"/>
            <a:ext cx="2873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r>
              <a:rPr lang="pt-BR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1" name="CaixaDeTexto 10"/>
          <p:cNvSpPr txBox="1">
            <a:spLocks noChangeArrowheads="1"/>
          </p:cNvSpPr>
          <p:nvPr/>
        </p:nvSpPr>
        <p:spPr bwMode="auto">
          <a:xfrm>
            <a:off x="4572000" y="2924175"/>
            <a:ext cx="287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r>
              <a:rPr lang="pt-BR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2" name="CaixaDeTexto 11"/>
          <p:cNvSpPr txBox="1">
            <a:spLocks noChangeArrowheads="1"/>
          </p:cNvSpPr>
          <p:nvPr/>
        </p:nvSpPr>
        <p:spPr bwMode="auto">
          <a:xfrm>
            <a:off x="6083300" y="3213100"/>
            <a:ext cx="288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r>
              <a:rPr lang="pt-BR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3" name="CaixaDeTexto 12"/>
          <p:cNvSpPr txBox="1">
            <a:spLocks noChangeArrowheads="1"/>
          </p:cNvSpPr>
          <p:nvPr/>
        </p:nvSpPr>
        <p:spPr bwMode="auto">
          <a:xfrm>
            <a:off x="7451725" y="3500438"/>
            <a:ext cx="288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r>
              <a:rPr lang="pt-BR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CaixaDeTexto 13"/>
          <p:cNvSpPr txBox="1">
            <a:spLocks noChangeArrowheads="1"/>
          </p:cNvSpPr>
          <p:nvPr/>
        </p:nvSpPr>
        <p:spPr bwMode="auto">
          <a:xfrm>
            <a:off x="3419475" y="4292600"/>
            <a:ext cx="288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r>
              <a:rPr lang="pt-BR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5" name="CaixaDeTexto 14"/>
          <p:cNvSpPr txBox="1">
            <a:spLocks noChangeArrowheads="1"/>
          </p:cNvSpPr>
          <p:nvPr/>
        </p:nvSpPr>
        <p:spPr bwMode="auto">
          <a:xfrm>
            <a:off x="4572000" y="4652963"/>
            <a:ext cx="2873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r>
              <a:rPr lang="pt-BR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6" name="CaixaDeTexto 15"/>
          <p:cNvSpPr txBox="1">
            <a:spLocks noChangeArrowheads="1"/>
          </p:cNvSpPr>
          <p:nvPr/>
        </p:nvSpPr>
        <p:spPr bwMode="auto">
          <a:xfrm>
            <a:off x="6011863" y="4941888"/>
            <a:ext cx="5048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r>
              <a:rPr lang="pt-BR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7" name="CaixaDeTexto 16"/>
          <p:cNvSpPr txBox="1">
            <a:spLocks noChangeArrowheads="1"/>
          </p:cNvSpPr>
          <p:nvPr/>
        </p:nvSpPr>
        <p:spPr bwMode="auto">
          <a:xfrm>
            <a:off x="7524750" y="5157788"/>
            <a:ext cx="2873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r>
              <a:rPr lang="pt-BR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8" name="CaixaDeTexto 17"/>
          <p:cNvSpPr txBox="1">
            <a:spLocks noChangeArrowheads="1"/>
          </p:cNvSpPr>
          <p:nvPr/>
        </p:nvSpPr>
        <p:spPr bwMode="auto">
          <a:xfrm>
            <a:off x="3348038" y="5795963"/>
            <a:ext cx="431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/>
            <a:r>
              <a:rPr lang="pt-BR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19" name="CaixaDeTexto 18"/>
          <p:cNvSpPr txBox="1">
            <a:spLocks noChangeArrowheads="1"/>
          </p:cNvSpPr>
          <p:nvPr/>
        </p:nvSpPr>
        <p:spPr bwMode="auto">
          <a:xfrm>
            <a:off x="4500563" y="5795963"/>
            <a:ext cx="431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/>
            <a:r>
              <a:rPr lang="pt-BR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20" name="CaixaDeTexto 19"/>
          <p:cNvSpPr txBox="1">
            <a:spLocks noChangeArrowheads="1"/>
          </p:cNvSpPr>
          <p:nvPr/>
        </p:nvSpPr>
        <p:spPr bwMode="auto">
          <a:xfrm>
            <a:off x="6011863" y="5805488"/>
            <a:ext cx="431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/>
            <a:r>
              <a:rPr lang="pt-BR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1" name="CaixaDeTexto 20"/>
          <p:cNvSpPr txBox="1">
            <a:spLocks noChangeArrowheads="1"/>
          </p:cNvSpPr>
          <p:nvPr/>
        </p:nvSpPr>
        <p:spPr bwMode="auto">
          <a:xfrm>
            <a:off x="7451725" y="5795963"/>
            <a:ext cx="431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/>
            <a:r>
              <a:rPr lang="pt-BR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22" name="Elipse 21"/>
          <p:cNvSpPr/>
          <p:nvPr/>
        </p:nvSpPr>
        <p:spPr>
          <a:xfrm>
            <a:off x="5688013" y="5592763"/>
            <a:ext cx="1079500" cy="79216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3" name="Grupo 25"/>
          <p:cNvGrpSpPr>
            <a:grpSpLocks/>
          </p:cNvGrpSpPr>
          <p:nvPr/>
        </p:nvGrpSpPr>
        <p:grpSpPr bwMode="auto">
          <a:xfrm>
            <a:off x="252413" y="1052513"/>
            <a:ext cx="360362" cy="4605337"/>
            <a:chOff x="539552" y="764704"/>
            <a:chExt cx="360040" cy="4605045"/>
          </a:xfrm>
        </p:grpSpPr>
        <p:sp>
          <p:nvSpPr>
            <p:cNvPr id="61460" name="CaixaDeTexto 2"/>
            <p:cNvSpPr txBox="1">
              <a:spLocks noChangeArrowheads="1"/>
            </p:cNvSpPr>
            <p:nvPr/>
          </p:nvSpPr>
          <p:spPr bwMode="auto">
            <a:xfrm>
              <a:off x="539552" y="764704"/>
              <a:ext cx="360040" cy="1292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>
                  <a:solidFill>
                    <a:srgbClr val="FF0000"/>
                  </a:solidFill>
                </a:rPr>
                <a:t>4</a:t>
              </a:r>
            </a:p>
            <a:p>
              <a:endParaRPr lang="pt-BR" sz="200">
                <a:solidFill>
                  <a:srgbClr val="FF0000"/>
                </a:solidFill>
              </a:endParaRPr>
            </a:p>
            <a:p>
              <a:r>
                <a:rPr lang="pt-BR">
                  <a:solidFill>
                    <a:srgbClr val="FF0000"/>
                  </a:solidFill>
                </a:rPr>
                <a:t>3</a:t>
              </a:r>
            </a:p>
            <a:p>
              <a:endParaRPr lang="pt-BR" sz="200">
                <a:solidFill>
                  <a:srgbClr val="FF0000"/>
                </a:solidFill>
              </a:endParaRPr>
            </a:p>
            <a:p>
              <a:r>
                <a:rPr lang="pt-BR">
                  <a:solidFill>
                    <a:srgbClr val="FF0000"/>
                  </a:solidFill>
                </a:rPr>
                <a:t>2</a:t>
              </a:r>
            </a:p>
            <a:p>
              <a:endParaRPr lang="pt-BR" sz="200">
                <a:solidFill>
                  <a:srgbClr val="FF0000"/>
                </a:solidFill>
              </a:endParaRPr>
            </a:p>
            <a:p>
              <a:r>
                <a:rPr lang="pt-BR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61461" name="CaixaDeTexto 23"/>
            <p:cNvSpPr txBox="1">
              <a:spLocks noChangeArrowheads="1"/>
            </p:cNvSpPr>
            <p:nvPr/>
          </p:nvSpPr>
          <p:spPr bwMode="auto">
            <a:xfrm>
              <a:off x="539552" y="2420888"/>
              <a:ext cx="360040" cy="1292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>
                  <a:solidFill>
                    <a:srgbClr val="FF0000"/>
                  </a:solidFill>
                </a:rPr>
                <a:t>1</a:t>
              </a:r>
            </a:p>
            <a:p>
              <a:endParaRPr lang="pt-BR" sz="200">
                <a:solidFill>
                  <a:srgbClr val="FF0000"/>
                </a:solidFill>
              </a:endParaRPr>
            </a:p>
            <a:p>
              <a:r>
                <a:rPr lang="pt-BR">
                  <a:solidFill>
                    <a:srgbClr val="FF0000"/>
                  </a:solidFill>
                </a:rPr>
                <a:t>2</a:t>
              </a:r>
            </a:p>
            <a:p>
              <a:endParaRPr lang="pt-BR" sz="200">
                <a:solidFill>
                  <a:srgbClr val="FF0000"/>
                </a:solidFill>
              </a:endParaRPr>
            </a:p>
            <a:p>
              <a:r>
                <a:rPr lang="pt-BR">
                  <a:solidFill>
                    <a:srgbClr val="FF0000"/>
                  </a:solidFill>
                </a:rPr>
                <a:t>3</a:t>
              </a:r>
            </a:p>
            <a:p>
              <a:endParaRPr lang="pt-BR" sz="200">
                <a:solidFill>
                  <a:srgbClr val="FF0000"/>
                </a:solidFill>
              </a:endParaRPr>
            </a:p>
            <a:p>
              <a:r>
                <a:rPr lang="pt-BR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61462" name="CaixaDeTexto 24"/>
            <p:cNvSpPr txBox="1">
              <a:spLocks noChangeArrowheads="1"/>
            </p:cNvSpPr>
            <p:nvPr/>
          </p:nvSpPr>
          <p:spPr bwMode="auto">
            <a:xfrm>
              <a:off x="539552" y="4077072"/>
              <a:ext cx="360040" cy="1292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>
                  <a:solidFill>
                    <a:srgbClr val="FF0000"/>
                  </a:solidFill>
                </a:rPr>
                <a:t>2</a:t>
              </a:r>
            </a:p>
            <a:p>
              <a:endParaRPr lang="pt-BR" sz="200">
                <a:solidFill>
                  <a:srgbClr val="FF0000"/>
                </a:solidFill>
              </a:endParaRPr>
            </a:p>
            <a:p>
              <a:r>
                <a:rPr lang="pt-BR">
                  <a:solidFill>
                    <a:srgbClr val="FF0000"/>
                  </a:solidFill>
                </a:rPr>
                <a:t>1</a:t>
              </a:r>
            </a:p>
            <a:p>
              <a:endParaRPr lang="pt-BR" sz="200">
                <a:solidFill>
                  <a:srgbClr val="FF0000"/>
                </a:solidFill>
              </a:endParaRPr>
            </a:p>
            <a:p>
              <a:r>
                <a:rPr lang="pt-BR">
                  <a:solidFill>
                    <a:srgbClr val="FF0000"/>
                  </a:solidFill>
                </a:rPr>
                <a:t>4</a:t>
              </a:r>
            </a:p>
            <a:p>
              <a:endParaRPr lang="pt-BR" sz="200">
                <a:solidFill>
                  <a:srgbClr val="FF0000"/>
                </a:solidFill>
              </a:endParaRPr>
            </a:p>
            <a:p>
              <a:r>
                <a:rPr lang="pt-BR">
                  <a:solidFill>
                    <a:srgbClr val="FF0000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41532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a 8"/>
          <p:cNvGraphicFramePr/>
          <p:nvPr/>
        </p:nvGraphicFramePr>
        <p:xfrm>
          <a:off x="1907704" y="1165200"/>
          <a:ext cx="5688632" cy="3775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CaixaDeTexto 5"/>
          <p:cNvSpPr txBox="1">
            <a:spLocks noChangeArrowheads="1"/>
          </p:cNvSpPr>
          <p:nvPr/>
        </p:nvSpPr>
        <p:spPr bwMode="auto">
          <a:xfrm>
            <a:off x="6588125" y="4149725"/>
            <a:ext cx="2517775" cy="2030413"/>
          </a:xfrm>
          <a:prstGeom prst="rect">
            <a:avLst/>
          </a:prstGeom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0" tIns="45715" rIns="91430" bIns="45715">
            <a:spAutoFit/>
          </a:bodyPr>
          <a:lstStyle/>
          <a:p>
            <a:pPr algn="ctr">
              <a:defRPr/>
            </a:pPr>
            <a:r>
              <a:rPr lang="pt-B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AJUDADOR</a:t>
            </a:r>
            <a:endParaRPr lang="pt-BR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t-BR" dirty="0"/>
              <a:t> Voltado para pessoas;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dirty="0"/>
              <a:t> Cooperativo;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dirty="0"/>
              <a:t> Facilidade em trabalhar em equipe;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dirty="0"/>
              <a:t> Sempre disposto a servir os outros.</a:t>
            </a:r>
            <a:endParaRPr lang="pt-BR" b="1" dirty="0"/>
          </a:p>
        </p:txBody>
      </p:sp>
      <p:sp>
        <p:nvSpPr>
          <p:cNvPr id="2" name="Retângulo 1"/>
          <p:cNvSpPr/>
          <p:nvPr/>
        </p:nvSpPr>
        <p:spPr>
          <a:xfrm>
            <a:off x="107950" y="1196975"/>
            <a:ext cx="2663825" cy="203041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0" tIns="45715" rIns="91430" bIns="45715">
            <a:spAutoFit/>
          </a:bodyPr>
          <a:lstStyle/>
          <a:p>
            <a:pPr algn="ctr">
              <a:defRPr/>
            </a:pPr>
            <a:r>
              <a:rPr lang="pt-B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CONTROLADOR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dirty="0"/>
              <a:t> Foco no resultado;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dirty="0"/>
              <a:t> Verdadeiro gerador de energia  (“faz acontecer”);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dirty="0"/>
              <a:t> É firme, enérgico.;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dirty="0"/>
              <a:t> Pode monopolizar as decisões.</a:t>
            </a:r>
          </a:p>
        </p:txBody>
      </p:sp>
      <p:sp>
        <p:nvSpPr>
          <p:cNvPr id="3" name="Retângulo 2"/>
          <p:cNvSpPr/>
          <p:nvPr/>
        </p:nvSpPr>
        <p:spPr>
          <a:xfrm>
            <a:off x="179388" y="3860800"/>
            <a:ext cx="2736850" cy="230822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0" tIns="45715" rIns="91430" bIns="45715">
            <a:spAutoFit/>
          </a:bodyPr>
          <a:lstStyle/>
          <a:p>
            <a:pPr algn="ctr">
              <a:defRPr/>
            </a:pPr>
            <a:r>
              <a:rPr lang="pt-B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CUIDADOSO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dirty="0"/>
              <a:t> Especialista em esmiuçar problemas complexos;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dirty="0"/>
              <a:t> Detalhista;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dirty="0"/>
              <a:t> Meticuloso;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dirty="0"/>
              <a:t> </a:t>
            </a:r>
            <a:r>
              <a:rPr lang="pt-BR" dirty="0" smtClean="0"/>
              <a:t>Analítico; </a:t>
            </a:r>
            <a:endParaRPr lang="pt-BR" dirty="0"/>
          </a:p>
          <a:p>
            <a:pPr>
              <a:buFont typeface="Arial" pitchFamily="34" charset="0"/>
              <a:buChar char="•"/>
              <a:defRPr/>
            </a:pPr>
            <a:r>
              <a:rPr lang="pt-BR" dirty="0"/>
              <a:t> Baseado em fatos e dados.</a:t>
            </a:r>
          </a:p>
        </p:txBody>
      </p:sp>
      <p:sp>
        <p:nvSpPr>
          <p:cNvPr id="5" name="Retângulo 4"/>
          <p:cNvSpPr/>
          <p:nvPr/>
        </p:nvSpPr>
        <p:spPr>
          <a:xfrm>
            <a:off x="6659563" y="1196975"/>
            <a:ext cx="2447925" cy="2031315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0" tIns="45715" rIns="91430" bIns="45715">
            <a:spAutoFit/>
          </a:bodyPr>
          <a:lstStyle/>
          <a:p>
            <a:pPr algn="ctr">
              <a:defRPr/>
            </a:pPr>
            <a:r>
              <a:rPr lang="pt-B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ADAPTADOR</a:t>
            </a:r>
            <a:endParaRPr lang="pt-BR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t-BR" dirty="0"/>
              <a:t> É muito popular </a:t>
            </a:r>
            <a:r>
              <a:rPr lang="pt-BR" dirty="0" smtClean="0"/>
              <a:t>na sua rede social; </a:t>
            </a:r>
            <a:endParaRPr lang="pt-BR" dirty="0"/>
          </a:p>
          <a:p>
            <a:pPr>
              <a:buFont typeface="Arial" pitchFamily="34" charset="0"/>
              <a:buChar char="•"/>
              <a:defRPr/>
            </a:pPr>
            <a:r>
              <a:rPr lang="pt-BR" dirty="0"/>
              <a:t> Todo mundo gosta dele;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dirty="0"/>
              <a:t> Flexível / adaptável;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t-BR" dirty="0"/>
              <a:t> Influenciador.</a:t>
            </a:r>
          </a:p>
        </p:txBody>
      </p:sp>
    </p:spTree>
    <p:extLst>
      <p:ext uri="{BB962C8B-B14F-4D97-AF65-F5344CB8AC3E}">
        <p14:creationId xmlns:p14="http://schemas.microsoft.com/office/powerpoint/2010/main" val="13403463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icture 2"/>
          <p:cNvPicPr/>
          <p:nvPr/>
        </p:nvPicPr>
        <p:blipFill>
          <a:blip r:embed="rId2"/>
          <a:stretch/>
        </p:blipFill>
        <p:spPr>
          <a:xfrm>
            <a:off x="11880" y="-1188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266" name="CustomShape 1"/>
          <p:cNvSpPr/>
          <p:nvPr/>
        </p:nvSpPr>
        <p:spPr>
          <a:xfrm>
            <a:off x="0" y="960840"/>
            <a:ext cx="4608000" cy="396000"/>
          </a:xfrm>
          <a:prstGeom prst="rect">
            <a:avLst/>
          </a:prstGeom>
          <a:solidFill>
            <a:srgbClr val="0000CC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CUIDADOSO</a:t>
            </a:r>
            <a:endParaRPr/>
          </a:p>
        </p:txBody>
      </p:sp>
      <p:sp>
        <p:nvSpPr>
          <p:cNvPr id="267" name="CustomShape 2"/>
          <p:cNvSpPr/>
          <p:nvPr/>
        </p:nvSpPr>
        <p:spPr>
          <a:xfrm>
            <a:off x="4644000" y="960840"/>
            <a:ext cx="4500000" cy="396000"/>
          </a:xfrm>
          <a:prstGeom prst="rect">
            <a:avLst/>
          </a:prstGeom>
          <a:solidFill>
            <a:srgbClr val="006633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AJUDADOR</a:t>
            </a:r>
            <a:endParaRPr/>
          </a:p>
        </p:txBody>
      </p:sp>
      <p:sp>
        <p:nvSpPr>
          <p:cNvPr id="268" name="CustomShape 3"/>
          <p:cNvSpPr/>
          <p:nvPr/>
        </p:nvSpPr>
        <p:spPr>
          <a:xfrm>
            <a:off x="0" y="4380840"/>
            <a:ext cx="4608000" cy="396000"/>
          </a:xfrm>
          <a:prstGeom prst="rect">
            <a:avLst/>
          </a:prstGeom>
          <a:solidFill>
            <a:srgbClr val="FF99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ADAPTADOR</a:t>
            </a:r>
            <a:endParaRPr/>
          </a:p>
        </p:txBody>
      </p:sp>
      <p:sp>
        <p:nvSpPr>
          <p:cNvPr id="269" name="CustomShape 4"/>
          <p:cNvSpPr/>
          <p:nvPr/>
        </p:nvSpPr>
        <p:spPr>
          <a:xfrm>
            <a:off x="4644000" y="4380840"/>
            <a:ext cx="4500000" cy="396000"/>
          </a:xfrm>
          <a:prstGeom prst="rect">
            <a:avLst/>
          </a:prstGeom>
          <a:solidFill>
            <a:srgbClr val="FF000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CONTROLADOR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4"/>
          <p:cNvPicPr/>
          <p:nvPr/>
        </p:nvPicPr>
        <p:blipFill>
          <a:blip r:embed="rId2"/>
          <a:stretch/>
        </p:blipFill>
        <p:spPr>
          <a:xfrm>
            <a:off x="-15120" y="0"/>
            <a:ext cx="9170640" cy="6857640"/>
          </a:xfrm>
          <a:prstGeom prst="rect">
            <a:avLst/>
          </a:prstGeom>
          <a:ln w="9360">
            <a:noFill/>
          </a:ln>
        </p:spPr>
      </p:pic>
      <p:sp>
        <p:nvSpPr>
          <p:cNvPr id="131" name="CustomShape 1"/>
          <p:cNvSpPr/>
          <p:nvPr/>
        </p:nvSpPr>
        <p:spPr>
          <a:xfrm>
            <a:off x="1475640" y="4006800"/>
            <a:ext cx="6120360" cy="11876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O que eu vou fazer para me comprometer?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1"/>
          <p:cNvSpPr/>
          <p:nvPr/>
        </p:nvSpPr>
        <p:spPr>
          <a:xfrm>
            <a:off x="3735360" y="260640"/>
            <a:ext cx="1823760" cy="1065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indent="-216000" algn="ctr">
              <a:lnSpc>
                <a:spcPct val="100000"/>
              </a:lnSpc>
              <a:buFont typeface="Wingdings" charset="2"/>
              <a:buChar char=""/>
            </a:pP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Ativas;</a:t>
            </a:r>
            <a:endParaRPr/>
          </a:p>
          <a:p>
            <a:pPr indent="-216000" algn="ctr">
              <a:lnSpc>
                <a:spcPct val="100000"/>
              </a:lnSpc>
              <a:buFont typeface="Wingdings" charset="2"/>
              <a:buChar char=""/>
            </a:pP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Extrovertidas;</a:t>
            </a:r>
            <a:endParaRPr/>
          </a:p>
          <a:p>
            <a:pPr indent="-216000" algn="ctr">
              <a:lnSpc>
                <a:spcPct val="100000"/>
              </a:lnSpc>
              <a:buFont typeface="Wingdings" charset="2"/>
              <a:buChar char=""/>
            </a:pP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Generalistas;</a:t>
            </a:r>
            <a:endParaRPr/>
          </a:p>
          <a:p>
            <a:pPr indent="-216000" algn="ctr">
              <a:lnSpc>
                <a:spcPct val="100000"/>
              </a:lnSpc>
              <a:buFont typeface="Wingdings" charset="2"/>
              <a:buChar char=""/>
            </a:pP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Visão estratégica.</a:t>
            </a:r>
            <a:endParaRPr/>
          </a:p>
        </p:txBody>
      </p:sp>
      <p:sp>
        <p:nvSpPr>
          <p:cNvPr id="271" name="CustomShape 2"/>
          <p:cNvSpPr/>
          <p:nvPr/>
        </p:nvSpPr>
        <p:spPr>
          <a:xfrm>
            <a:off x="3401640" y="5375520"/>
            <a:ext cx="2544480" cy="1065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indent="-216000" algn="ctr">
              <a:lnSpc>
                <a:spcPct val="100000"/>
              </a:lnSpc>
              <a:buFont typeface="Wingdings" charset="2"/>
              <a:buChar char=""/>
            </a:pP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Reflexivas; </a:t>
            </a:r>
            <a:endParaRPr/>
          </a:p>
          <a:p>
            <a:pPr indent="-216000" algn="ctr">
              <a:lnSpc>
                <a:spcPct val="100000"/>
              </a:lnSpc>
              <a:buFont typeface="Wingdings" charset="2"/>
              <a:buChar char=""/>
            </a:pP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Introvertidas;</a:t>
            </a:r>
            <a:endParaRPr/>
          </a:p>
          <a:p>
            <a:pPr indent="-216000" algn="ctr">
              <a:lnSpc>
                <a:spcPct val="100000"/>
              </a:lnSpc>
              <a:buFont typeface="Wingdings" charset="2"/>
              <a:buChar char=""/>
            </a:pP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Especialistas;</a:t>
            </a:r>
            <a:endParaRPr/>
          </a:p>
          <a:p>
            <a:pPr indent="-216000" algn="ctr">
              <a:lnSpc>
                <a:spcPct val="100000"/>
              </a:lnSpc>
              <a:buFont typeface="Wingdings" charset="2"/>
              <a:buChar char=""/>
            </a:pP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Planejamento estratégico.</a:t>
            </a:r>
            <a:endParaRPr/>
          </a:p>
        </p:txBody>
      </p:sp>
      <p:sp>
        <p:nvSpPr>
          <p:cNvPr id="272" name="CustomShape 3"/>
          <p:cNvSpPr/>
          <p:nvPr/>
        </p:nvSpPr>
        <p:spPr>
          <a:xfrm>
            <a:off x="6588000" y="2205000"/>
            <a:ext cx="2304720" cy="1795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indent="-216000" algn="ctr">
              <a:lnSpc>
                <a:spcPct val="100000"/>
              </a:lnSpc>
              <a:buFont typeface="Wingdings" charset="2"/>
              <a:buChar char=""/>
            </a:pP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Foco nas relações;</a:t>
            </a:r>
            <a:endParaRPr/>
          </a:p>
          <a:p>
            <a:pPr indent="-216000" algn="ctr">
              <a:lnSpc>
                <a:spcPct val="100000"/>
              </a:lnSpc>
              <a:buFont typeface="Wingdings" charset="2"/>
              <a:buChar char=""/>
            </a:pP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Emocionais;</a:t>
            </a:r>
            <a:endParaRPr/>
          </a:p>
          <a:p>
            <a:pPr indent="-216000" algn="ctr">
              <a:lnSpc>
                <a:spcPct val="100000"/>
              </a:lnSpc>
              <a:buFont typeface="Wingdings" charset="2"/>
              <a:buChar char=""/>
            </a:pP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Mais descontraídas;</a:t>
            </a:r>
            <a:endParaRPr/>
          </a:p>
          <a:p>
            <a:pPr indent="-216000" algn="ctr">
              <a:lnSpc>
                <a:spcPct val="100000"/>
              </a:lnSpc>
              <a:buFont typeface="Wingdings" charset="2"/>
              <a:buChar char=""/>
            </a:pP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Facilidade de dar feedback positivo;</a:t>
            </a:r>
            <a:endParaRPr/>
          </a:p>
          <a:p>
            <a:pPr indent="-216000" algn="ctr">
              <a:lnSpc>
                <a:spcPct val="100000"/>
              </a:lnSpc>
              <a:buFont typeface="Wingdings" charset="2"/>
              <a:buChar char=""/>
            </a:pP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Dificuldade de dar feedback negativo.</a:t>
            </a:r>
            <a:endParaRPr/>
          </a:p>
        </p:txBody>
      </p:sp>
      <p:sp>
        <p:nvSpPr>
          <p:cNvPr id="273" name="CustomShape 4"/>
          <p:cNvSpPr/>
          <p:nvPr/>
        </p:nvSpPr>
        <p:spPr>
          <a:xfrm>
            <a:off x="468360" y="2132280"/>
            <a:ext cx="2168280" cy="1795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indent="-216000" algn="ctr">
              <a:lnSpc>
                <a:spcPct val="100000"/>
              </a:lnSpc>
              <a:buFont typeface="Wingdings" charset="2"/>
              <a:buChar char=""/>
            </a:pP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Foco nas tarefas;  </a:t>
            </a:r>
            <a:endParaRPr/>
          </a:p>
          <a:p>
            <a:pPr indent="-216000" algn="ctr">
              <a:lnSpc>
                <a:spcPct val="100000"/>
              </a:lnSpc>
              <a:buFont typeface="Wingdings" charset="2"/>
              <a:buChar char=""/>
            </a:pP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Racionais;</a:t>
            </a:r>
            <a:endParaRPr/>
          </a:p>
          <a:p>
            <a:pPr indent="-216000" algn="ctr">
              <a:lnSpc>
                <a:spcPct val="100000"/>
              </a:lnSpc>
              <a:buFont typeface="Wingdings" charset="2"/>
              <a:buChar char=""/>
            </a:pP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Mais sérias;</a:t>
            </a:r>
            <a:endParaRPr/>
          </a:p>
          <a:p>
            <a:pPr indent="-216000" algn="ctr">
              <a:lnSpc>
                <a:spcPct val="100000"/>
              </a:lnSpc>
              <a:buFont typeface="Wingdings" charset="2"/>
              <a:buChar char=""/>
            </a:pP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Facilidade de dar feedback negativo;</a:t>
            </a:r>
            <a:endParaRPr/>
          </a:p>
          <a:p>
            <a:pPr indent="-216000" algn="ctr">
              <a:lnSpc>
                <a:spcPct val="100000"/>
              </a:lnSpc>
              <a:buFont typeface="Wingdings" charset="2"/>
              <a:buChar char=""/>
            </a:pPr>
            <a:r>
              <a:rPr lang="pt-BR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Dificuldade de dar feedback positivo.</a:t>
            </a:r>
            <a:endParaRPr/>
          </a:p>
        </p:txBody>
      </p:sp>
      <p:sp>
        <p:nvSpPr>
          <p:cNvPr id="274" name="CustomShape 5"/>
          <p:cNvSpPr/>
          <p:nvPr/>
        </p:nvSpPr>
        <p:spPr>
          <a:xfrm>
            <a:off x="2720520" y="1489680"/>
            <a:ext cx="3775680" cy="3775680"/>
          </a:xfrm>
          <a:prstGeom prst="quadArrow">
            <a:avLst>
              <a:gd name="adj1" fmla="val 2000"/>
              <a:gd name="adj2" fmla="val 4000"/>
              <a:gd name="adj3" fmla="val 5000"/>
            </a:avLst>
          </a:prstGeom>
          <a:solidFill>
            <a:srgbClr val="D0D8E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5" name="CustomShape 6"/>
          <p:cNvSpPr/>
          <p:nvPr/>
        </p:nvSpPr>
        <p:spPr>
          <a:xfrm>
            <a:off x="2779920" y="1734840"/>
            <a:ext cx="1747800" cy="15102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55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0840" tIns="60840" rIns="60840" bIns="60840" anchor="ctr"/>
          <a:lstStyle/>
          <a:p>
            <a:pPr algn="ctr">
              <a:lnSpc>
                <a:spcPct val="90000"/>
              </a:lnSpc>
            </a:pPr>
            <a:r>
              <a:rPr lang="pt-BR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CONTROLADOR</a:t>
            </a:r>
            <a:endParaRPr/>
          </a:p>
        </p:txBody>
      </p:sp>
      <p:sp>
        <p:nvSpPr>
          <p:cNvPr id="276" name="CustomShape 7"/>
          <p:cNvSpPr/>
          <p:nvPr/>
        </p:nvSpPr>
        <p:spPr>
          <a:xfrm>
            <a:off x="4732560" y="1734840"/>
            <a:ext cx="1659960" cy="15102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55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68760" rIns="68760" bIns="68760" anchor="ctr"/>
          <a:lstStyle/>
          <a:p>
            <a:pPr algn="ctr">
              <a:lnSpc>
                <a:spcPct val="90000"/>
              </a:lnSpc>
            </a:pPr>
            <a:r>
              <a:rPr lang="pt-BR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ADAPTADOR</a:t>
            </a:r>
            <a:endParaRPr/>
          </a:p>
        </p:txBody>
      </p:sp>
      <p:sp>
        <p:nvSpPr>
          <p:cNvPr id="277" name="CustomShape 8"/>
          <p:cNvSpPr/>
          <p:nvPr/>
        </p:nvSpPr>
        <p:spPr>
          <a:xfrm>
            <a:off x="2779920" y="3509640"/>
            <a:ext cx="1747800" cy="1510200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255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68760" rIns="68760" bIns="68760" anchor="ctr"/>
          <a:lstStyle/>
          <a:p>
            <a:pPr algn="ctr">
              <a:lnSpc>
                <a:spcPct val="90000"/>
              </a:lnSpc>
            </a:pPr>
            <a:r>
              <a:rPr lang="pt-BR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CUIDADOSO</a:t>
            </a:r>
            <a:endParaRPr/>
          </a:p>
        </p:txBody>
      </p:sp>
      <p:sp>
        <p:nvSpPr>
          <p:cNvPr id="278" name="CustomShape 9"/>
          <p:cNvSpPr/>
          <p:nvPr/>
        </p:nvSpPr>
        <p:spPr>
          <a:xfrm>
            <a:off x="4732560" y="3509640"/>
            <a:ext cx="1659960" cy="15102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255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68760" rIns="68760" bIns="68760" anchor="ctr"/>
          <a:lstStyle/>
          <a:p>
            <a:pPr algn="ctr">
              <a:lnSpc>
                <a:spcPct val="90000"/>
              </a:lnSpc>
            </a:pPr>
            <a:r>
              <a:rPr lang="pt-BR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AJUDADOR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6103133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ustomShape 1"/>
          <p:cNvSpPr/>
          <p:nvPr/>
        </p:nvSpPr>
        <p:spPr>
          <a:xfrm>
            <a:off x="0" y="-27000"/>
            <a:ext cx="9143640" cy="640440"/>
          </a:xfrm>
          <a:prstGeom prst="rect">
            <a:avLst/>
          </a:prstGeom>
          <a:solidFill>
            <a:srgbClr val="C00000"/>
          </a:solidFill>
          <a:ln w="9360">
            <a:solidFill>
              <a:srgbClr val="403152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36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CONTROLADOR</a:t>
            </a:r>
            <a:endParaRPr/>
          </a:p>
        </p:txBody>
      </p:sp>
      <p:pic>
        <p:nvPicPr>
          <p:cNvPr id="280" name="Picture 1"/>
          <p:cNvPicPr/>
          <p:nvPr/>
        </p:nvPicPr>
        <p:blipFill>
          <a:blip r:embed="rId2"/>
          <a:stretch/>
        </p:blipFill>
        <p:spPr>
          <a:xfrm>
            <a:off x="179280" y="836640"/>
            <a:ext cx="1620360" cy="1944360"/>
          </a:xfrm>
          <a:prstGeom prst="rect">
            <a:avLst/>
          </a:prstGeom>
          <a:ln w="9360">
            <a:noFill/>
          </a:ln>
        </p:spPr>
      </p:pic>
      <p:sp>
        <p:nvSpPr>
          <p:cNvPr id="281" name="CustomShape 2"/>
          <p:cNvSpPr/>
          <p:nvPr/>
        </p:nvSpPr>
        <p:spPr>
          <a:xfrm>
            <a:off x="1763640" y="836640"/>
            <a:ext cx="7200720" cy="5884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indent="-216000" algn="just">
              <a:lnSpc>
                <a:spcPct val="100000"/>
              </a:lnSpc>
              <a:buFont typeface="Wingdings" charset="2"/>
              <a:buChar char="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Competitivas, orientadas para resultados, diretas e objetivas, com uma tendência  mais autoritária;</a:t>
            </a:r>
            <a:endParaRPr/>
          </a:p>
          <a:p>
            <a:pPr indent="-216000" algn="just">
              <a:lnSpc>
                <a:spcPct val="100000"/>
              </a:lnSpc>
              <a:buFont typeface="Wingdings" charset="2"/>
              <a:buChar char="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Podem deixar questões ligadas a sentimentos e emoções em segundo plano;</a:t>
            </a:r>
            <a:endParaRPr/>
          </a:p>
          <a:p>
            <a:pPr indent="-216000" algn="just">
              <a:lnSpc>
                <a:spcPct val="100000"/>
              </a:lnSpc>
              <a:buFont typeface="Wingdings" charset="2"/>
              <a:buChar char="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Podem ser vistas como agressivas, arrogantes, nervosas, rigorosas e argumentativas.</a:t>
            </a:r>
            <a:endParaRPr/>
          </a:p>
          <a:p>
            <a:pPr indent="-216000" algn="just">
              <a:lnSpc>
                <a:spcPct val="100000"/>
              </a:lnSpc>
              <a:buFont typeface="Wingdings" charset="2"/>
              <a:buChar char="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Uma pessoa franca, com facilidade para falar o que pensa, sendo que primeiro fala, depois pensa.</a:t>
            </a:r>
            <a:endParaRPr/>
          </a:p>
          <a:p>
            <a:pPr indent="-216000" algn="just">
              <a:lnSpc>
                <a:spcPct val="100000"/>
              </a:lnSpc>
              <a:buFont typeface="Wingdings" charset="2"/>
              <a:buChar char="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Passam a imagem de corajosas, arrojadas, audazes, com muita força de  vontade para superar obstáculos e desafios, sempre com rapidez e obstinação;</a:t>
            </a:r>
            <a:endParaRPr/>
          </a:p>
          <a:p>
            <a:pPr indent="-216000" algn="just">
              <a:lnSpc>
                <a:spcPct val="100000"/>
              </a:lnSpc>
              <a:buFont typeface="Wingdings" charset="2"/>
              <a:buChar char="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Podem se tornar resistentes ou até agressivas quando criticadas ou confrontadas;</a:t>
            </a:r>
            <a:endParaRPr/>
          </a:p>
          <a:p>
            <a:pPr indent="-216000" algn="just">
              <a:lnSpc>
                <a:spcPct val="100000"/>
              </a:lnSpc>
              <a:buFont typeface="Wingdings" charset="2"/>
              <a:buChar char="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Necessidade de dominar e controlar o que está à sua volta,  sempre procurando assumir posição de comando;</a:t>
            </a:r>
            <a:endParaRPr/>
          </a:p>
          <a:p>
            <a:pPr indent="-216000" algn="just">
              <a:lnSpc>
                <a:spcPct val="100000"/>
              </a:lnSpc>
              <a:buFont typeface="Wingdings" charset="2"/>
              <a:buChar char="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Pode ter dificuldade para ouvir e esperar sua hora de falar, pode cortar as pessoas;</a:t>
            </a:r>
            <a:endParaRPr/>
          </a:p>
          <a:p>
            <a:pPr indent="-216000" algn="just">
              <a:lnSpc>
                <a:spcPct val="100000"/>
              </a:lnSpc>
              <a:buFont typeface="Wingdings" charset="2"/>
              <a:buChar char="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Menor delegação e tomador de decisões.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125533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1"/>
          <p:cNvSpPr/>
          <p:nvPr/>
        </p:nvSpPr>
        <p:spPr>
          <a:xfrm>
            <a:off x="0" y="-27000"/>
            <a:ext cx="9143640" cy="640440"/>
          </a:xfrm>
          <a:prstGeom prst="rect">
            <a:avLst/>
          </a:prstGeom>
          <a:solidFill>
            <a:srgbClr val="C00000"/>
          </a:solidFill>
          <a:ln w="9360">
            <a:solidFill>
              <a:srgbClr val="403152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36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ADAPTADOR</a:t>
            </a:r>
            <a:endParaRPr/>
          </a:p>
        </p:txBody>
      </p:sp>
      <p:sp>
        <p:nvSpPr>
          <p:cNvPr id="283" name="CustomShape 2"/>
          <p:cNvSpPr/>
          <p:nvPr/>
        </p:nvSpPr>
        <p:spPr>
          <a:xfrm>
            <a:off x="1979640" y="808200"/>
            <a:ext cx="6984720" cy="5580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indent="-216000" algn="just">
              <a:lnSpc>
                <a:spcPct val="100000"/>
              </a:lnSpc>
              <a:buFont typeface="Wingdings" charset="2"/>
              <a:buChar char="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Comunicativas, extrovertidas,  grande necessidade de interagir e verbalizar;</a:t>
            </a:r>
            <a:endParaRPr/>
          </a:p>
          <a:p>
            <a:pPr indent="-216000" algn="just">
              <a:lnSpc>
                <a:spcPct val="100000"/>
              </a:lnSpc>
              <a:buFont typeface="Wingdings" charset="2"/>
              <a:buChar char="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Estão sempre conversando e na presença de pessoas, com maior facilidade para gerenciar e motivar equipes, porém possuem dificuldade em manter o foco em uma única atividade de trabalho;</a:t>
            </a:r>
            <a:endParaRPr/>
          </a:p>
          <a:p>
            <a:pPr indent="-216000" algn="just">
              <a:lnSpc>
                <a:spcPct val="100000"/>
              </a:lnSpc>
              <a:buFont typeface="Wingdings" charset="2"/>
              <a:buChar char="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Alegres e socialmente ativas, vistas como populares, brincalhonas, divertidas, entusiasmadas, espirituosas, festeiras e de bom humor;</a:t>
            </a:r>
            <a:endParaRPr/>
          </a:p>
          <a:p>
            <a:pPr indent="-216000" algn="just">
              <a:lnSpc>
                <a:spcPct val="100000"/>
              </a:lnSpc>
              <a:buFont typeface="Wingdings" charset="2"/>
              <a:buChar char="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Podem  se tornar promotoras de si mesmas, prolixas e vistas como superficiais;</a:t>
            </a:r>
            <a:endParaRPr/>
          </a:p>
          <a:p>
            <a:pPr indent="-216000" algn="just">
              <a:lnSpc>
                <a:spcPct val="100000"/>
              </a:lnSpc>
              <a:buFont typeface="Wingdings" charset="2"/>
              <a:buChar char="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Estilo de comunicação é mais persuasivo e convincente, com grande habilidade para vender ideias;</a:t>
            </a:r>
            <a:endParaRPr/>
          </a:p>
          <a:p>
            <a:pPr indent="-216000" algn="just">
              <a:lnSpc>
                <a:spcPct val="100000"/>
              </a:lnSpc>
              <a:buFont typeface="Wingdings" charset="2"/>
              <a:buChar char="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Confia com facilidade nas pessoas, iniciando amizade com rapidez;</a:t>
            </a:r>
            <a:endParaRPr/>
          </a:p>
          <a:p>
            <a:pPr indent="-216000" algn="just">
              <a:lnSpc>
                <a:spcPct val="100000"/>
              </a:lnSpc>
              <a:buFont typeface="Wingdings" charset="2"/>
              <a:buChar char="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Pode falar de coisas que não entende e falar mais do que faz;</a:t>
            </a:r>
            <a:endParaRPr/>
          </a:p>
          <a:p>
            <a:pPr indent="-216000" algn="just">
              <a:lnSpc>
                <a:spcPct val="100000"/>
              </a:lnSpc>
              <a:buFont typeface="Wingdings" charset="2"/>
              <a:buChar char="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Podem apresentar timidez.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</p:txBody>
      </p:sp>
      <p:pic>
        <p:nvPicPr>
          <p:cNvPr id="284" name="Picture 2"/>
          <p:cNvPicPr/>
          <p:nvPr/>
        </p:nvPicPr>
        <p:blipFill>
          <a:blip r:embed="rId2"/>
          <a:stretch/>
        </p:blipFill>
        <p:spPr>
          <a:xfrm>
            <a:off x="0" y="836640"/>
            <a:ext cx="1679040" cy="201564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61234458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ustomShape 1"/>
          <p:cNvSpPr/>
          <p:nvPr/>
        </p:nvSpPr>
        <p:spPr>
          <a:xfrm>
            <a:off x="0" y="-27000"/>
            <a:ext cx="9143640" cy="640440"/>
          </a:xfrm>
          <a:prstGeom prst="rect">
            <a:avLst/>
          </a:prstGeom>
          <a:solidFill>
            <a:srgbClr val="C00000"/>
          </a:solidFill>
          <a:ln w="9360">
            <a:solidFill>
              <a:srgbClr val="403152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36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AJUDADOR </a:t>
            </a:r>
            <a:endParaRPr/>
          </a:p>
        </p:txBody>
      </p:sp>
      <p:sp>
        <p:nvSpPr>
          <p:cNvPr id="286" name="CustomShape 2"/>
          <p:cNvSpPr/>
          <p:nvPr/>
        </p:nvSpPr>
        <p:spPr>
          <a:xfrm>
            <a:off x="1546200" y="941400"/>
            <a:ext cx="7347960" cy="5579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indent="-216000" algn="just">
              <a:lnSpc>
                <a:spcPct val="100000"/>
              </a:lnSpc>
              <a:buFont typeface="Wingdings" charset="2"/>
              <a:buChar char=""/>
            </a:pPr>
            <a:r>
              <a:rPr lang="pt-BR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Calmas, tranquilas, com grande facilidade para ouvir e refletir antes de falar;</a:t>
            </a:r>
            <a:endParaRPr dirty="0"/>
          </a:p>
          <a:p>
            <a:pPr indent="-216000" algn="just">
              <a:lnSpc>
                <a:spcPct val="100000"/>
              </a:lnSpc>
              <a:buFont typeface="Wingdings" charset="2"/>
              <a:buChar char=""/>
            </a:pPr>
            <a:r>
              <a:rPr lang="pt-BR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Voltadas para pessoas, mas podem ser vistas como introvertidas;</a:t>
            </a:r>
            <a:endParaRPr dirty="0"/>
          </a:p>
          <a:p>
            <a:pPr indent="-216000" algn="just">
              <a:lnSpc>
                <a:spcPct val="100000"/>
              </a:lnSpc>
              <a:buFont typeface="Wingdings" charset="2"/>
              <a:buChar char=""/>
            </a:pPr>
            <a:r>
              <a:rPr lang="pt-BR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Não são rápidas para iniciar um projeto, mas quando o fazem, é para terminar, sempre irão querer terminar o projeto em andamento para iniciar outro;</a:t>
            </a:r>
            <a:endParaRPr dirty="0"/>
          </a:p>
          <a:p>
            <a:pPr indent="-216000" algn="just">
              <a:lnSpc>
                <a:spcPct val="100000"/>
              </a:lnSpc>
              <a:buFont typeface="Wingdings" charset="2"/>
              <a:buChar char=""/>
            </a:pPr>
            <a:r>
              <a:rPr lang="pt-BR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Gostam de trabalhar com planejamento e método, onde as etapas são bem definidas e onde saberão o que acontecerá amanhã (previsibilidade);</a:t>
            </a:r>
            <a:endParaRPr dirty="0"/>
          </a:p>
          <a:p>
            <a:pPr indent="-216000" algn="just">
              <a:lnSpc>
                <a:spcPct val="100000"/>
              </a:lnSpc>
              <a:buFont typeface="Wingdings" charset="2"/>
              <a:buChar char=""/>
            </a:pPr>
            <a:r>
              <a:rPr lang="pt-BR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Podem ser vistas como resistentes às mudanças, mas precisam saber o porquê da mudança, etapas, razões, consequências;</a:t>
            </a:r>
            <a:endParaRPr dirty="0"/>
          </a:p>
          <a:p>
            <a:pPr indent="-216000" algn="just">
              <a:lnSpc>
                <a:spcPct val="100000"/>
              </a:lnSpc>
              <a:buFont typeface="Wingdings" charset="2"/>
              <a:buChar char=""/>
            </a:pPr>
            <a:r>
              <a:rPr lang="pt-BR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Cooperativas, com facilidade em trabalhar em equipe, sempre dispostas a servir os outros, de forma cortês, gentil e atenciosa;</a:t>
            </a:r>
            <a:endParaRPr dirty="0"/>
          </a:p>
          <a:p>
            <a:pPr indent="-216000" algn="just">
              <a:lnSpc>
                <a:spcPct val="100000"/>
              </a:lnSpc>
              <a:buFont typeface="Wingdings" charset="2"/>
              <a:buChar char=""/>
            </a:pPr>
            <a:r>
              <a:rPr lang="pt-BR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Gostam de relacionamentos pessoais e profissionais duradouros  </a:t>
            </a:r>
            <a:r>
              <a:rPr lang="pt-BR" sz="20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estáveis;</a:t>
            </a:r>
            <a:endParaRPr dirty="0"/>
          </a:p>
          <a:p>
            <a:pPr indent="-216000" algn="just">
              <a:lnSpc>
                <a:spcPct val="100000"/>
              </a:lnSpc>
              <a:buFont typeface="Wingdings" charset="2"/>
              <a:buChar char=""/>
            </a:pPr>
            <a:r>
              <a:rPr lang="pt-BR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Gosta de ser reconhecido pelo tempo de casa e lealdade;</a:t>
            </a:r>
            <a:endParaRPr dirty="0"/>
          </a:p>
          <a:p>
            <a:pPr indent="-216000" algn="just">
              <a:lnSpc>
                <a:spcPct val="100000"/>
              </a:lnSpc>
              <a:buFont typeface="Wingdings" charset="2"/>
              <a:buChar char=""/>
            </a:pPr>
            <a:r>
              <a:rPr lang="pt-BR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Preferem ambientes calmos, estruturados e previsíveis;</a:t>
            </a:r>
            <a:endParaRPr dirty="0"/>
          </a:p>
          <a:p>
            <a:pPr indent="-216000" algn="just">
              <a:lnSpc>
                <a:spcPct val="100000"/>
              </a:lnSpc>
              <a:buFont typeface="Wingdings" charset="2"/>
              <a:buChar char=""/>
            </a:pPr>
            <a:r>
              <a:rPr lang="pt-BR" sz="200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Monotarefa</a:t>
            </a:r>
            <a:r>
              <a:rPr lang="pt-BR" sz="20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e fator mais ligado à QV.</a:t>
            </a:r>
            <a:endParaRPr dirty="0"/>
          </a:p>
        </p:txBody>
      </p:sp>
      <p:pic>
        <p:nvPicPr>
          <p:cNvPr id="287" name="Picture 3"/>
          <p:cNvPicPr/>
          <p:nvPr/>
        </p:nvPicPr>
        <p:blipFill>
          <a:blip r:embed="rId2"/>
          <a:stretch/>
        </p:blipFill>
        <p:spPr>
          <a:xfrm>
            <a:off x="34920" y="909720"/>
            <a:ext cx="1620360" cy="194292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37925469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CustomShape 1"/>
          <p:cNvSpPr/>
          <p:nvPr/>
        </p:nvSpPr>
        <p:spPr>
          <a:xfrm>
            <a:off x="0" y="-27000"/>
            <a:ext cx="9143640" cy="640440"/>
          </a:xfrm>
          <a:prstGeom prst="rect">
            <a:avLst/>
          </a:prstGeom>
          <a:solidFill>
            <a:srgbClr val="C00000"/>
          </a:solidFill>
          <a:ln w="9360">
            <a:solidFill>
              <a:srgbClr val="403152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pt-BR" sz="36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CUIDADOSO</a:t>
            </a:r>
            <a:endParaRPr/>
          </a:p>
        </p:txBody>
      </p:sp>
      <p:sp>
        <p:nvSpPr>
          <p:cNvPr id="289" name="CustomShape 2"/>
          <p:cNvSpPr/>
          <p:nvPr/>
        </p:nvSpPr>
        <p:spPr>
          <a:xfrm>
            <a:off x="1979640" y="1076400"/>
            <a:ext cx="6984720" cy="5274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indent="-216000" algn="just">
              <a:lnSpc>
                <a:spcPct val="100000"/>
              </a:lnSpc>
              <a:buFont typeface="Wingdings" charset="2"/>
              <a:buChar char="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Orientadas para qualidade, precisão, detalhes, minúcias e pormenores;</a:t>
            </a:r>
            <a:endParaRPr/>
          </a:p>
          <a:p>
            <a:pPr indent="-216000" algn="just">
              <a:lnSpc>
                <a:spcPct val="100000"/>
              </a:lnSpc>
              <a:buFont typeface="Wingdings" charset="2"/>
              <a:buChar char="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São muito exigentes consigo mesmo e com os outros em assuntos relacionado a regras, procedimentos e fazem tudo bem feito, com altos padrões de qualidade;</a:t>
            </a:r>
            <a:endParaRPr/>
          </a:p>
          <a:p>
            <a:pPr indent="-216000" algn="just">
              <a:lnSpc>
                <a:spcPct val="100000"/>
              </a:lnSpc>
              <a:buFont typeface="Wingdings" charset="2"/>
              <a:buChar char="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Podem ser vistas como preocupadas e sempre pensando no que pode dar errado;</a:t>
            </a:r>
            <a:endParaRPr/>
          </a:p>
          <a:p>
            <a:pPr indent="-216000" algn="just">
              <a:lnSpc>
                <a:spcPct val="100000"/>
              </a:lnSpc>
              <a:buFont typeface="Wingdings" charset="2"/>
              <a:buChar char="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Vistos como acumuladores de informação (traz segurança);</a:t>
            </a:r>
            <a:endParaRPr/>
          </a:p>
          <a:p>
            <a:pPr indent="-216000" algn="just">
              <a:lnSpc>
                <a:spcPct val="100000"/>
              </a:lnSpc>
              <a:buFont typeface="Wingdings" charset="2"/>
              <a:buChar char="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Pessoas mais introvertidas, com foco na tarefa e no trabalho, podendo ser centralizadores de atividades, para tudo sair conforme seus altos padrões;</a:t>
            </a:r>
            <a:endParaRPr/>
          </a:p>
          <a:p>
            <a:pPr indent="-216000" algn="just">
              <a:lnSpc>
                <a:spcPct val="100000"/>
              </a:lnSpc>
              <a:buFont typeface="Wingdings" charset="2"/>
              <a:buChar char="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Buscam a perfeição e precisão, fazendo tudo com qualidade;</a:t>
            </a:r>
            <a:endParaRPr/>
          </a:p>
          <a:p>
            <a:pPr indent="-216000" algn="just">
              <a:lnSpc>
                <a:spcPct val="100000"/>
              </a:lnSpc>
              <a:buFont typeface="Wingdings" charset="2"/>
              <a:buChar char="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Apresentam facilidade com detalhes e gostam de trabalhar em ambientes  com normas e regras claras.</a:t>
            </a:r>
            <a:endParaRPr/>
          </a:p>
          <a:p>
            <a:pPr indent="-216000" algn="just">
              <a:lnSpc>
                <a:spcPct val="100000"/>
              </a:lnSpc>
              <a:buFont typeface="Wingdings" charset="2"/>
              <a:buChar char="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“Regras existem para serem seguidas”;</a:t>
            </a:r>
            <a:endParaRPr/>
          </a:p>
          <a:p>
            <a:pPr indent="-216000" algn="just">
              <a:lnSpc>
                <a:spcPct val="100000"/>
              </a:lnSpc>
              <a:buFont typeface="Wingdings" charset="2"/>
              <a:buChar char="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Gosta de arrumar armários, gavetas, colecionar objetos.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</p:txBody>
      </p:sp>
      <p:pic>
        <p:nvPicPr>
          <p:cNvPr id="290" name="Picture 4"/>
          <p:cNvPicPr/>
          <p:nvPr/>
        </p:nvPicPr>
        <p:blipFill>
          <a:blip r:embed="rId2"/>
          <a:stretch/>
        </p:blipFill>
        <p:spPr>
          <a:xfrm>
            <a:off x="0" y="981000"/>
            <a:ext cx="1618920" cy="194292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84186888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6516688" y="6237288"/>
            <a:ext cx="2519362" cy="431800"/>
          </a:xfrm>
          <a:prstGeom prst="rect">
            <a:avLst/>
          </a:prstGeom>
          <a:solidFill>
            <a:srgbClr val="FFFFFF"/>
          </a:solidFill>
          <a:ln w="25560" cap="sq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098" name="Oval 2"/>
          <p:cNvSpPr>
            <a:spLocks noChangeArrowheads="1"/>
          </p:cNvSpPr>
          <p:nvPr/>
        </p:nvSpPr>
        <p:spPr bwMode="auto">
          <a:xfrm>
            <a:off x="1619250" y="692150"/>
            <a:ext cx="6192838" cy="5616575"/>
          </a:xfrm>
          <a:prstGeom prst="ellipse">
            <a:avLst/>
          </a:prstGeom>
          <a:noFill/>
          <a:ln w="25560" cap="sq">
            <a:solidFill>
              <a:srgbClr val="A6A6A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4787900" y="1268413"/>
            <a:ext cx="1588" cy="4392612"/>
          </a:xfrm>
          <a:prstGeom prst="line">
            <a:avLst/>
          </a:prstGeom>
          <a:noFill/>
          <a:ln w="38160" cap="sq">
            <a:solidFill>
              <a:srgbClr val="A6A6A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 flipH="1">
            <a:off x="2336800" y="3459163"/>
            <a:ext cx="4948238" cy="6350"/>
          </a:xfrm>
          <a:prstGeom prst="line">
            <a:avLst/>
          </a:prstGeom>
          <a:noFill/>
          <a:ln w="38160" cap="sq">
            <a:solidFill>
              <a:srgbClr val="A6A6A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2339975" y="1268413"/>
            <a:ext cx="4895850" cy="4392612"/>
          </a:xfrm>
          <a:prstGeom prst="ellipse">
            <a:avLst/>
          </a:prstGeom>
          <a:noFill/>
          <a:ln w="25560" cap="sq">
            <a:solidFill>
              <a:srgbClr val="A6A6A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102" name="Oval 6"/>
          <p:cNvSpPr>
            <a:spLocks noChangeArrowheads="1"/>
          </p:cNvSpPr>
          <p:nvPr/>
        </p:nvSpPr>
        <p:spPr bwMode="auto">
          <a:xfrm>
            <a:off x="4402138" y="3205163"/>
            <a:ext cx="601662" cy="511175"/>
          </a:xfrm>
          <a:prstGeom prst="ellipse">
            <a:avLst/>
          </a:prstGeom>
          <a:solidFill>
            <a:srgbClr val="FFFFFF"/>
          </a:solidFill>
          <a:ln w="25560" cap="sq">
            <a:solidFill>
              <a:srgbClr val="A6A6A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 rot="2400000">
            <a:off x="6015038" y="1503363"/>
            <a:ext cx="128746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solidFill>
                  <a:srgbClr val="FF0000"/>
                </a:solidFill>
                <a:latin typeface="Calibri" panose="020F0502020204030204" pitchFamily="34" charset="0"/>
              </a:rPr>
              <a:t>CONDUTOR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 rot="18360000">
            <a:off x="6075363" y="4619625"/>
            <a:ext cx="17462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solidFill>
                  <a:srgbClr val="FFC000"/>
                </a:solidFill>
                <a:latin typeface="Calibri" panose="020F0502020204030204" pitchFamily="34" charset="0"/>
              </a:rPr>
              <a:t>INFLUENCIADOR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 rot="1860000">
            <a:off x="2351088" y="5075238"/>
            <a:ext cx="11699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solidFill>
                  <a:srgbClr val="00B050"/>
                </a:solidFill>
                <a:latin typeface="Calibri" panose="020F0502020204030204" pitchFamily="34" charset="0"/>
              </a:rPr>
              <a:t>APOIANTE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 rot="18240000">
            <a:off x="1924050" y="1798638"/>
            <a:ext cx="12128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solidFill>
                  <a:srgbClr val="4F81BD"/>
                </a:solidFill>
                <a:latin typeface="Calibri" panose="020F0502020204030204" pitchFamily="34" charset="0"/>
              </a:rPr>
              <a:t>ANALÍTICO</a:t>
            </a:r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3851275" y="0"/>
            <a:ext cx="1728788" cy="482600"/>
          </a:xfrm>
          <a:prstGeom prst="rect">
            <a:avLst/>
          </a:prstGeom>
          <a:solidFill>
            <a:srgbClr val="C00000"/>
          </a:solidFill>
          <a:ln w="25560" cap="sq">
            <a:solidFill>
              <a:srgbClr val="C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pt-BR" altLang="pt-BR" sz="2400" b="1">
                <a:solidFill>
                  <a:srgbClr val="FFFFFF"/>
                </a:solidFill>
                <a:latin typeface="Calibri" panose="020F0502020204030204" pitchFamily="34" charset="0"/>
              </a:rPr>
              <a:t>LIFO I</a:t>
            </a:r>
          </a:p>
        </p:txBody>
      </p:sp>
      <p:grpSp>
        <p:nvGrpSpPr>
          <p:cNvPr id="4108" name="Group 12"/>
          <p:cNvGrpSpPr>
            <a:grpSpLocks/>
          </p:cNvGrpSpPr>
          <p:nvPr/>
        </p:nvGrpSpPr>
        <p:grpSpPr bwMode="auto">
          <a:xfrm>
            <a:off x="0" y="115888"/>
            <a:ext cx="2470150" cy="579437"/>
            <a:chOff x="0" y="73"/>
            <a:chExt cx="1556" cy="365"/>
          </a:xfrm>
        </p:grpSpPr>
        <p:sp>
          <p:nvSpPr>
            <p:cNvPr id="4109" name="Rectangle 13"/>
            <p:cNvSpPr>
              <a:spLocks noChangeArrowheads="1"/>
            </p:cNvSpPr>
            <p:nvPr/>
          </p:nvSpPr>
          <p:spPr bwMode="auto">
            <a:xfrm>
              <a:off x="49" y="118"/>
              <a:ext cx="1469" cy="270"/>
            </a:xfrm>
            <a:prstGeom prst="rect">
              <a:avLst/>
            </a:prstGeom>
            <a:solidFill>
              <a:srgbClr val="FFFFFF"/>
            </a:solidFill>
            <a:ln w="25560" cap="sq">
              <a:solidFill>
                <a:srgbClr val="BFBFB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10" name="Text Box 14"/>
            <p:cNvSpPr txBox="1">
              <a:spLocks noChangeArrowheads="1"/>
            </p:cNvSpPr>
            <p:nvPr/>
          </p:nvSpPr>
          <p:spPr bwMode="auto">
            <a:xfrm>
              <a:off x="0" y="73"/>
              <a:ext cx="155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buClrTx/>
                <a:buFontTx/>
                <a:buNone/>
              </a:pPr>
              <a:r>
                <a:rPr lang="pt-BR" altLang="pt-BR" sz="3200" b="1">
                  <a:solidFill>
                    <a:srgbClr val="558ED5"/>
                  </a:solidFill>
                  <a:latin typeface="Calibri" panose="020F0502020204030204" pitchFamily="34" charset="0"/>
                </a:rPr>
                <a:t>CUIDADOSO</a:t>
              </a:r>
            </a:p>
          </p:txBody>
        </p:sp>
      </p:grpSp>
      <p:grpSp>
        <p:nvGrpSpPr>
          <p:cNvPr id="4111" name="Group 15"/>
          <p:cNvGrpSpPr>
            <a:grpSpLocks/>
          </p:cNvGrpSpPr>
          <p:nvPr/>
        </p:nvGrpSpPr>
        <p:grpSpPr bwMode="auto">
          <a:xfrm>
            <a:off x="142875" y="6229350"/>
            <a:ext cx="2265363" cy="579438"/>
            <a:chOff x="90" y="3924"/>
            <a:chExt cx="1427" cy="365"/>
          </a:xfrm>
        </p:grpSpPr>
        <p:sp>
          <p:nvSpPr>
            <p:cNvPr id="4112" name="Rectangle 16"/>
            <p:cNvSpPr>
              <a:spLocks noChangeArrowheads="1"/>
            </p:cNvSpPr>
            <p:nvPr/>
          </p:nvSpPr>
          <p:spPr bwMode="auto">
            <a:xfrm>
              <a:off x="90" y="3996"/>
              <a:ext cx="1336" cy="243"/>
            </a:xfrm>
            <a:prstGeom prst="rect">
              <a:avLst/>
            </a:prstGeom>
            <a:solidFill>
              <a:srgbClr val="FFFFFF"/>
            </a:solidFill>
            <a:ln w="25560" cap="sq">
              <a:solidFill>
                <a:srgbClr val="BFBFB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13" name="Text Box 17"/>
            <p:cNvSpPr txBox="1">
              <a:spLocks noChangeArrowheads="1"/>
            </p:cNvSpPr>
            <p:nvPr/>
          </p:nvSpPr>
          <p:spPr bwMode="auto">
            <a:xfrm>
              <a:off x="136" y="3924"/>
              <a:ext cx="138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pt-BR" altLang="pt-BR" sz="3200" b="1">
                  <a:solidFill>
                    <a:srgbClr val="00B050"/>
                  </a:solidFill>
                  <a:latin typeface="Calibri" panose="020F0502020204030204" pitchFamily="34" charset="0"/>
                </a:rPr>
                <a:t>AJUDADOR</a:t>
              </a:r>
            </a:p>
          </p:txBody>
        </p:sp>
      </p:grpSp>
      <p:grpSp>
        <p:nvGrpSpPr>
          <p:cNvPr id="4114" name="Group 18"/>
          <p:cNvGrpSpPr>
            <a:grpSpLocks/>
          </p:cNvGrpSpPr>
          <p:nvPr/>
        </p:nvGrpSpPr>
        <p:grpSpPr bwMode="auto">
          <a:xfrm>
            <a:off x="5867400" y="115888"/>
            <a:ext cx="3454400" cy="579437"/>
            <a:chOff x="3696" y="73"/>
            <a:chExt cx="2176" cy="365"/>
          </a:xfrm>
        </p:grpSpPr>
        <p:sp>
          <p:nvSpPr>
            <p:cNvPr id="4115" name="Rectangle 19"/>
            <p:cNvSpPr>
              <a:spLocks noChangeArrowheads="1"/>
            </p:cNvSpPr>
            <p:nvPr/>
          </p:nvSpPr>
          <p:spPr bwMode="auto">
            <a:xfrm>
              <a:off x="3898" y="118"/>
              <a:ext cx="1805" cy="271"/>
            </a:xfrm>
            <a:prstGeom prst="rect">
              <a:avLst/>
            </a:prstGeom>
            <a:solidFill>
              <a:srgbClr val="FFFFFF"/>
            </a:solidFill>
            <a:ln w="25560" cap="sq">
              <a:solidFill>
                <a:srgbClr val="BFBFB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16" name="Text Box 20"/>
            <p:cNvSpPr txBox="1">
              <a:spLocks noChangeArrowheads="1"/>
            </p:cNvSpPr>
            <p:nvPr/>
          </p:nvSpPr>
          <p:spPr bwMode="auto">
            <a:xfrm>
              <a:off x="3696" y="73"/>
              <a:ext cx="217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buClrTx/>
                <a:buFontTx/>
                <a:buNone/>
              </a:pPr>
              <a:r>
                <a:rPr lang="pt-BR" altLang="pt-BR" sz="3200" b="1">
                  <a:solidFill>
                    <a:srgbClr val="FF0000"/>
                  </a:solidFill>
                  <a:latin typeface="Calibri" panose="020F0502020204030204" pitchFamily="34" charset="0"/>
                </a:rPr>
                <a:t>CONTROLADOR</a:t>
              </a:r>
            </a:p>
          </p:txBody>
        </p:sp>
      </p:grp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6588125" y="6156325"/>
            <a:ext cx="24844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sz="3200" b="1">
                <a:solidFill>
                  <a:srgbClr val="FFC000"/>
                </a:solidFill>
                <a:latin typeface="Calibri" panose="020F0502020204030204" pitchFamily="34" charset="0"/>
              </a:rPr>
              <a:t>ADAPTADOR</a:t>
            </a:r>
          </a:p>
        </p:txBody>
      </p:sp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6769100" y="5661025"/>
            <a:ext cx="2303463" cy="4572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pt-BR" altLang="pt-BR" sz="2000" b="1" dirty="0">
                <a:solidFill>
                  <a:srgbClr val="FFFFFF"/>
                </a:solidFill>
                <a:latin typeface="Calibri" panose="020F0502020204030204" pitchFamily="34" charset="0"/>
              </a:rPr>
              <a:t>n = </a:t>
            </a:r>
            <a:r>
              <a:rPr lang="pt-BR" altLang="pt-BR" sz="20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65</a:t>
            </a:r>
            <a:endParaRPr lang="pt-BR" altLang="pt-BR" sz="20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1403350" y="5081588"/>
            <a:ext cx="877888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sz="2000" b="1">
                <a:latin typeface="Calibri" panose="020F0502020204030204" pitchFamily="34" charset="0"/>
              </a:rPr>
              <a:t>n = 36 </a:t>
            </a:r>
          </a:p>
        </p:txBody>
      </p: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1476375" y="1412875"/>
            <a:ext cx="822959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sz="2000" b="1" dirty="0">
                <a:latin typeface="Calibri" panose="020F0502020204030204" pitchFamily="34" charset="0"/>
              </a:rPr>
              <a:t>n = </a:t>
            </a:r>
            <a:r>
              <a:rPr lang="pt-BR" altLang="pt-BR" sz="2000" b="1" dirty="0" smtClean="0">
                <a:latin typeface="Calibri" panose="020F0502020204030204" pitchFamily="34" charset="0"/>
              </a:rPr>
              <a:t>17</a:t>
            </a:r>
            <a:endParaRPr lang="pt-BR" altLang="pt-BR" sz="2000" b="1" dirty="0">
              <a:latin typeface="Calibri" panose="020F0502020204030204" pitchFamily="34" charset="0"/>
            </a:endParaRPr>
          </a:p>
        </p:txBody>
      </p:sp>
      <p:sp>
        <p:nvSpPr>
          <p:cNvPr id="4121" name="Text Box 25"/>
          <p:cNvSpPr txBox="1">
            <a:spLocks noChangeArrowheads="1"/>
          </p:cNvSpPr>
          <p:nvPr/>
        </p:nvSpPr>
        <p:spPr bwMode="auto">
          <a:xfrm>
            <a:off x="7478713" y="4711700"/>
            <a:ext cx="877887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sz="2000" b="1">
                <a:latin typeface="Calibri" panose="020F0502020204030204" pitchFamily="34" charset="0"/>
              </a:rPr>
              <a:t>n = 10 </a:t>
            </a:r>
          </a:p>
        </p:txBody>
      </p:sp>
      <p:sp>
        <p:nvSpPr>
          <p:cNvPr id="4122" name="Text Box 26"/>
          <p:cNvSpPr txBox="1">
            <a:spLocks noChangeArrowheads="1"/>
          </p:cNvSpPr>
          <p:nvPr/>
        </p:nvSpPr>
        <p:spPr bwMode="auto">
          <a:xfrm>
            <a:off x="7092950" y="1300163"/>
            <a:ext cx="747713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sz="2000" b="1">
                <a:latin typeface="Calibri" panose="020F0502020204030204" pitchFamily="34" charset="0"/>
              </a:rPr>
              <a:t>n = 7 </a:t>
            </a:r>
          </a:p>
        </p:txBody>
      </p:sp>
      <p:sp>
        <p:nvSpPr>
          <p:cNvPr id="4123" name="Text Box 27"/>
          <p:cNvSpPr txBox="1">
            <a:spLocks noChangeArrowheads="1"/>
          </p:cNvSpPr>
          <p:nvPr/>
        </p:nvSpPr>
        <p:spPr bwMode="auto">
          <a:xfrm>
            <a:off x="3708400" y="3860800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4124" name="Text Box 28"/>
          <p:cNvSpPr txBox="1">
            <a:spLocks noChangeArrowheads="1"/>
          </p:cNvSpPr>
          <p:nvPr/>
        </p:nvSpPr>
        <p:spPr bwMode="auto">
          <a:xfrm>
            <a:off x="3995738" y="4356100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4125" name="Text Box 29"/>
          <p:cNvSpPr txBox="1">
            <a:spLocks noChangeArrowheads="1"/>
          </p:cNvSpPr>
          <p:nvPr/>
        </p:nvSpPr>
        <p:spPr bwMode="auto">
          <a:xfrm>
            <a:off x="4211638" y="2708275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4126" name="Text Box 30"/>
          <p:cNvSpPr txBox="1">
            <a:spLocks noChangeArrowheads="1"/>
          </p:cNvSpPr>
          <p:nvPr/>
        </p:nvSpPr>
        <p:spPr bwMode="auto">
          <a:xfrm>
            <a:off x="4148138" y="4932363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4127" name="Text Box 31"/>
          <p:cNvSpPr txBox="1">
            <a:spLocks noChangeArrowheads="1"/>
          </p:cNvSpPr>
          <p:nvPr/>
        </p:nvSpPr>
        <p:spPr bwMode="auto">
          <a:xfrm>
            <a:off x="4140200" y="2205038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4128" name="Text Box 32"/>
          <p:cNvSpPr txBox="1">
            <a:spLocks noChangeArrowheads="1"/>
          </p:cNvSpPr>
          <p:nvPr/>
        </p:nvSpPr>
        <p:spPr bwMode="auto">
          <a:xfrm>
            <a:off x="4284663" y="3924300"/>
            <a:ext cx="3587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4129" name="Text Box 33"/>
          <p:cNvSpPr txBox="1">
            <a:spLocks noChangeArrowheads="1"/>
          </p:cNvSpPr>
          <p:nvPr/>
        </p:nvSpPr>
        <p:spPr bwMode="auto">
          <a:xfrm>
            <a:off x="5003800" y="4652963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4130" name="Text Box 34"/>
          <p:cNvSpPr txBox="1">
            <a:spLocks noChangeArrowheads="1"/>
          </p:cNvSpPr>
          <p:nvPr/>
        </p:nvSpPr>
        <p:spPr bwMode="auto">
          <a:xfrm>
            <a:off x="3563938" y="4652963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4131" name="Text Box 35"/>
          <p:cNvSpPr txBox="1">
            <a:spLocks noChangeArrowheads="1"/>
          </p:cNvSpPr>
          <p:nvPr/>
        </p:nvSpPr>
        <p:spPr bwMode="auto">
          <a:xfrm>
            <a:off x="3779838" y="2924175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4132" name="Text Box 36"/>
          <p:cNvSpPr txBox="1">
            <a:spLocks noChangeArrowheads="1"/>
          </p:cNvSpPr>
          <p:nvPr/>
        </p:nvSpPr>
        <p:spPr bwMode="auto">
          <a:xfrm>
            <a:off x="4292600" y="1484313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4133" name="Text Box 37"/>
          <p:cNvSpPr txBox="1">
            <a:spLocks noChangeArrowheads="1"/>
          </p:cNvSpPr>
          <p:nvPr/>
        </p:nvSpPr>
        <p:spPr bwMode="auto">
          <a:xfrm>
            <a:off x="3851275" y="1765300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11</a:t>
            </a:r>
          </a:p>
        </p:txBody>
      </p:sp>
      <p:sp>
        <p:nvSpPr>
          <p:cNvPr id="4134" name="Text Box 38"/>
          <p:cNvSpPr txBox="1">
            <a:spLocks noChangeArrowheads="1"/>
          </p:cNvSpPr>
          <p:nvPr/>
        </p:nvSpPr>
        <p:spPr bwMode="auto">
          <a:xfrm>
            <a:off x="4284663" y="1844675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12</a:t>
            </a:r>
          </a:p>
        </p:txBody>
      </p:sp>
      <p:sp>
        <p:nvSpPr>
          <p:cNvPr id="4135" name="Text Box 39"/>
          <p:cNvSpPr txBox="1">
            <a:spLocks noChangeArrowheads="1"/>
          </p:cNvSpPr>
          <p:nvPr/>
        </p:nvSpPr>
        <p:spPr bwMode="auto">
          <a:xfrm>
            <a:off x="4068763" y="3500438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13</a:t>
            </a:r>
          </a:p>
        </p:txBody>
      </p:sp>
      <p:sp>
        <p:nvSpPr>
          <p:cNvPr id="4136" name="Text Box 40"/>
          <p:cNvSpPr txBox="1">
            <a:spLocks noChangeArrowheads="1"/>
          </p:cNvSpPr>
          <p:nvPr/>
        </p:nvSpPr>
        <p:spPr bwMode="auto">
          <a:xfrm>
            <a:off x="5076825" y="2636838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14</a:t>
            </a:r>
          </a:p>
        </p:txBody>
      </p:sp>
      <p:sp>
        <p:nvSpPr>
          <p:cNvPr id="4137" name="Text Box 41"/>
          <p:cNvSpPr txBox="1">
            <a:spLocks noChangeArrowheads="1"/>
          </p:cNvSpPr>
          <p:nvPr/>
        </p:nvSpPr>
        <p:spPr bwMode="auto">
          <a:xfrm>
            <a:off x="5076825" y="3781425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15</a:t>
            </a:r>
          </a:p>
        </p:txBody>
      </p:sp>
      <p:sp>
        <p:nvSpPr>
          <p:cNvPr id="4138" name="Text Box 42"/>
          <p:cNvSpPr txBox="1">
            <a:spLocks noChangeArrowheads="1"/>
          </p:cNvSpPr>
          <p:nvPr/>
        </p:nvSpPr>
        <p:spPr bwMode="auto">
          <a:xfrm>
            <a:off x="3708400" y="5013325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16</a:t>
            </a:r>
          </a:p>
        </p:txBody>
      </p:sp>
      <p:sp>
        <p:nvSpPr>
          <p:cNvPr id="4139" name="Text Box 43"/>
          <p:cNvSpPr txBox="1">
            <a:spLocks noChangeArrowheads="1"/>
          </p:cNvSpPr>
          <p:nvPr/>
        </p:nvSpPr>
        <p:spPr bwMode="auto">
          <a:xfrm>
            <a:off x="3779838" y="2492375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17</a:t>
            </a:r>
          </a:p>
        </p:txBody>
      </p:sp>
      <p:sp>
        <p:nvSpPr>
          <p:cNvPr id="4140" name="Text Box 44"/>
          <p:cNvSpPr txBox="1">
            <a:spLocks noChangeArrowheads="1"/>
          </p:cNvSpPr>
          <p:nvPr/>
        </p:nvSpPr>
        <p:spPr bwMode="auto">
          <a:xfrm>
            <a:off x="3492500" y="3636963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18</a:t>
            </a:r>
          </a:p>
        </p:txBody>
      </p:sp>
      <p:sp>
        <p:nvSpPr>
          <p:cNvPr id="4141" name="Text Box 45"/>
          <p:cNvSpPr txBox="1">
            <a:spLocks noChangeArrowheads="1"/>
          </p:cNvSpPr>
          <p:nvPr/>
        </p:nvSpPr>
        <p:spPr bwMode="auto">
          <a:xfrm>
            <a:off x="3571875" y="2133600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19</a:t>
            </a:r>
          </a:p>
        </p:txBody>
      </p:sp>
      <p:sp>
        <p:nvSpPr>
          <p:cNvPr id="4142" name="Text Box 46"/>
          <p:cNvSpPr txBox="1">
            <a:spLocks noChangeArrowheads="1"/>
          </p:cNvSpPr>
          <p:nvPr/>
        </p:nvSpPr>
        <p:spPr bwMode="auto">
          <a:xfrm>
            <a:off x="3563938" y="4356100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4143" name="Text Box 47"/>
          <p:cNvSpPr txBox="1">
            <a:spLocks noChangeArrowheads="1"/>
          </p:cNvSpPr>
          <p:nvPr/>
        </p:nvSpPr>
        <p:spPr bwMode="auto">
          <a:xfrm>
            <a:off x="4211638" y="4500563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21</a:t>
            </a:r>
          </a:p>
        </p:txBody>
      </p:sp>
      <p:sp>
        <p:nvSpPr>
          <p:cNvPr id="4144" name="Text Box 48"/>
          <p:cNvSpPr txBox="1">
            <a:spLocks noChangeArrowheads="1"/>
          </p:cNvSpPr>
          <p:nvPr/>
        </p:nvSpPr>
        <p:spPr bwMode="auto">
          <a:xfrm>
            <a:off x="4364038" y="2349500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22</a:t>
            </a:r>
          </a:p>
        </p:txBody>
      </p:sp>
      <p:sp>
        <p:nvSpPr>
          <p:cNvPr id="4145" name="Text Box 49"/>
          <p:cNvSpPr txBox="1">
            <a:spLocks noChangeArrowheads="1"/>
          </p:cNvSpPr>
          <p:nvPr/>
        </p:nvSpPr>
        <p:spPr bwMode="auto">
          <a:xfrm>
            <a:off x="5076825" y="4213225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4146" name="Text Box 50"/>
          <p:cNvSpPr txBox="1">
            <a:spLocks noChangeArrowheads="1"/>
          </p:cNvSpPr>
          <p:nvPr/>
        </p:nvSpPr>
        <p:spPr bwMode="auto">
          <a:xfrm>
            <a:off x="5364163" y="4365625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24</a:t>
            </a:r>
          </a:p>
        </p:txBody>
      </p:sp>
      <p:sp>
        <p:nvSpPr>
          <p:cNvPr id="4147" name="Text Box 51"/>
          <p:cNvSpPr txBox="1">
            <a:spLocks noChangeArrowheads="1"/>
          </p:cNvSpPr>
          <p:nvPr/>
        </p:nvSpPr>
        <p:spPr bwMode="auto">
          <a:xfrm>
            <a:off x="3924300" y="4645025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25</a:t>
            </a:r>
          </a:p>
        </p:txBody>
      </p:sp>
      <p:sp>
        <p:nvSpPr>
          <p:cNvPr id="4148" name="Text Box 52"/>
          <p:cNvSpPr txBox="1">
            <a:spLocks noChangeArrowheads="1"/>
          </p:cNvSpPr>
          <p:nvPr/>
        </p:nvSpPr>
        <p:spPr bwMode="auto">
          <a:xfrm>
            <a:off x="4211638" y="5221288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26</a:t>
            </a:r>
          </a:p>
        </p:txBody>
      </p:sp>
      <p:sp>
        <p:nvSpPr>
          <p:cNvPr id="4149" name="Text Box 53"/>
          <p:cNvSpPr txBox="1">
            <a:spLocks noChangeArrowheads="1"/>
          </p:cNvSpPr>
          <p:nvPr/>
        </p:nvSpPr>
        <p:spPr bwMode="auto">
          <a:xfrm>
            <a:off x="5219700" y="2133600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27</a:t>
            </a:r>
          </a:p>
        </p:txBody>
      </p:sp>
      <p:sp>
        <p:nvSpPr>
          <p:cNvPr id="4150" name="Text Box 54"/>
          <p:cNvSpPr txBox="1">
            <a:spLocks noChangeArrowheads="1"/>
          </p:cNvSpPr>
          <p:nvPr/>
        </p:nvSpPr>
        <p:spPr bwMode="auto">
          <a:xfrm>
            <a:off x="3276600" y="3924300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28</a:t>
            </a:r>
          </a:p>
        </p:txBody>
      </p:sp>
      <p:sp>
        <p:nvSpPr>
          <p:cNvPr id="4151" name="Text Box 55"/>
          <p:cNvSpPr txBox="1">
            <a:spLocks noChangeArrowheads="1"/>
          </p:cNvSpPr>
          <p:nvPr/>
        </p:nvSpPr>
        <p:spPr bwMode="auto">
          <a:xfrm>
            <a:off x="3203575" y="4429125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29</a:t>
            </a:r>
          </a:p>
        </p:txBody>
      </p:sp>
      <p:sp>
        <p:nvSpPr>
          <p:cNvPr id="4152" name="Text Box 56"/>
          <p:cNvSpPr txBox="1">
            <a:spLocks noChangeArrowheads="1"/>
          </p:cNvSpPr>
          <p:nvPr/>
        </p:nvSpPr>
        <p:spPr bwMode="auto">
          <a:xfrm>
            <a:off x="3059113" y="3644900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30</a:t>
            </a:r>
          </a:p>
        </p:txBody>
      </p:sp>
      <p:sp>
        <p:nvSpPr>
          <p:cNvPr id="4153" name="Text Box 57"/>
          <p:cNvSpPr txBox="1">
            <a:spLocks noChangeArrowheads="1"/>
          </p:cNvSpPr>
          <p:nvPr/>
        </p:nvSpPr>
        <p:spPr bwMode="auto">
          <a:xfrm>
            <a:off x="5580063" y="3924300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31</a:t>
            </a:r>
          </a:p>
        </p:txBody>
      </p:sp>
      <p:sp>
        <p:nvSpPr>
          <p:cNvPr id="4154" name="Text Box 58"/>
          <p:cNvSpPr txBox="1">
            <a:spLocks noChangeArrowheads="1"/>
          </p:cNvSpPr>
          <p:nvPr/>
        </p:nvSpPr>
        <p:spPr bwMode="auto">
          <a:xfrm>
            <a:off x="3348038" y="4860925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32</a:t>
            </a:r>
          </a:p>
        </p:txBody>
      </p:sp>
      <p:sp>
        <p:nvSpPr>
          <p:cNvPr id="4155" name="Text Box 59"/>
          <p:cNvSpPr txBox="1">
            <a:spLocks noChangeArrowheads="1"/>
          </p:cNvSpPr>
          <p:nvPr/>
        </p:nvSpPr>
        <p:spPr bwMode="auto">
          <a:xfrm>
            <a:off x="3851275" y="5221288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33</a:t>
            </a:r>
          </a:p>
        </p:txBody>
      </p:sp>
      <p:sp>
        <p:nvSpPr>
          <p:cNvPr id="4156" name="Text Box 60"/>
          <p:cNvSpPr txBox="1">
            <a:spLocks noChangeArrowheads="1"/>
          </p:cNvSpPr>
          <p:nvPr/>
        </p:nvSpPr>
        <p:spPr bwMode="auto">
          <a:xfrm>
            <a:off x="4860925" y="5005388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34</a:t>
            </a:r>
          </a:p>
        </p:txBody>
      </p:sp>
      <p:sp>
        <p:nvSpPr>
          <p:cNvPr id="4157" name="Text Box 61"/>
          <p:cNvSpPr txBox="1">
            <a:spLocks noChangeArrowheads="1"/>
          </p:cNvSpPr>
          <p:nvPr/>
        </p:nvSpPr>
        <p:spPr bwMode="auto">
          <a:xfrm>
            <a:off x="4859338" y="1700213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35</a:t>
            </a:r>
          </a:p>
        </p:txBody>
      </p:sp>
      <p:sp>
        <p:nvSpPr>
          <p:cNvPr id="4158" name="Text Box 62"/>
          <p:cNvSpPr txBox="1">
            <a:spLocks noChangeArrowheads="1"/>
          </p:cNvSpPr>
          <p:nvPr/>
        </p:nvSpPr>
        <p:spPr bwMode="auto">
          <a:xfrm>
            <a:off x="4356100" y="3716338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36</a:t>
            </a:r>
          </a:p>
        </p:txBody>
      </p:sp>
      <p:sp>
        <p:nvSpPr>
          <p:cNvPr id="4159" name="Text Box 63"/>
          <p:cNvSpPr txBox="1">
            <a:spLocks noChangeArrowheads="1"/>
          </p:cNvSpPr>
          <p:nvPr/>
        </p:nvSpPr>
        <p:spPr bwMode="auto">
          <a:xfrm>
            <a:off x="5148263" y="2997200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37</a:t>
            </a:r>
          </a:p>
        </p:txBody>
      </p:sp>
      <p:sp>
        <p:nvSpPr>
          <p:cNvPr id="4160" name="Text Box 64"/>
          <p:cNvSpPr txBox="1">
            <a:spLocks noChangeArrowheads="1"/>
          </p:cNvSpPr>
          <p:nvPr/>
        </p:nvSpPr>
        <p:spPr bwMode="auto">
          <a:xfrm>
            <a:off x="4356100" y="4140200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38</a:t>
            </a:r>
          </a:p>
        </p:txBody>
      </p:sp>
      <p:sp>
        <p:nvSpPr>
          <p:cNvPr id="4161" name="Text Box 65"/>
          <p:cNvSpPr txBox="1">
            <a:spLocks noChangeArrowheads="1"/>
          </p:cNvSpPr>
          <p:nvPr/>
        </p:nvSpPr>
        <p:spPr bwMode="auto">
          <a:xfrm>
            <a:off x="4356100" y="4789488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39</a:t>
            </a:r>
          </a:p>
        </p:txBody>
      </p:sp>
      <p:sp>
        <p:nvSpPr>
          <p:cNvPr id="4162" name="Text Box 66"/>
          <p:cNvSpPr txBox="1">
            <a:spLocks noChangeArrowheads="1"/>
          </p:cNvSpPr>
          <p:nvPr/>
        </p:nvSpPr>
        <p:spPr bwMode="auto">
          <a:xfrm>
            <a:off x="3132138" y="4149725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40</a:t>
            </a:r>
          </a:p>
        </p:txBody>
      </p:sp>
      <p:sp>
        <p:nvSpPr>
          <p:cNvPr id="4163" name="Text Box 67"/>
          <p:cNvSpPr txBox="1">
            <a:spLocks noChangeArrowheads="1"/>
          </p:cNvSpPr>
          <p:nvPr/>
        </p:nvSpPr>
        <p:spPr bwMode="auto">
          <a:xfrm>
            <a:off x="3059113" y="4716463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41</a:t>
            </a:r>
          </a:p>
        </p:txBody>
      </p:sp>
      <p:sp>
        <p:nvSpPr>
          <p:cNvPr id="4164" name="Text Box 68"/>
          <p:cNvSpPr txBox="1">
            <a:spLocks noChangeArrowheads="1"/>
          </p:cNvSpPr>
          <p:nvPr/>
        </p:nvSpPr>
        <p:spPr bwMode="auto">
          <a:xfrm>
            <a:off x="2771775" y="3500438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42</a:t>
            </a:r>
          </a:p>
        </p:txBody>
      </p:sp>
      <p:sp>
        <p:nvSpPr>
          <p:cNvPr id="4165" name="Text Box 69"/>
          <p:cNvSpPr txBox="1">
            <a:spLocks noChangeArrowheads="1"/>
          </p:cNvSpPr>
          <p:nvPr/>
        </p:nvSpPr>
        <p:spPr bwMode="auto">
          <a:xfrm>
            <a:off x="2843213" y="4437063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43</a:t>
            </a:r>
          </a:p>
        </p:txBody>
      </p:sp>
      <p:sp>
        <p:nvSpPr>
          <p:cNvPr id="4166" name="Text Box 70"/>
          <p:cNvSpPr txBox="1">
            <a:spLocks noChangeArrowheads="1"/>
          </p:cNvSpPr>
          <p:nvPr/>
        </p:nvSpPr>
        <p:spPr bwMode="auto">
          <a:xfrm>
            <a:off x="3276600" y="2924175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44</a:t>
            </a:r>
          </a:p>
        </p:txBody>
      </p:sp>
      <p:sp>
        <p:nvSpPr>
          <p:cNvPr id="4167" name="Text Box 71"/>
          <p:cNvSpPr txBox="1">
            <a:spLocks noChangeArrowheads="1"/>
          </p:cNvSpPr>
          <p:nvPr/>
        </p:nvSpPr>
        <p:spPr bwMode="auto">
          <a:xfrm>
            <a:off x="2844800" y="3852863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45</a:t>
            </a:r>
          </a:p>
        </p:txBody>
      </p:sp>
      <p:sp>
        <p:nvSpPr>
          <p:cNvPr id="4168" name="Text Box 72"/>
          <p:cNvSpPr txBox="1">
            <a:spLocks noChangeArrowheads="1"/>
          </p:cNvSpPr>
          <p:nvPr/>
        </p:nvSpPr>
        <p:spPr bwMode="auto">
          <a:xfrm>
            <a:off x="5580063" y="2924175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45</a:t>
            </a:r>
          </a:p>
        </p:txBody>
      </p:sp>
      <p:sp>
        <p:nvSpPr>
          <p:cNvPr id="4169" name="Text Box 73"/>
          <p:cNvSpPr txBox="1">
            <a:spLocks noChangeArrowheads="1"/>
          </p:cNvSpPr>
          <p:nvPr/>
        </p:nvSpPr>
        <p:spPr bwMode="auto">
          <a:xfrm>
            <a:off x="3276600" y="6402388"/>
            <a:ext cx="2425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sz="1600">
                <a:latin typeface="Calibri" panose="020F0502020204030204" pitchFamily="34" charset="0"/>
              </a:rPr>
              <a:t>4 repetidos  (45, 48, 56, 63)</a:t>
            </a:r>
          </a:p>
        </p:txBody>
      </p:sp>
      <p:sp>
        <p:nvSpPr>
          <p:cNvPr id="4170" name="Text Box 74"/>
          <p:cNvSpPr txBox="1">
            <a:spLocks noChangeArrowheads="1"/>
          </p:cNvSpPr>
          <p:nvPr/>
        </p:nvSpPr>
        <p:spPr bwMode="auto">
          <a:xfrm>
            <a:off x="5508625" y="2492375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46</a:t>
            </a:r>
          </a:p>
        </p:txBody>
      </p:sp>
      <p:sp>
        <p:nvSpPr>
          <p:cNvPr id="4171" name="Text Box 75"/>
          <p:cNvSpPr txBox="1">
            <a:spLocks noChangeArrowheads="1"/>
          </p:cNvSpPr>
          <p:nvPr/>
        </p:nvSpPr>
        <p:spPr bwMode="auto">
          <a:xfrm>
            <a:off x="2771775" y="4140200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47</a:t>
            </a:r>
          </a:p>
        </p:txBody>
      </p:sp>
      <p:sp>
        <p:nvSpPr>
          <p:cNvPr id="4172" name="Text Box 76"/>
          <p:cNvSpPr txBox="1">
            <a:spLocks noChangeArrowheads="1"/>
          </p:cNvSpPr>
          <p:nvPr/>
        </p:nvSpPr>
        <p:spPr bwMode="auto">
          <a:xfrm>
            <a:off x="3924300" y="3789363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48</a:t>
            </a:r>
          </a:p>
        </p:txBody>
      </p:sp>
      <p:sp>
        <p:nvSpPr>
          <p:cNvPr id="4173" name="Text Box 77"/>
          <p:cNvSpPr txBox="1">
            <a:spLocks noChangeArrowheads="1"/>
          </p:cNvSpPr>
          <p:nvPr/>
        </p:nvSpPr>
        <p:spPr bwMode="auto">
          <a:xfrm>
            <a:off x="4003675" y="2997200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48</a:t>
            </a:r>
          </a:p>
        </p:txBody>
      </p:sp>
      <p:sp>
        <p:nvSpPr>
          <p:cNvPr id="4174" name="Text Box 78"/>
          <p:cNvSpPr txBox="1">
            <a:spLocks noChangeArrowheads="1"/>
          </p:cNvSpPr>
          <p:nvPr/>
        </p:nvSpPr>
        <p:spPr bwMode="auto">
          <a:xfrm>
            <a:off x="4860925" y="2349500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48</a:t>
            </a:r>
          </a:p>
        </p:txBody>
      </p:sp>
      <p:sp>
        <p:nvSpPr>
          <p:cNvPr id="4175" name="Text Box 79"/>
          <p:cNvSpPr txBox="1">
            <a:spLocks noChangeArrowheads="1"/>
          </p:cNvSpPr>
          <p:nvPr/>
        </p:nvSpPr>
        <p:spPr bwMode="auto">
          <a:xfrm>
            <a:off x="4003675" y="4140200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49</a:t>
            </a:r>
          </a:p>
        </p:txBody>
      </p:sp>
      <p:sp>
        <p:nvSpPr>
          <p:cNvPr id="4176" name="Text Box 80"/>
          <p:cNvSpPr txBox="1">
            <a:spLocks noChangeArrowheads="1"/>
          </p:cNvSpPr>
          <p:nvPr/>
        </p:nvSpPr>
        <p:spPr bwMode="auto">
          <a:xfrm>
            <a:off x="2339975" y="3500438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50</a:t>
            </a:r>
          </a:p>
        </p:txBody>
      </p:sp>
      <p:sp>
        <p:nvSpPr>
          <p:cNvPr id="4177" name="Text Box 81"/>
          <p:cNvSpPr txBox="1">
            <a:spLocks noChangeArrowheads="1"/>
          </p:cNvSpPr>
          <p:nvPr/>
        </p:nvSpPr>
        <p:spPr bwMode="auto">
          <a:xfrm>
            <a:off x="3348038" y="2492375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51</a:t>
            </a:r>
          </a:p>
        </p:txBody>
      </p:sp>
      <p:sp>
        <p:nvSpPr>
          <p:cNvPr id="4178" name="Text Box 82"/>
          <p:cNvSpPr txBox="1">
            <a:spLocks noChangeArrowheads="1"/>
          </p:cNvSpPr>
          <p:nvPr/>
        </p:nvSpPr>
        <p:spPr bwMode="auto">
          <a:xfrm>
            <a:off x="3500438" y="1700213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52</a:t>
            </a:r>
          </a:p>
        </p:txBody>
      </p:sp>
      <p:sp>
        <p:nvSpPr>
          <p:cNvPr id="4179" name="Text Box 83"/>
          <p:cNvSpPr txBox="1">
            <a:spLocks noChangeArrowheads="1"/>
          </p:cNvSpPr>
          <p:nvPr/>
        </p:nvSpPr>
        <p:spPr bwMode="auto">
          <a:xfrm>
            <a:off x="2411413" y="3789363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53</a:t>
            </a:r>
          </a:p>
        </p:txBody>
      </p:sp>
      <p:sp>
        <p:nvSpPr>
          <p:cNvPr id="4180" name="Text Box 84"/>
          <p:cNvSpPr txBox="1">
            <a:spLocks noChangeArrowheads="1"/>
          </p:cNvSpPr>
          <p:nvPr/>
        </p:nvSpPr>
        <p:spPr bwMode="auto">
          <a:xfrm>
            <a:off x="5435600" y="4860925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54</a:t>
            </a:r>
          </a:p>
        </p:txBody>
      </p:sp>
      <p:sp>
        <p:nvSpPr>
          <p:cNvPr id="4181" name="Text Box 85"/>
          <p:cNvSpPr txBox="1">
            <a:spLocks noChangeArrowheads="1"/>
          </p:cNvSpPr>
          <p:nvPr/>
        </p:nvSpPr>
        <p:spPr bwMode="auto">
          <a:xfrm>
            <a:off x="5724525" y="4581525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55</a:t>
            </a:r>
          </a:p>
        </p:txBody>
      </p:sp>
      <p:sp>
        <p:nvSpPr>
          <p:cNvPr id="4182" name="Text Box 86"/>
          <p:cNvSpPr txBox="1">
            <a:spLocks noChangeArrowheads="1"/>
          </p:cNvSpPr>
          <p:nvPr/>
        </p:nvSpPr>
        <p:spPr bwMode="auto">
          <a:xfrm>
            <a:off x="3708400" y="4140200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56</a:t>
            </a:r>
          </a:p>
        </p:txBody>
      </p:sp>
      <p:sp>
        <p:nvSpPr>
          <p:cNvPr id="4183" name="Text Box 87"/>
          <p:cNvSpPr txBox="1">
            <a:spLocks noChangeArrowheads="1"/>
          </p:cNvSpPr>
          <p:nvPr/>
        </p:nvSpPr>
        <p:spPr bwMode="auto">
          <a:xfrm>
            <a:off x="3203575" y="1916113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56</a:t>
            </a:r>
          </a:p>
        </p:txBody>
      </p:sp>
      <p:sp>
        <p:nvSpPr>
          <p:cNvPr id="4184" name="Text Box 88"/>
          <p:cNvSpPr txBox="1">
            <a:spLocks noChangeArrowheads="1"/>
          </p:cNvSpPr>
          <p:nvPr/>
        </p:nvSpPr>
        <p:spPr bwMode="auto">
          <a:xfrm>
            <a:off x="5508625" y="3500438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57</a:t>
            </a:r>
          </a:p>
        </p:txBody>
      </p:sp>
      <p:sp>
        <p:nvSpPr>
          <p:cNvPr id="4185" name="Text Box 89"/>
          <p:cNvSpPr txBox="1">
            <a:spLocks noChangeArrowheads="1"/>
          </p:cNvSpPr>
          <p:nvPr/>
        </p:nvSpPr>
        <p:spPr bwMode="auto">
          <a:xfrm>
            <a:off x="2916238" y="2268538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58</a:t>
            </a:r>
          </a:p>
        </p:txBody>
      </p:sp>
      <p:sp>
        <p:nvSpPr>
          <p:cNvPr id="4186" name="Text Box 90"/>
          <p:cNvSpPr txBox="1">
            <a:spLocks noChangeArrowheads="1"/>
          </p:cNvSpPr>
          <p:nvPr/>
        </p:nvSpPr>
        <p:spPr bwMode="auto">
          <a:xfrm>
            <a:off x="2484438" y="3997325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59</a:t>
            </a:r>
          </a:p>
        </p:txBody>
      </p:sp>
      <p:sp>
        <p:nvSpPr>
          <p:cNvPr id="4187" name="Text Box 91"/>
          <p:cNvSpPr txBox="1">
            <a:spLocks noChangeArrowheads="1"/>
          </p:cNvSpPr>
          <p:nvPr/>
        </p:nvSpPr>
        <p:spPr bwMode="auto">
          <a:xfrm>
            <a:off x="2555875" y="4356100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60</a:t>
            </a:r>
          </a:p>
        </p:txBody>
      </p:sp>
      <p:sp>
        <p:nvSpPr>
          <p:cNvPr id="4188" name="Text Box 92"/>
          <p:cNvSpPr txBox="1">
            <a:spLocks noChangeArrowheads="1"/>
          </p:cNvSpPr>
          <p:nvPr/>
        </p:nvSpPr>
        <p:spPr bwMode="auto">
          <a:xfrm>
            <a:off x="2916238" y="2636838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 dirty="0">
                <a:latin typeface="Calibri" panose="020F0502020204030204" pitchFamily="34" charset="0"/>
              </a:rPr>
              <a:t>61</a:t>
            </a:r>
          </a:p>
        </p:txBody>
      </p:sp>
      <p:sp>
        <p:nvSpPr>
          <p:cNvPr id="4189" name="Text Box 93"/>
          <p:cNvSpPr txBox="1">
            <a:spLocks noChangeArrowheads="1"/>
          </p:cNvSpPr>
          <p:nvPr/>
        </p:nvSpPr>
        <p:spPr bwMode="auto">
          <a:xfrm>
            <a:off x="3708400" y="3429000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62</a:t>
            </a:r>
          </a:p>
        </p:txBody>
      </p:sp>
      <p:sp>
        <p:nvSpPr>
          <p:cNvPr id="4190" name="Text Box 94"/>
          <p:cNvSpPr txBox="1">
            <a:spLocks noChangeArrowheads="1"/>
          </p:cNvSpPr>
          <p:nvPr/>
        </p:nvSpPr>
        <p:spPr bwMode="auto">
          <a:xfrm>
            <a:off x="3203575" y="3429000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63</a:t>
            </a:r>
          </a:p>
        </p:txBody>
      </p:sp>
      <p:sp>
        <p:nvSpPr>
          <p:cNvPr id="4191" name="Text Box 95"/>
          <p:cNvSpPr txBox="1">
            <a:spLocks noChangeArrowheads="1"/>
          </p:cNvSpPr>
          <p:nvPr/>
        </p:nvSpPr>
        <p:spPr bwMode="auto">
          <a:xfrm>
            <a:off x="6011863" y="4068763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63</a:t>
            </a:r>
          </a:p>
        </p:txBody>
      </p:sp>
      <p:sp>
        <p:nvSpPr>
          <p:cNvPr id="4192" name="Text Box 96"/>
          <p:cNvSpPr txBox="1">
            <a:spLocks noChangeArrowheads="1"/>
          </p:cNvSpPr>
          <p:nvPr/>
        </p:nvSpPr>
        <p:spPr bwMode="auto">
          <a:xfrm>
            <a:off x="3444875" y="5103813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64</a:t>
            </a:r>
          </a:p>
        </p:txBody>
      </p:sp>
      <p:sp>
        <p:nvSpPr>
          <p:cNvPr id="98" name="Text Box 92"/>
          <p:cNvSpPr txBox="1">
            <a:spLocks noChangeArrowheads="1"/>
          </p:cNvSpPr>
          <p:nvPr/>
        </p:nvSpPr>
        <p:spPr bwMode="auto">
          <a:xfrm>
            <a:off x="2939848" y="2956665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 dirty="0" smtClean="0">
                <a:latin typeface="Calibri" panose="020F0502020204030204" pitchFamily="34" charset="0"/>
              </a:rPr>
              <a:t>65</a:t>
            </a:r>
            <a:endParaRPr lang="pt-BR" altLang="pt-BR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9836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6516688" y="6237288"/>
            <a:ext cx="2519362" cy="431800"/>
          </a:xfrm>
          <a:prstGeom prst="rect">
            <a:avLst/>
          </a:prstGeom>
          <a:solidFill>
            <a:srgbClr val="FFFFFF"/>
          </a:solidFill>
          <a:ln w="25560" cap="sq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122" name="Oval 2"/>
          <p:cNvSpPr>
            <a:spLocks noChangeArrowheads="1"/>
          </p:cNvSpPr>
          <p:nvPr/>
        </p:nvSpPr>
        <p:spPr bwMode="auto">
          <a:xfrm>
            <a:off x="1619250" y="692150"/>
            <a:ext cx="6192838" cy="5616575"/>
          </a:xfrm>
          <a:prstGeom prst="ellipse">
            <a:avLst/>
          </a:prstGeom>
          <a:noFill/>
          <a:ln w="25560" cap="sq">
            <a:solidFill>
              <a:srgbClr val="A6A6A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4787900" y="1268413"/>
            <a:ext cx="1588" cy="4392612"/>
          </a:xfrm>
          <a:prstGeom prst="line">
            <a:avLst/>
          </a:prstGeom>
          <a:noFill/>
          <a:ln w="38160" cap="sq">
            <a:solidFill>
              <a:srgbClr val="A6A6A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 flipH="1">
            <a:off x="2336800" y="3459163"/>
            <a:ext cx="4948238" cy="6350"/>
          </a:xfrm>
          <a:prstGeom prst="line">
            <a:avLst/>
          </a:prstGeom>
          <a:noFill/>
          <a:ln w="38160" cap="sq">
            <a:solidFill>
              <a:srgbClr val="A6A6A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25" name="Oval 5"/>
          <p:cNvSpPr>
            <a:spLocks noChangeArrowheads="1"/>
          </p:cNvSpPr>
          <p:nvPr/>
        </p:nvSpPr>
        <p:spPr bwMode="auto">
          <a:xfrm>
            <a:off x="2339975" y="1268413"/>
            <a:ext cx="4895850" cy="4392612"/>
          </a:xfrm>
          <a:prstGeom prst="ellipse">
            <a:avLst/>
          </a:prstGeom>
          <a:noFill/>
          <a:ln w="25560" cap="sq">
            <a:solidFill>
              <a:srgbClr val="A6A6A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126" name="Oval 6"/>
          <p:cNvSpPr>
            <a:spLocks noChangeArrowheads="1"/>
          </p:cNvSpPr>
          <p:nvPr/>
        </p:nvSpPr>
        <p:spPr bwMode="auto">
          <a:xfrm>
            <a:off x="4402138" y="3205163"/>
            <a:ext cx="601662" cy="511175"/>
          </a:xfrm>
          <a:prstGeom prst="ellipse">
            <a:avLst/>
          </a:prstGeom>
          <a:solidFill>
            <a:srgbClr val="FFFFFF"/>
          </a:solidFill>
          <a:ln w="25560" cap="sq">
            <a:solidFill>
              <a:srgbClr val="A6A6A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 rot="2400000">
            <a:off x="6015038" y="1503363"/>
            <a:ext cx="128746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solidFill>
                  <a:srgbClr val="FF0000"/>
                </a:solidFill>
                <a:latin typeface="Calibri" panose="020F0502020204030204" pitchFamily="34" charset="0"/>
              </a:rPr>
              <a:t>CONDUTOR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 rot="18360000">
            <a:off x="6075363" y="4619625"/>
            <a:ext cx="17462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solidFill>
                  <a:srgbClr val="FFC000"/>
                </a:solidFill>
                <a:latin typeface="Calibri" panose="020F0502020204030204" pitchFamily="34" charset="0"/>
              </a:rPr>
              <a:t>INFLUENCIADOR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 rot="1860000">
            <a:off x="2351088" y="5075238"/>
            <a:ext cx="11699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solidFill>
                  <a:srgbClr val="00B050"/>
                </a:solidFill>
                <a:latin typeface="Calibri" panose="020F0502020204030204" pitchFamily="34" charset="0"/>
              </a:rPr>
              <a:t>APOIANTE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 rot="18240000">
            <a:off x="1924050" y="1798638"/>
            <a:ext cx="12128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solidFill>
                  <a:srgbClr val="4F81BD"/>
                </a:solidFill>
                <a:latin typeface="Calibri" panose="020F0502020204030204" pitchFamily="34" charset="0"/>
              </a:rPr>
              <a:t>ANALÍTICO</a:t>
            </a:r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3851275" y="0"/>
            <a:ext cx="1728788" cy="482600"/>
          </a:xfrm>
          <a:prstGeom prst="rect">
            <a:avLst/>
          </a:prstGeom>
          <a:solidFill>
            <a:srgbClr val="C00000"/>
          </a:solidFill>
          <a:ln w="25560" cap="sq">
            <a:solidFill>
              <a:srgbClr val="C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pt-BR" altLang="pt-BR" sz="2400" b="1">
                <a:solidFill>
                  <a:srgbClr val="FFFFFF"/>
                </a:solidFill>
                <a:latin typeface="Calibri" panose="020F0502020204030204" pitchFamily="34" charset="0"/>
              </a:rPr>
              <a:t>LIFO II</a:t>
            </a:r>
          </a:p>
        </p:txBody>
      </p:sp>
      <p:grpSp>
        <p:nvGrpSpPr>
          <p:cNvPr id="5132" name="Group 12"/>
          <p:cNvGrpSpPr>
            <a:grpSpLocks/>
          </p:cNvGrpSpPr>
          <p:nvPr/>
        </p:nvGrpSpPr>
        <p:grpSpPr bwMode="auto">
          <a:xfrm>
            <a:off x="0" y="115888"/>
            <a:ext cx="2470150" cy="579437"/>
            <a:chOff x="0" y="73"/>
            <a:chExt cx="1556" cy="365"/>
          </a:xfrm>
        </p:grpSpPr>
        <p:sp>
          <p:nvSpPr>
            <p:cNvPr id="5133" name="Rectangle 13"/>
            <p:cNvSpPr>
              <a:spLocks noChangeArrowheads="1"/>
            </p:cNvSpPr>
            <p:nvPr/>
          </p:nvSpPr>
          <p:spPr bwMode="auto">
            <a:xfrm>
              <a:off x="49" y="118"/>
              <a:ext cx="1469" cy="270"/>
            </a:xfrm>
            <a:prstGeom prst="rect">
              <a:avLst/>
            </a:prstGeom>
            <a:solidFill>
              <a:srgbClr val="FFFFFF"/>
            </a:solidFill>
            <a:ln w="25560" cap="sq">
              <a:solidFill>
                <a:srgbClr val="BFBFB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34" name="Text Box 14"/>
            <p:cNvSpPr txBox="1">
              <a:spLocks noChangeArrowheads="1"/>
            </p:cNvSpPr>
            <p:nvPr/>
          </p:nvSpPr>
          <p:spPr bwMode="auto">
            <a:xfrm>
              <a:off x="0" y="73"/>
              <a:ext cx="155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buClrTx/>
                <a:buFontTx/>
                <a:buNone/>
              </a:pPr>
              <a:r>
                <a:rPr lang="pt-BR" altLang="pt-BR" sz="3200" b="1">
                  <a:solidFill>
                    <a:srgbClr val="558ED5"/>
                  </a:solidFill>
                  <a:latin typeface="Calibri" panose="020F0502020204030204" pitchFamily="34" charset="0"/>
                </a:rPr>
                <a:t>CUIDADOSO</a:t>
              </a:r>
            </a:p>
          </p:txBody>
        </p:sp>
      </p:grpSp>
      <p:grpSp>
        <p:nvGrpSpPr>
          <p:cNvPr id="5135" name="Group 15"/>
          <p:cNvGrpSpPr>
            <a:grpSpLocks/>
          </p:cNvGrpSpPr>
          <p:nvPr/>
        </p:nvGrpSpPr>
        <p:grpSpPr bwMode="auto">
          <a:xfrm>
            <a:off x="142875" y="6229350"/>
            <a:ext cx="2265363" cy="579438"/>
            <a:chOff x="90" y="3924"/>
            <a:chExt cx="1427" cy="365"/>
          </a:xfrm>
        </p:grpSpPr>
        <p:sp>
          <p:nvSpPr>
            <p:cNvPr id="5136" name="Rectangle 16"/>
            <p:cNvSpPr>
              <a:spLocks noChangeArrowheads="1"/>
            </p:cNvSpPr>
            <p:nvPr/>
          </p:nvSpPr>
          <p:spPr bwMode="auto">
            <a:xfrm>
              <a:off x="90" y="3996"/>
              <a:ext cx="1336" cy="243"/>
            </a:xfrm>
            <a:prstGeom prst="rect">
              <a:avLst/>
            </a:prstGeom>
            <a:solidFill>
              <a:srgbClr val="FFFFFF"/>
            </a:solidFill>
            <a:ln w="25560" cap="sq">
              <a:solidFill>
                <a:srgbClr val="BFBFB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37" name="Text Box 17"/>
            <p:cNvSpPr txBox="1">
              <a:spLocks noChangeArrowheads="1"/>
            </p:cNvSpPr>
            <p:nvPr/>
          </p:nvSpPr>
          <p:spPr bwMode="auto">
            <a:xfrm>
              <a:off x="136" y="3924"/>
              <a:ext cx="1381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pt-BR" altLang="pt-BR" sz="3200" b="1">
                  <a:solidFill>
                    <a:srgbClr val="00B050"/>
                  </a:solidFill>
                  <a:latin typeface="Calibri" panose="020F0502020204030204" pitchFamily="34" charset="0"/>
                </a:rPr>
                <a:t>AJUDADOR</a:t>
              </a:r>
            </a:p>
          </p:txBody>
        </p:sp>
      </p:grpSp>
      <p:grpSp>
        <p:nvGrpSpPr>
          <p:cNvPr id="5138" name="Group 18"/>
          <p:cNvGrpSpPr>
            <a:grpSpLocks/>
          </p:cNvGrpSpPr>
          <p:nvPr/>
        </p:nvGrpSpPr>
        <p:grpSpPr bwMode="auto">
          <a:xfrm>
            <a:off x="5867400" y="115888"/>
            <a:ext cx="3454400" cy="579437"/>
            <a:chOff x="3696" y="73"/>
            <a:chExt cx="2176" cy="365"/>
          </a:xfrm>
        </p:grpSpPr>
        <p:sp>
          <p:nvSpPr>
            <p:cNvPr id="5139" name="Rectangle 19"/>
            <p:cNvSpPr>
              <a:spLocks noChangeArrowheads="1"/>
            </p:cNvSpPr>
            <p:nvPr/>
          </p:nvSpPr>
          <p:spPr bwMode="auto">
            <a:xfrm>
              <a:off x="3898" y="118"/>
              <a:ext cx="1805" cy="271"/>
            </a:xfrm>
            <a:prstGeom prst="rect">
              <a:avLst/>
            </a:prstGeom>
            <a:solidFill>
              <a:srgbClr val="FFFFFF"/>
            </a:solidFill>
            <a:ln w="25560" cap="sq">
              <a:solidFill>
                <a:srgbClr val="BFBFB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40" name="Text Box 20"/>
            <p:cNvSpPr txBox="1">
              <a:spLocks noChangeArrowheads="1"/>
            </p:cNvSpPr>
            <p:nvPr/>
          </p:nvSpPr>
          <p:spPr bwMode="auto">
            <a:xfrm>
              <a:off x="3696" y="73"/>
              <a:ext cx="217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buClrTx/>
                <a:buFontTx/>
                <a:buNone/>
              </a:pPr>
              <a:r>
                <a:rPr lang="pt-BR" altLang="pt-BR" sz="3200" b="1">
                  <a:solidFill>
                    <a:srgbClr val="FF0000"/>
                  </a:solidFill>
                  <a:latin typeface="Calibri" panose="020F0502020204030204" pitchFamily="34" charset="0"/>
                </a:rPr>
                <a:t>CONTROLADOR</a:t>
              </a:r>
            </a:p>
          </p:txBody>
        </p:sp>
      </p:grp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6588125" y="6156325"/>
            <a:ext cx="24844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sz="3200" b="1">
                <a:solidFill>
                  <a:srgbClr val="FFC000"/>
                </a:solidFill>
                <a:latin typeface="Calibri" panose="020F0502020204030204" pitchFamily="34" charset="0"/>
              </a:rPr>
              <a:t>ADAPTADOR</a:t>
            </a:r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6769100" y="5661025"/>
            <a:ext cx="2303463" cy="4572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pt-BR" altLang="pt-BR" sz="2000" b="1" dirty="0">
                <a:solidFill>
                  <a:srgbClr val="FFFFFF"/>
                </a:solidFill>
                <a:latin typeface="Calibri" panose="020F0502020204030204" pitchFamily="34" charset="0"/>
              </a:rPr>
              <a:t>n = </a:t>
            </a:r>
            <a:r>
              <a:rPr lang="pt-BR" altLang="pt-BR" sz="20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65</a:t>
            </a:r>
            <a:endParaRPr lang="pt-BR" altLang="pt-BR" sz="20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1403350" y="5081588"/>
            <a:ext cx="880667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sz="2000" b="1" dirty="0">
                <a:latin typeface="Calibri" panose="020F0502020204030204" pitchFamily="34" charset="0"/>
              </a:rPr>
              <a:t>n = </a:t>
            </a:r>
            <a:r>
              <a:rPr lang="pt-BR" altLang="pt-BR" sz="2000" b="1" dirty="0" smtClean="0">
                <a:latin typeface="Calibri" panose="020F0502020204030204" pitchFamily="34" charset="0"/>
              </a:rPr>
              <a:t>29 </a:t>
            </a:r>
            <a:endParaRPr lang="pt-BR" altLang="pt-BR" sz="2000" b="1" dirty="0">
              <a:latin typeface="Calibri" panose="020F0502020204030204" pitchFamily="34" charset="0"/>
            </a:endParaRPr>
          </a:p>
        </p:txBody>
      </p:sp>
      <p:sp>
        <p:nvSpPr>
          <p:cNvPr id="5144" name="Text Box 24"/>
          <p:cNvSpPr txBox="1">
            <a:spLocks noChangeArrowheads="1"/>
          </p:cNvSpPr>
          <p:nvPr/>
        </p:nvSpPr>
        <p:spPr bwMode="auto">
          <a:xfrm>
            <a:off x="1476375" y="1412875"/>
            <a:ext cx="822959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sz="2000" b="1" dirty="0">
                <a:latin typeface="Calibri" panose="020F0502020204030204" pitchFamily="34" charset="0"/>
              </a:rPr>
              <a:t>n = </a:t>
            </a:r>
            <a:r>
              <a:rPr lang="pt-BR" altLang="pt-BR" sz="2000" b="1" dirty="0" smtClean="0">
                <a:latin typeface="Calibri" panose="020F0502020204030204" pitchFamily="34" charset="0"/>
              </a:rPr>
              <a:t>31</a:t>
            </a:r>
            <a:endParaRPr lang="pt-BR" altLang="pt-BR" sz="2000" b="1" dirty="0">
              <a:latin typeface="Calibri" panose="020F0502020204030204" pitchFamily="34" charset="0"/>
            </a:endParaRPr>
          </a:p>
        </p:txBody>
      </p:sp>
      <p:sp>
        <p:nvSpPr>
          <p:cNvPr id="5145" name="Text Box 25"/>
          <p:cNvSpPr txBox="1">
            <a:spLocks noChangeArrowheads="1"/>
          </p:cNvSpPr>
          <p:nvPr/>
        </p:nvSpPr>
        <p:spPr bwMode="auto">
          <a:xfrm>
            <a:off x="7478713" y="4711700"/>
            <a:ext cx="74771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sz="2000" b="1">
                <a:latin typeface="Calibri" panose="020F0502020204030204" pitchFamily="34" charset="0"/>
              </a:rPr>
              <a:t>n = 6 </a:t>
            </a:r>
          </a:p>
        </p:txBody>
      </p:sp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7092950" y="1300163"/>
            <a:ext cx="747713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sz="2000" b="1">
                <a:latin typeface="Calibri" panose="020F0502020204030204" pitchFamily="34" charset="0"/>
              </a:rPr>
              <a:t>n = 4 </a:t>
            </a:r>
          </a:p>
        </p:txBody>
      </p:sp>
      <p:sp>
        <p:nvSpPr>
          <p:cNvPr id="5147" name="Text Box 27"/>
          <p:cNvSpPr txBox="1">
            <a:spLocks noChangeArrowheads="1"/>
          </p:cNvSpPr>
          <p:nvPr/>
        </p:nvSpPr>
        <p:spPr bwMode="auto">
          <a:xfrm>
            <a:off x="3276600" y="6402388"/>
            <a:ext cx="2776442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sz="1600" dirty="0" smtClean="0">
                <a:latin typeface="Calibri" panose="020F0502020204030204" pitchFamily="34" charset="0"/>
              </a:rPr>
              <a:t>5 repetidos  </a:t>
            </a:r>
            <a:r>
              <a:rPr lang="pt-BR" altLang="pt-BR" sz="1600" dirty="0">
                <a:latin typeface="Calibri" panose="020F0502020204030204" pitchFamily="34" charset="0"/>
              </a:rPr>
              <a:t>(33, 39, 49, </a:t>
            </a:r>
            <a:r>
              <a:rPr lang="pt-BR" altLang="pt-BR" sz="1600" dirty="0" smtClean="0">
                <a:latin typeface="Calibri" panose="020F0502020204030204" pitchFamily="34" charset="0"/>
              </a:rPr>
              <a:t>59, 65)</a:t>
            </a:r>
            <a:endParaRPr lang="pt-BR" altLang="pt-BR" sz="1600" dirty="0">
              <a:latin typeface="Calibri" panose="020F0502020204030204" pitchFamily="34" charset="0"/>
            </a:endParaRPr>
          </a:p>
        </p:txBody>
      </p:sp>
      <p:sp>
        <p:nvSpPr>
          <p:cNvPr id="5148" name="Text Box 28"/>
          <p:cNvSpPr txBox="1">
            <a:spLocks noChangeArrowheads="1"/>
          </p:cNvSpPr>
          <p:nvPr/>
        </p:nvSpPr>
        <p:spPr bwMode="auto">
          <a:xfrm>
            <a:off x="3708400" y="3933825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5149" name="Text Box 29"/>
          <p:cNvSpPr txBox="1">
            <a:spLocks noChangeArrowheads="1"/>
          </p:cNvSpPr>
          <p:nvPr/>
        </p:nvSpPr>
        <p:spPr bwMode="auto">
          <a:xfrm>
            <a:off x="4140200" y="2565400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5150" name="Text Box 30"/>
          <p:cNvSpPr txBox="1">
            <a:spLocks noChangeArrowheads="1"/>
          </p:cNvSpPr>
          <p:nvPr/>
        </p:nvSpPr>
        <p:spPr bwMode="auto">
          <a:xfrm>
            <a:off x="3995738" y="4356100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5151" name="Text Box 31"/>
          <p:cNvSpPr txBox="1">
            <a:spLocks noChangeArrowheads="1"/>
          </p:cNvSpPr>
          <p:nvPr/>
        </p:nvSpPr>
        <p:spPr bwMode="auto">
          <a:xfrm>
            <a:off x="4292600" y="1916113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5152" name="Text Box 32"/>
          <p:cNvSpPr txBox="1">
            <a:spLocks noChangeArrowheads="1"/>
          </p:cNvSpPr>
          <p:nvPr/>
        </p:nvSpPr>
        <p:spPr bwMode="auto">
          <a:xfrm>
            <a:off x="4140200" y="3924300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5153" name="Text Box 33"/>
          <p:cNvSpPr txBox="1">
            <a:spLocks noChangeArrowheads="1"/>
          </p:cNvSpPr>
          <p:nvPr/>
        </p:nvSpPr>
        <p:spPr bwMode="auto">
          <a:xfrm>
            <a:off x="4292600" y="4716463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5154" name="Text Box 34"/>
          <p:cNvSpPr txBox="1">
            <a:spLocks noChangeArrowheads="1"/>
          </p:cNvSpPr>
          <p:nvPr/>
        </p:nvSpPr>
        <p:spPr bwMode="auto">
          <a:xfrm>
            <a:off x="4067175" y="5084763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5155" name="Text Box 35"/>
          <p:cNvSpPr txBox="1">
            <a:spLocks noChangeArrowheads="1"/>
          </p:cNvSpPr>
          <p:nvPr/>
        </p:nvSpPr>
        <p:spPr bwMode="auto">
          <a:xfrm>
            <a:off x="3635375" y="4652963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5156" name="Text Box 36"/>
          <p:cNvSpPr txBox="1">
            <a:spLocks noChangeArrowheads="1"/>
          </p:cNvSpPr>
          <p:nvPr/>
        </p:nvSpPr>
        <p:spPr bwMode="auto">
          <a:xfrm>
            <a:off x="3851275" y="2852738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5157" name="Text Box 37"/>
          <p:cNvSpPr txBox="1">
            <a:spLocks noChangeArrowheads="1"/>
          </p:cNvSpPr>
          <p:nvPr/>
        </p:nvSpPr>
        <p:spPr bwMode="auto">
          <a:xfrm>
            <a:off x="4292600" y="1407039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 dirty="0"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5158" name="Text Box 38"/>
          <p:cNvSpPr txBox="1">
            <a:spLocks noChangeArrowheads="1"/>
          </p:cNvSpPr>
          <p:nvPr/>
        </p:nvSpPr>
        <p:spPr bwMode="auto">
          <a:xfrm>
            <a:off x="3851275" y="3636963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11</a:t>
            </a:r>
          </a:p>
        </p:txBody>
      </p:sp>
      <p:sp>
        <p:nvSpPr>
          <p:cNvPr id="5159" name="Text Box 39"/>
          <p:cNvSpPr txBox="1">
            <a:spLocks noChangeArrowheads="1"/>
          </p:cNvSpPr>
          <p:nvPr/>
        </p:nvSpPr>
        <p:spPr bwMode="auto">
          <a:xfrm>
            <a:off x="4284663" y="2268538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12</a:t>
            </a:r>
          </a:p>
        </p:txBody>
      </p:sp>
      <p:sp>
        <p:nvSpPr>
          <p:cNvPr id="5160" name="Text Box 40"/>
          <p:cNvSpPr txBox="1">
            <a:spLocks noChangeArrowheads="1"/>
          </p:cNvSpPr>
          <p:nvPr/>
        </p:nvSpPr>
        <p:spPr bwMode="auto">
          <a:xfrm>
            <a:off x="4140200" y="2852738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13</a:t>
            </a:r>
          </a:p>
        </p:txBody>
      </p:sp>
      <p:sp>
        <p:nvSpPr>
          <p:cNvPr id="5161" name="Text Box 41"/>
          <p:cNvSpPr txBox="1">
            <a:spLocks noChangeArrowheads="1"/>
          </p:cNvSpPr>
          <p:nvPr/>
        </p:nvSpPr>
        <p:spPr bwMode="auto">
          <a:xfrm>
            <a:off x="5003800" y="3708400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14</a:t>
            </a:r>
          </a:p>
        </p:txBody>
      </p:sp>
      <p:sp>
        <p:nvSpPr>
          <p:cNvPr id="5162" name="Text Box 42"/>
          <p:cNvSpPr txBox="1">
            <a:spLocks noChangeArrowheads="1"/>
          </p:cNvSpPr>
          <p:nvPr/>
        </p:nvSpPr>
        <p:spPr bwMode="auto">
          <a:xfrm>
            <a:off x="3492500" y="4284663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15</a:t>
            </a:r>
          </a:p>
        </p:txBody>
      </p:sp>
      <p:sp>
        <p:nvSpPr>
          <p:cNvPr id="5163" name="Text Box 43"/>
          <p:cNvSpPr txBox="1">
            <a:spLocks noChangeArrowheads="1"/>
          </p:cNvSpPr>
          <p:nvPr/>
        </p:nvSpPr>
        <p:spPr bwMode="auto">
          <a:xfrm>
            <a:off x="3635375" y="5005388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16</a:t>
            </a:r>
          </a:p>
        </p:txBody>
      </p:sp>
      <p:sp>
        <p:nvSpPr>
          <p:cNvPr id="5164" name="Text Box 44"/>
          <p:cNvSpPr txBox="1">
            <a:spLocks noChangeArrowheads="1"/>
          </p:cNvSpPr>
          <p:nvPr/>
        </p:nvSpPr>
        <p:spPr bwMode="auto">
          <a:xfrm>
            <a:off x="3779838" y="2420938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17</a:t>
            </a:r>
          </a:p>
        </p:txBody>
      </p:sp>
      <p:sp>
        <p:nvSpPr>
          <p:cNvPr id="5165" name="Text Box 45"/>
          <p:cNvSpPr txBox="1">
            <a:spLocks noChangeArrowheads="1"/>
          </p:cNvSpPr>
          <p:nvPr/>
        </p:nvSpPr>
        <p:spPr bwMode="auto">
          <a:xfrm>
            <a:off x="3492500" y="2997200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18</a:t>
            </a:r>
          </a:p>
        </p:txBody>
      </p:sp>
      <p:sp>
        <p:nvSpPr>
          <p:cNvPr id="5166" name="Text Box 46"/>
          <p:cNvSpPr txBox="1">
            <a:spLocks noChangeArrowheads="1"/>
          </p:cNvSpPr>
          <p:nvPr/>
        </p:nvSpPr>
        <p:spPr bwMode="auto">
          <a:xfrm>
            <a:off x="5364163" y="4068763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19</a:t>
            </a:r>
          </a:p>
        </p:txBody>
      </p:sp>
      <p:sp>
        <p:nvSpPr>
          <p:cNvPr id="5167" name="Text Box 47"/>
          <p:cNvSpPr txBox="1">
            <a:spLocks noChangeArrowheads="1"/>
          </p:cNvSpPr>
          <p:nvPr/>
        </p:nvSpPr>
        <p:spPr bwMode="auto">
          <a:xfrm>
            <a:off x="3419475" y="3644900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5168" name="Text Box 48"/>
          <p:cNvSpPr txBox="1">
            <a:spLocks noChangeArrowheads="1"/>
          </p:cNvSpPr>
          <p:nvPr/>
        </p:nvSpPr>
        <p:spPr bwMode="auto">
          <a:xfrm>
            <a:off x="4932363" y="4437063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21</a:t>
            </a:r>
          </a:p>
        </p:txBody>
      </p:sp>
      <p:sp>
        <p:nvSpPr>
          <p:cNvPr id="5169" name="Text Box 49"/>
          <p:cNvSpPr txBox="1">
            <a:spLocks noChangeArrowheads="1"/>
          </p:cNvSpPr>
          <p:nvPr/>
        </p:nvSpPr>
        <p:spPr bwMode="auto">
          <a:xfrm>
            <a:off x="3924300" y="1916113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22</a:t>
            </a:r>
          </a:p>
        </p:txBody>
      </p:sp>
      <p:sp>
        <p:nvSpPr>
          <p:cNvPr id="5170" name="Text Box 50"/>
          <p:cNvSpPr txBox="1">
            <a:spLocks noChangeArrowheads="1"/>
          </p:cNvSpPr>
          <p:nvPr/>
        </p:nvSpPr>
        <p:spPr bwMode="auto">
          <a:xfrm>
            <a:off x="3492500" y="2636838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5171" name="Text Box 51"/>
          <p:cNvSpPr txBox="1">
            <a:spLocks noChangeArrowheads="1"/>
          </p:cNvSpPr>
          <p:nvPr/>
        </p:nvSpPr>
        <p:spPr bwMode="auto">
          <a:xfrm>
            <a:off x="5364163" y="4500563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24</a:t>
            </a:r>
          </a:p>
        </p:txBody>
      </p:sp>
      <p:sp>
        <p:nvSpPr>
          <p:cNvPr id="5172" name="Text Box 52"/>
          <p:cNvSpPr txBox="1">
            <a:spLocks noChangeArrowheads="1"/>
          </p:cNvSpPr>
          <p:nvPr/>
        </p:nvSpPr>
        <p:spPr bwMode="auto">
          <a:xfrm>
            <a:off x="3924300" y="1628775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25</a:t>
            </a:r>
          </a:p>
        </p:txBody>
      </p:sp>
      <p:sp>
        <p:nvSpPr>
          <p:cNvPr id="5173" name="Text Box 53"/>
          <p:cNvSpPr txBox="1">
            <a:spLocks noChangeArrowheads="1"/>
          </p:cNvSpPr>
          <p:nvPr/>
        </p:nvSpPr>
        <p:spPr bwMode="auto">
          <a:xfrm>
            <a:off x="4284663" y="5148263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26</a:t>
            </a:r>
          </a:p>
        </p:txBody>
      </p:sp>
      <p:sp>
        <p:nvSpPr>
          <p:cNvPr id="5174" name="Text Box 54"/>
          <p:cNvSpPr txBox="1">
            <a:spLocks noChangeArrowheads="1"/>
          </p:cNvSpPr>
          <p:nvPr/>
        </p:nvSpPr>
        <p:spPr bwMode="auto">
          <a:xfrm>
            <a:off x="3492500" y="2197100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27</a:t>
            </a:r>
          </a:p>
        </p:txBody>
      </p:sp>
      <p:sp>
        <p:nvSpPr>
          <p:cNvPr id="5175" name="Text Box 55"/>
          <p:cNvSpPr txBox="1">
            <a:spLocks noChangeArrowheads="1"/>
          </p:cNvSpPr>
          <p:nvPr/>
        </p:nvSpPr>
        <p:spPr bwMode="auto">
          <a:xfrm>
            <a:off x="3132138" y="2781300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28</a:t>
            </a:r>
          </a:p>
        </p:txBody>
      </p:sp>
      <p:sp>
        <p:nvSpPr>
          <p:cNvPr id="5176" name="Text Box 56"/>
          <p:cNvSpPr txBox="1">
            <a:spLocks noChangeArrowheads="1"/>
          </p:cNvSpPr>
          <p:nvPr/>
        </p:nvSpPr>
        <p:spPr bwMode="auto">
          <a:xfrm>
            <a:off x="3492500" y="1844675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29</a:t>
            </a:r>
          </a:p>
        </p:txBody>
      </p:sp>
      <p:sp>
        <p:nvSpPr>
          <p:cNvPr id="5177" name="Text Box 57"/>
          <p:cNvSpPr txBox="1">
            <a:spLocks noChangeArrowheads="1"/>
          </p:cNvSpPr>
          <p:nvPr/>
        </p:nvSpPr>
        <p:spPr bwMode="auto">
          <a:xfrm>
            <a:off x="3132138" y="3852863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30</a:t>
            </a:r>
          </a:p>
        </p:txBody>
      </p:sp>
      <p:sp>
        <p:nvSpPr>
          <p:cNvPr id="5178" name="Text Box 58"/>
          <p:cNvSpPr txBox="1">
            <a:spLocks noChangeArrowheads="1"/>
          </p:cNvSpPr>
          <p:nvPr/>
        </p:nvSpPr>
        <p:spPr bwMode="auto">
          <a:xfrm>
            <a:off x="4284663" y="4284663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31</a:t>
            </a:r>
          </a:p>
        </p:txBody>
      </p:sp>
      <p:sp>
        <p:nvSpPr>
          <p:cNvPr id="5179" name="Text Box 59"/>
          <p:cNvSpPr txBox="1">
            <a:spLocks noChangeArrowheads="1"/>
          </p:cNvSpPr>
          <p:nvPr/>
        </p:nvSpPr>
        <p:spPr bwMode="auto">
          <a:xfrm>
            <a:off x="3348038" y="4860925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32</a:t>
            </a:r>
          </a:p>
        </p:txBody>
      </p:sp>
      <p:sp>
        <p:nvSpPr>
          <p:cNvPr id="5180" name="Text Box 60"/>
          <p:cNvSpPr txBox="1">
            <a:spLocks noChangeArrowheads="1"/>
          </p:cNvSpPr>
          <p:nvPr/>
        </p:nvSpPr>
        <p:spPr bwMode="auto">
          <a:xfrm>
            <a:off x="3924300" y="4797425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33</a:t>
            </a:r>
          </a:p>
        </p:txBody>
      </p:sp>
      <p:sp>
        <p:nvSpPr>
          <p:cNvPr id="5181" name="Text Box 61"/>
          <p:cNvSpPr txBox="1">
            <a:spLocks noChangeArrowheads="1"/>
          </p:cNvSpPr>
          <p:nvPr/>
        </p:nvSpPr>
        <p:spPr bwMode="auto">
          <a:xfrm>
            <a:off x="3924300" y="3132138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33</a:t>
            </a:r>
          </a:p>
        </p:txBody>
      </p:sp>
      <p:sp>
        <p:nvSpPr>
          <p:cNvPr id="5182" name="Text Box 62"/>
          <p:cNvSpPr txBox="1">
            <a:spLocks noChangeArrowheads="1"/>
          </p:cNvSpPr>
          <p:nvPr/>
        </p:nvSpPr>
        <p:spPr bwMode="auto">
          <a:xfrm>
            <a:off x="4860925" y="5005388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34</a:t>
            </a:r>
          </a:p>
        </p:txBody>
      </p:sp>
      <p:sp>
        <p:nvSpPr>
          <p:cNvPr id="5183" name="Text Box 63"/>
          <p:cNvSpPr txBox="1">
            <a:spLocks noChangeArrowheads="1"/>
          </p:cNvSpPr>
          <p:nvPr/>
        </p:nvSpPr>
        <p:spPr bwMode="auto">
          <a:xfrm>
            <a:off x="5076825" y="1700213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35</a:t>
            </a:r>
          </a:p>
        </p:txBody>
      </p:sp>
      <p:sp>
        <p:nvSpPr>
          <p:cNvPr id="5184" name="Text Box 64"/>
          <p:cNvSpPr txBox="1">
            <a:spLocks noChangeArrowheads="1"/>
          </p:cNvSpPr>
          <p:nvPr/>
        </p:nvSpPr>
        <p:spPr bwMode="auto">
          <a:xfrm>
            <a:off x="4356100" y="2636838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36</a:t>
            </a:r>
          </a:p>
        </p:txBody>
      </p:sp>
      <p:sp>
        <p:nvSpPr>
          <p:cNvPr id="5185" name="Text Box 65"/>
          <p:cNvSpPr txBox="1">
            <a:spLocks noChangeArrowheads="1"/>
          </p:cNvSpPr>
          <p:nvPr/>
        </p:nvSpPr>
        <p:spPr bwMode="auto">
          <a:xfrm>
            <a:off x="3132138" y="3060700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37</a:t>
            </a:r>
          </a:p>
        </p:txBody>
      </p:sp>
      <p:sp>
        <p:nvSpPr>
          <p:cNvPr id="5186" name="Text Box 66"/>
          <p:cNvSpPr txBox="1">
            <a:spLocks noChangeArrowheads="1"/>
          </p:cNvSpPr>
          <p:nvPr/>
        </p:nvSpPr>
        <p:spPr bwMode="auto">
          <a:xfrm>
            <a:off x="4356100" y="3789363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38</a:t>
            </a:r>
          </a:p>
        </p:txBody>
      </p:sp>
      <p:sp>
        <p:nvSpPr>
          <p:cNvPr id="5187" name="Text Box 67"/>
          <p:cNvSpPr txBox="1">
            <a:spLocks noChangeArrowheads="1"/>
          </p:cNvSpPr>
          <p:nvPr/>
        </p:nvSpPr>
        <p:spPr bwMode="auto">
          <a:xfrm>
            <a:off x="3132138" y="4508500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39</a:t>
            </a:r>
          </a:p>
        </p:txBody>
      </p:sp>
      <p:sp>
        <p:nvSpPr>
          <p:cNvPr id="5188" name="Text Box 68"/>
          <p:cNvSpPr txBox="1">
            <a:spLocks noChangeArrowheads="1"/>
          </p:cNvSpPr>
          <p:nvPr/>
        </p:nvSpPr>
        <p:spPr bwMode="auto">
          <a:xfrm>
            <a:off x="3203575" y="2420938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39</a:t>
            </a:r>
          </a:p>
        </p:txBody>
      </p:sp>
      <p:sp>
        <p:nvSpPr>
          <p:cNvPr id="5189" name="Text Box 69"/>
          <p:cNvSpPr txBox="1">
            <a:spLocks noChangeArrowheads="1"/>
          </p:cNvSpPr>
          <p:nvPr/>
        </p:nvSpPr>
        <p:spPr bwMode="auto">
          <a:xfrm>
            <a:off x="3132138" y="4149725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40</a:t>
            </a:r>
          </a:p>
        </p:txBody>
      </p:sp>
      <p:sp>
        <p:nvSpPr>
          <p:cNvPr id="5190" name="Text Box 70"/>
          <p:cNvSpPr txBox="1">
            <a:spLocks noChangeArrowheads="1"/>
          </p:cNvSpPr>
          <p:nvPr/>
        </p:nvSpPr>
        <p:spPr bwMode="auto">
          <a:xfrm>
            <a:off x="2987675" y="4789488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41</a:t>
            </a:r>
          </a:p>
        </p:txBody>
      </p:sp>
      <p:sp>
        <p:nvSpPr>
          <p:cNvPr id="5191" name="Text Box 71"/>
          <p:cNvSpPr txBox="1">
            <a:spLocks noChangeArrowheads="1"/>
          </p:cNvSpPr>
          <p:nvPr/>
        </p:nvSpPr>
        <p:spPr bwMode="auto">
          <a:xfrm>
            <a:off x="3059113" y="3500438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42</a:t>
            </a:r>
          </a:p>
        </p:txBody>
      </p:sp>
      <p:sp>
        <p:nvSpPr>
          <p:cNvPr id="5192" name="Text Box 72"/>
          <p:cNvSpPr txBox="1">
            <a:spLocks noChangeArrowheads="1"/>
          </p:cNvSpPr>
          <p:nvPr/>
        </p:nvSpPr>
        <p:spPr bwMode="auto">
          <a:xfrm>
            <a:off x="2771775" y="2852738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43</a:t>
            </a:r>
          </a:p>
        </p:txBody>
      </p:sp>
      <p:sp>
        <p:nvSpPr>
          <p:cNvPr id="5193" name="Text Box 73"/>
          <p:cNvSpPr txBox="1">
            <a:spLocks noChangeArrowheads="1"/>
          </p:cNvSpPr>
          <p:nvPr/>
        </p:nvSpPr>
        <p:spPr bwMode="auto">
          <a:xfrm>
            <a:off x="3203575" y="2060575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44</a:t>
            </a:r>
          </a:p>
        </p:txBody>
      </p:sp>
      <p:sp>
        <p:nvSpPr>
          <p:cNvPr id="5194" name="Text Box 74"/>
          <p:cNvSpPr txBox="1">
            <a:spLocks noChangeArrowheads="1"/>
          </p:cNvSpPr>
          <p:nvPr/>
        </p:nvSpPr>
        <p:spPr bwMode="auto">
          <a:xfrm>
            <a:off x="2771775" y="3132138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45</a:t>
            </a:r>
          </a:p>
        </p:txBody>
      </p:sp>
      <p:sp>
        <p:nvSpPr>
          <p:cNvPr id="5195" name="Text Box 75"/>
          <p:cNvSpPr txBox="1">
            <a:spLocks noChangeArrowheads="1"/>
          </p:cNvSpPr>
          <p:nvPr/>
        </p:nvSpPr>
        <p:spPr bwMode="auto">
          <a:xfrm>
            <a:off x="2843213" y="2492375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46</a:t>
            </a:r>
          </a:p>
        </p:txBody>
      </p:sp>
      <p:sp>
        <p:nvSpPr>
          <p:cNvPr id="5196" name="Text Box 76"/>
          <p:cNvSpPr txBox="1">
            <a:spLocks noChangeArrowheads="1"/>
          </p:cNvSpPr>
          <p:nvPr/>
        </p:nvSpPr>
        <p:spPr bwMode="auto">
          <a:xfrm>
            <a:off x="2771775" y="4429125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47</a:t>
            </a:r>
          </a:p>
        </p:txBody>
      </p:sp>
      <p:sp>
        <p:nvSpPr>
          <p:cNvPr id="5197" name="Text Box 77"/>
          <p:cNvSpPr txBox="1">
            <a:spLocks noChangeArrowheads="1"/>
          </p:cNvSpPr>
          <p:nvPr/>
        </p:nvSpPr>
        <p:spPr bwMode="auto">
          <a:xfrm>
            <a:off x="3851275" y="1341438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48</a:t>
            </a:r>
          </a:p>
        </p:txBody>
      </p:sp>
      <p:sp>
        <p:nvSpPr>
          <p:cNvPr id="5198" name="Text Box 78"/>
          <p:cNvSpPr txBox="1">
            <a:spLocks noChangeArrowheads="1"/>
          </p:cNvSpPr>
          <p:nvPr/>
        </p:nvSpPr>
        <p:spPr bwMode="auto">
          <a:xfrm>
            <a:off x="4003675" y="4140200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49</a:t>
            </a:r>
          </a:p>
        </p:txBody>
      </p:sp>
      <p:sp>
        <p:nvSpPr>
          <p:cNvPr id="5199" name="Text Box 79"/>
          <p:cNvSpPr txBox="1">
            <a:spLocks noChangeArrowheads="1"/>
          </p:cNvSpPr>
          <p:nvPr/>
        </p:nvSpPr>
        <p:spPr bwMode="auto">
          <a:xfrm>
            <a:off x="3563938" y="1484313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49</a:t>
            </a:r>
          </a:p>
        </p:txBody>
      </p:sp>
      <p:sp>
        <p:nvSpPr>
          <p:cNvPr id="5200" name="Text Box 80"/>
          <p:cNvSpPr txBox="1">
            <a:spLocks noChangeArrowheads="1"/>
          </p:cNvSpPr>
          <p:nvPr/>
        </p:nvSpPr>
        <p:spPr bwMode="auto">
          <a:xfrm>
            <a:off x="5076825" y="2852738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50</a:t>
            </a:r>
          </a:p>
        </p:txBody>
      </p:sp>
      <p:sp>
        <p:nvSpPr>
          <p:cNvPr id="5201" name="Text Box 81"/>
          <p:cNvSpPr txBox="1">
            <a:spLocks noChangeArrowheads="1"/>
          </p:cNvSpPr>
          <p:nvPr/>
        </p:nvSpPr>
        <p:spPr bwMode="auto">
          <a:xfrm>
            <a:off x="3203575" y="1700213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51</a:t>
            </a:r>
          </a:p>
        </p:txBody>
      </p:sp>
      <p:sp>
        <p:nvSpPr>
          <p:cNvPr id="5202" name="Text Box 82"/>
          <p:cNvSpPr txBox="1">
            <a:spLocks noChangeArrowheads="1"/>
          </p:cNvSpPr>
          <p:nvPr/>
        </p:nvSpPr>
        <p:spPr bwMode="auto">
          <a:xfrm>
            <a:off x="2987675" y="1908175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52</a:t>
            </a:r>
          </a:p>
        </p:txBody>
      </p:sp>
      <p:sp>
        <p:nvSpPr>
          <p:cNvPr id="5203" name="Text Box 83"/>
          <p:cNvSpPr txBox="1">
            <a:spLocks noChangeArrowheads="1"/>
          </p:cNvSpPr>
          <p:nvPr/>
        </p:nvSpPr>
        <p:spPr bwMode="auto">
          <a:xfrm>
            <a:off x="2771775" y="3708400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53</a:t>
            </a:r>
          </a:p>
        </p:txBody>
      </p:sp>
      <p:sp>
        <p:nvSpPr>
          <p:cNvPr id="5204" name="Text Box 84"/>
          <p:cNvSpPr txBox="1">
            <a:spLocks noChangeArrowheads="1"/>
          </p:cNvSpPr>
          <p:nvPr/>
        </p:nvSpPr>
        <p:spPr bwMode="auto">
          <a:xfrm>
            <a:off x="2844800" y="2205038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54</a:t>
            </a:r>
          </a:p>
        </p:txBody>
      </p:sp>
      <p:sp>
        <p:nvSpPr>
          <p:cNvPr id="5205" name="Text Box 85"/>
          <p:cNvSpPr txBox="1">
            <a:spLocks noChangeArrowheads="1"/>
          </p:cNvSpPr>
          <p:nvPr/>
        </p:nvSpPr>
        <p:spPr bwMode="auto">
          <a:xfrm>
            <a:off x="2771775" y="4005263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55</a:t>
            </a:r>
          </a:p>
        </p:txBody>
      </p:sp>
      <p:sp>
        <p:nvSpPr>
          <p:cNvPr id="5206" name="Text Box 86"/>
          <p:cNvSpPr txBox="1">
            <a:spLocks noChangeArrowheads="1"/>
          </p:cNvSpPr>
          <p:nvPr/>
        </p:nvSpPr>
        <p:spPr bwMode="auto">
          <a:xfrm>
            <a:off x="2555875" y="2420938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56</a:t>
            </a:r>
          </a:p>
        </p:txBody>
      </p:sp>
      <p:sp>
        <p:nvSpPr>
          <p:cNvPr id="5207" name="Text Box 87"/>
          <p:cNvSpPr txBox="1">
            <a:spLocks noChangeArrowheads="1"/>
          </p:cNvSpPr>
          <p:nvPr/>
        </p:nvSpPr>
        <p:spPr bwMode="auto">
          <a:xfrm>
            <a:off x="5508625" y="3565525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57</a:t>
            </a:r>
          </a:p>
        </p:txBody>
      </p:sp>
      <p:sp>
        <p:nvSpPr>
          <p:cNvPr id="5208" name="Text Box 88"/>
          <p:cNvSpPr txBox="1">
            <a:spLocks noChangeArrowheads="1"/>
          </p:cNvSpPr>
          <p:nvPr/>
        </p:nvSpPr>
        <p:spPr bwMode="auto">
          <a:xfrm>
            <a:off x="3995738" y="2205038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58</a:t>
            </a:r>
          </a:p>
        </p:txBody>
      </p:sp>
      <p:sp>
        <p:nvSpPr>
          <p:cNvPr id="5209" name="Text Box 89"/>
          <p:cNvSpPr txBox="1">
            <a:spLocks noChangeArrowheads="1"/>
          </p:cNvSpPr>
          <p:nvPr/>
        </p:nvSpPr>
        <p:spPr bwMode="auto">
          <a:xfrm>
            <a:off x="2484438" y="3997325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59</a:t>
            </a:r>
          </a:p>
        </p:txBody>
      </p:sp>
      <p:sp>
        <p:nvSpPr>
          <p:cNvPr id="5210" name="Text Box 90"/>
          <p:cNvSpPr txBox="1">
            <a:spLocks noChangeArrowheads="1"/>
          </p:cNvSpPr>
          <p:nvPr/>
        </p:nvSpPr>
        <p:spPr bwMode="auto">
          <a:xfrm>
            <a:off x="5076825" y="2197100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59</a:t>
            </a:r>
          </a:p>
        </p:txBody>
      </p:sp>
      <p:sp>
        <p:nvSpPr>
          <p:cNvPr id="5211" name="Text Box 91"/>
          <p:cNvSpPr txBox="1">
            <a:spLocks noChangeArrowheads="1"/>
          </p:cNvSpPr>
          <p:nvPr/>
        </p:nvSpPr>
        <p:spPr bwMode="auto">
          <a:xfrm>
            <a:off x="2555875" y="4292600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60</a:t>
            </a:r>
          </a:p>
        </p:txBody>
      </p:sp>
      <p:sp>
        <p:nvSpPr>
          <p:cNvPr id="5212" name="Text Box 92"/>
          <p:cNvSpPr txBox="1">
            <a:spLocks noChangeArrowheads="1"/>
          </p:cNvSpPr>
          <p:nvPr/>
        </p:nvSpPr>
        <p:spPr bwMode="auto">
          <a:xfrm>
            <a:off x="2484438" y="2636838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61</a:t>
            </a:r>
          </a:p>
        </p:txBody>
      </p:sp>
      <p:sp>
        <p:nvSpPr>
          <p:cNvPr id="5213" name="Text Box 93"/>
          <p:cNvSpPr txBox="1">
            <a:spLocks noChangeArrowheads="1"/>
          </p:cNvSpPr>
          <p:nvPr/>
        </p:nvSpPr>
        <p:spPr bwMode="auto">
          <a:xfrm>
            <a:off x="5508625" y="2492375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62</a:t>
            </a:r>
          </a:p>
        </p:txBody>
      </p:sp>
      <p:sp>
        <p:nvSpPr>
          <p:cNvPr id="5214" name="Text Box 94"/>
          <p:cNvSpPr txBox="1">
            <a:spLocks noChangeArrowheads="1"/>
          </p:cNvSpPr>
          <p:nvPr/>
        </p:nvSpPr>
        <p:spPr bwMode="auto">
          <a:xfrm>
            <a:off x="2411413" y="3565525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63</a:t>
            </a:r>
          </a:p>
        </p:txBody>
      </p:sp>
      <p:sp>
        <p:nvSpPr>
          <p:cNvPr id="5215" name="Text Box 95"/>
          <p:cNvSpPr txBox="1">
            <a:spLocks noChangeArrowheads="1"/>
          </p:cNvSpPr>
          <p:nvPr/>
        </p:nvSpPr>
        <p:spPr bwMode="auto">
          <a:xfrm>
            <a:off x="2400300" y="2971800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>
                <a:latin typeface="Calibri" panose="020F0502020204030204" pitchFamily="34" charset="0"/>
              </a:rPr>
              <a:t>64</a:t>
            </a:r>
          </a:p>
        </p:txBody>
      </p:sp>
      <p:sp>
        <p:nvSpPr>
          <p:cNvPr id="97" name="Text Box 92"/>
          <p:cNvSpPr txBox="1">
            <a:spLocks noChangeArrowheads="1"/>
          </p:cNvSpPr>
          <p:nvPr/>
        </p:nvSpPr>
        <p:spPr bwMode="auto">
          <a:xfrm>
            <a:off x="4446588" y="1670845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 dirty="0" smtClean="0">
                <a:latin typeface="Calibri" panose="020F0502020204030204" pitchFamily="34" charset="0"/>
              </a:rPr>
              <a:t>65</a:t>
            </a:r>
            <a:endParaRPr lang="pt-BR" altLang="pt-BR" b="1" dirty="0">
              <a:latin typeface="Calibri" panose="020F0502020204030204" pitchFamily="34" charset="0"/>
            </a:endParaRPr>
          </a:p>
        </p:txBody>
      </p:sp>
      <p:sp>
        <p:nvSpPr>
          <p:cNvPr id="98" name="Text Box 92"/>
          <p:cNvSpPr txBox="1">
            <a:spLocks noChangeArrowheads="1"/>
          </p:cNvSpPr>
          <p:nvPr/>
        </p:nvSpPr>
        <p:spPr bwMode="auto">
          <a:xfrm>
            <a:off x="4088211" y="3435328"/>
            <a:ext cx="43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b="1" dirty="0" smtClean="0">
                <a:latin typeface="Calibri" panose="020F0502020204030204" pitchFamily="34" charset="0"/>
              </a:rPr>
              <a:t>65</a:t>
            </a:r>
            <a:endParaRPr lang="pt-BR" altLang="pt-BR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8043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3779838" y="188913"/>
            <a:ext cx="4968875" cy="719137"/>
          </a:xfrm>
          <a:prstGeom prst="rect">
            <a:avLst/>
          </a:prstGeom>
          <a:solidFill>
            <a:srgbClr val="C00000"/>
          </a:solidFill>
          <a:ln w="25560" cap="sq">
            <a:solidFill>
              <a:srgbClr val="C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pt-BR" altLang="pt-BR" sz="2400" b="1">
                <a:solidFill>
                  <a:srgbClr val="FFFFFF"/>
                </a:solidFill>
                <a:latin typeface="Calibri" panose="020F0502020204030204" pitchFamily="34" charset="0"/>
              </a:rPr>
              <a:t>LIFO I</a:t>
            </a:r>
          </a:p>
          <a:p>
            <a:pPr algn="ctr">
              <a:buClrTx/>
              <a:buFontTx/>
              <a:buNone/>
            </a:pPr>
            <a:r>
              <a:rPr lang="pt-BR" altLang="pt-BR" sz="2400" b="1">
                <a:solidFill>
                  <a:srgbClr val="FFFFFF"/>
                </a:solidFill>
                <a:latin typeface="Calibri" panose="020F0502020204030204" pitchFamily="34" charset="0"/>
              </a:rPr>
              <a:t>MÉDIAS </a:t>
            </a: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6875377"/>
              </p:ext>
            </p:extLst>
          </p:nvPr>
        </p:nvGraphicFramePr>
        <p:xfrm>
          <a:off x="611560" y="2057400"/>
          <a:ext cx="7848872" cy="4035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881319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3779838" y="188913"/>
            <a:ext cx="4968875" cy="719137"/>
          </a:xfrm>
          <a:prstGeom prst="rect">
            <a:avLst/>
          </a:prstGeom>
          <a:solidFill>
            <a:srgbClr val="C00000"/>
          </a:solidFill>
          <a:ln w="25560" cap="sq">
            <a:solidFill>
              <a:srgbClr val="C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pt-BR" altLang="pt-BR" sz="2400" b="1">
                <a:solidFill>
                  <a:srgbClr val="FFFFFF"/>
                </a:solidFill>
                <a:latin typeface="Calibri" panose="020F0502020204030204" pitchFamily="34" charset="0"/>
              </a:rPr>
              <a:t>LIFO II</a:t>
            </a:r>
          </a:p>
          <a:p>
            <a:pPr algn="ctr">
              <a:buClrTx/>
              <a:buFontTx/>
              <a:buNone/>
            </a:pPr>
            <a:r>
              <a:rPr lang="pt-BR" altLang="pt-BR" sz="2400" b="1">
                <a:solidFill>
                  <a:srgbClr val="FFFFFF"/>
                </a:solidFill>
                <a:latin typeface="Calibri" panose="020F0502020204030204" pitchFamily="34" charset="0"/>
              </a:rPr>
              <a:t>MÉDIAS </a:t>
            </a:r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4039707"/>
              </p:ext>
            </p:extLst>
          </p:nvPr>
        </p:nvGraphicFramePr>
        <p:xfrm>
          <a:off x="611560" y="2057400"/>
          <a:ext cx="7848872" cy="3963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924726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3851275" y="188640"/>
            <a:ext cx="1728788" cy="482600"/>
          </a:xfrm>
          <a:prstGeom prst="rect">
            <a:avLst/>
          </a:prstGeom>
          <a:solidFill>
            <a:srgbClr val="C00000"/>
          </a:solidFill>
          <a:ln w="25560" cap="sq">
            <a:solidFill>
              <a:srgbClr val="C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pt-BR" altLang="pt-BR" sz="2400" b="1" dirty="0">
                <a:solidFill>
                  <a:srgbClr val="FFFFFF"/>
                </a:solidFill>
                <a:latin typeface="Calibri" panose="020F0502020204030204" pitchFamily="34" charset="0"/>
              </a:rPr>
              <a:t>LIFO I</a:t>
            </a: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3851275" y="3356992"/>
            <a:ext cx="1728788" cy="482600"/>
          </a:xfrm>
          <a:prstGeom prst="rect">
            <a:avLst/>
          </a:prstGeom>
          <a:solidFill>
            <a:srgbClr val="C00000"/>
          </a:solidFill>
          <a:ln w="25560" cap="sq">
            <a:solidFill>
              <a:srgbClr val="C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pt-BR" altLang="pt-BR" sz="2400" b="1">
                <a:solidFill>
                  <a:srgbClr val="FFFFFF"/>
                </a:solidFill>
                <a:latin typeface="Calibri" panose="020F0502020204030204" pitchFamily="34" charset="0"/>
              </a:rPr>
              <a:t>LIFO II</a:t>
            </a: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7079349"/>
              </p:ext>
            </p:extLst>
          </p:nvPr>
        </p:nvGraphicFramePr>
        <p:xfrm>
          <a:off x="683568" y="620688"/>
          <a:ext cx="7848872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1038012"/>
              </p:ext>
            </p:extLst>
          </p:nvPr>
        </p:nvGraphicFramePr>
        <p:xfrm>
          <a:off x="683568" y="3911600"/>
          <a:ext cx="7848872" cy="2742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304222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2"/>
          <p:cNvPicPr/>
          <p:nvPr/>
        </p:nvPicPr>
        <p:blipFill>
          <a:blip r:embed="rId2"/>
          <a:stretch/>
        </p:blipFill>
        <p:spPr>
          <a:xfrm>
            <a:off x="467640" y="44640"/>
            <a:ext cx="8057160" cy="4896360"/>
          </a:xfrm>
          <a:prstGeom prst="rect">
            <a:avLst/>
          </a:prstGeom>
          <a:ln>
            <a:noFill/>
          </a:ln>
        </p:spPr>
      </p:pic>
      <p:sp>
        <p:nvSpPr>
          <p:cNvPr id="133" name="CustomShape 1"/>
          <p:cNvSpPr/>
          <p:nvPr/>
        </p:nvSpPr>
        <p:spPr>
          <a:xfrm>
            <a:off x="827640" y="5703480"/>
            <a:ext cx="7344360" cy="4561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Quanto do seu dia a dia você diria que se sente feliz? %</a:t>
            </a:r>
            <a:endParaRPr/>
          </a:p>
        </p:txBody>
      </p:sp>
      <p:sp>
        <p:nvSpPr>
          <p:cNvPr id="134" name="CustomShape 2"/>
          <p:cNvSpPr/>
          <p:nvPr/>
        </p:nvSpPr>
        <p:spPr>
          <a:xfrm>
            <a:off x="0" y="6351840"/>
            <a:ext cx="9143640" cy="4255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Quanto você pensa, sente, interpreta e age para esse % mudar ou manter-se?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611899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ustomShape 1"/>
          <p:cNvSpPr/>
          <p:nvPr/>
        </p:nvSpPr>
        <p:spPr>
          <a:xfrm>
            <a:off x="392040" y="423720"/>
            <a:ext cx="8424360" cy="6075000"/>
          </a:xfrm>
          <a:prstGeom prst="rect">
            <a:avLst/>
          </a:prstGeom>
          <a:solidFill>
            <a:srgbClr val="0D0D0D"/>
          </a:soli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/>
          <a:lstStyle/>
          <a:p>
            <a:pPr algn="r">
              <a:lnSpc>
                <a:spcPct val="100000"/>
              </a:lnSpc>
            </a:pPr>
            <a:r>
              <a:rPr lang="pt-BR" sz="2900" i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“Queridos papai e mamãe,</a:t>
            </a:r>
            <a:endParaRPr/>
          </a:p>
          <a:p>
            <a:pPr algn="r">
              <a:lnSpc>
                <a:spcPct val="100000"/>
              </a:lnSpc>
            </a:pPr>
            <a:endParaRPr/>
          </a:p>
          <a:p>
            <a:pPr algn="r">
              <a:lnSpc>
                <a:spcPct val="100000"/>
              </a:lnSpc>
            </a:pPr>
            <a:r>
              <a:rPr lang="pt-BR" sz="2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Desculpem por demorar tanto a escrever, mas perdi meu papel de carta no dia em que o alojamento pegou fogo.</a:t>
            </a:r>
            <a:endParaRPr/>
          </a:p>
          <a:p>
            <a:pPr algn="r">
              <a:lnSpc>
                <a:spcPct val="100000"/>
              </a:lnSpc>
            </a:pPr>
            <a:endParaRPr/>
          </a:p>
          <a:p>
            <a:pPr algn="r">
              <a:lnSpc>
                <a:spcPct val="100000"/>
              </a:lnSpc>
            </a:pPr>
            <a:r>
              <a:rPr lang="pt-BR" sz="2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Já saí do hospital e o médico disse que devo voltar a enxergar mais cedo ou mais tarde.</a:t>
            </a:r>
            <a:endParaRPr/>
          </a:p>
          <a:p>
            <a:pPr algn="r">
              <a:lnSpc>
                <a:spcPct val="100000"/>
              </a:lnSpc>
            </a:pPr>
            <a:endParaRPr/>
          </a:p>
          <a:p>
            <a:pPr algn="r">
              <a:lnSpc>
                <a:spcPct val="100000"/>
              </a:lnSpc>
            </a:pPr>
            <a:r>
              <a:rPr lang="pt-BR" sz="2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Bill, um garoto maravilhoso que me salvou do incêndio, fez a gentileza de me convidar para ficar em seu pequeno apartamento até que o dormitório seja reconstruído.</a:t>
            </a:r>
            <a:endParaRPr/>
          </a:p>
          <a:p>
            <a:pPr algn="r">
              <a:lnSpc>
                <a:spcPct val="100000"/>
              </a:lnSpc>
            </a:pPr>
            <a:endParaRPr/>
          </a:p>
          <a:p>
            <a:pPr algn="r">
              <a:lnSpc>
                <a:spcPct val="100000"/>
              </a:lnSpc>
            </a:pPr>
            <a:r>
              <a:rPr lang="pt-BR" sz="2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Ele é de boa família, por isso vocês não devem se surpreender em saber que vamos nos casar.</a:t>
            </a:r>
            <a:endParaRPr/>
          </a:p>
          <a:p>
            <a:pPr algn="r">
              <a:lnSpc>
                <a:spcPct val="100000"/>
              </a:lnSpc>
            </a:pPr>
            <a:endParaRPr/>
          </a:p>
          <a:p>
            <a:pPr algn="r">
              <a:lnSpc>
                <a:spcPct val="100000"/>
              </a:lnSpc>
            </a:pPr>
            <a:r>
              <a:rPr lang="pt-BR" sz="2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Aliás, como vocês sempre quiseram um neto, gostarão de saber que serão avós ano que vem”.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5512842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CustomShape 1"/>
          <p:cNvSpPr/>
          <p:nvPr/>
        </p:nvSpPr>
        <p:spPr>
          <a:xfrm>
            <a:off x="392040" y="423720"/>
            <a:ext cx="8424360" cy="6075000"/>
          </a:xfrm>
          <a:prstGeom prst="rect">
            <a:avLst/>
          </a:prstGeom>
          <a:solidFill>
            <a:srgbClr val="0D0D0D"/>
          </a:soli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/>
          <a:lstStyle/>
          <a:p>
            <a:pPr algn="r">
              <a:lnSpc>
                <a:spcPct val="100000"/>
              </a:lnSpc>
            </a:pPr>
            <a:r>
              <a:rPr lang="pt-BR" sz="2900" i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Depois acrescentou este P.S.</a:t>
            </a:r>
            <a:endParaRPr/>
          </a:p>
          <a:p>
            <a:pPr algn="r">
              <a:lnSpc>
                <a:spcPct val="100000"/>
              </a:lnSpc>
            </a:pPr>
            <a:endParaRPr/>
          </a:p>
          <a:p>
            <a:pPr algn="r">
              <a:lnSpc>
                <a:spcPct val="100000"/>
              </a:lnSpc>
            </a:pPr>
            <a:endParaRPr/>
          </a:p>
          <a:p>
            <a:pPr algn="r">
              <a:lnSpc>
                <a:spcPct val="100000"/>
              </a:lnSpc>
            </a:pPr>
            <a:r>
              <a:rPr lang="pt-BR" sz="2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Favor desconsiderar as linhas acima, uma mera prática de redação.</a:t>
            </a:r>
            <a:endParaRPr/>
          </a:p>
          <a:p>
            <a:pPr algn="r">
              <a:lnSpc>
                <a:spcPct val="100000"/>
              </a:lnSpc>
            </a:pPr>
            <a:endParaRPr/>
          </a:p>
          <a:p>
            <a:pPr algn="r">
              <a:lnSpc>
                <a:spcPct val="100000"/>
              </a:lnSpc>
            </a:pPr>
            <a:r>
              <a:rPr lang="pt-BR" sz="2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Não houve incêndio algum, não fui hospitalizada, não estou grávida e não estou namorando firme. </a:t>
            </a:r>
            <a:endParaRPr/>
          </a:p>
          <a:p>
            <a:pPr algn="r">
              <a:lnSpc>
                <a:spcPct val="100000"/>
              </a:lnSpc>
            </a:pPr>
            <a:endParaRPr/>
          </a:p>
          <a:p>
            <a:pPr algn="r">
              <a:lnSpc>
                <a:spcPct val="100000"/>
              </a:lnSpc>
            </a:pPr>
            <a:r>
              <a:rPr lang="pt-BR" sz="2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Por outro lado, fui reprovada em Matemática e em Física e queria ter certeza de que vocês receberiam essa notícia na perspectiva adequada.</a:t>
            </a:r>
            <a:endParaRPr/>
          </a:p>
          <a:p>
            <a:pPr algn="r">
              <a:lnSpc>
                <a:spcPct val="100000"/>
              </a:lnSpc>
            </a:pPr>
            <a:endParaRPr/>
          </a:p>
          <a:p>
            <a:pPr algn="r">
              <a:lnSpc>
                <a:spcPct val="100000"/>
              </a:lnSpc>
            </a:pPr>
            <a:endParaRPr/>
          </a:p>
          <a:p>
            <a:pPr algn="r">
              <a:lnSpc>
                <a:spcPct val="100000"/>
              </a:lnSpc>
            </a:pPr>
            <a:endParaRPr/>
          </a:p>
          <a:p>
            <a:pPr algn="r">
              <a:lnSpc>
                <a:spcPct val="100000"/>
              </a:lnSpc>
            </a:pPr>
            <a:r>
              <a:rPr lang="pt-BR" sz="22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 amor, sua doce filha Kaká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4965303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Picture 4"/>
          <p:cNvPicPr/>
          <p:nvPr/>
        </p:nvPicPr>
        <p:blipFill>
          <a:blip r:embed="rId2"/>
          <a:srcRect t="4748" b="3618"/>
          <a:stretch/>
        </p:blipFill>
        <p:spPr>
          <a:xfrm>
            <a:off x="323640" y="422640"/>
            <a:ext cx="8424720" cy="6318360"/>
          </a:xfrm>
          <a:prstGeom prst="rect">
            <a:avLst/>
          </a:prstGeom>
          <a:ln>
            <a:noFill/>
          </a:ln>
        </p:spPr>
      </p:pic>
      <p:sp>
        <p:nvSpPr>
          <p:cNvPr id="320" name="CustomShape 1"/>
          <p:cNvSpPr/>
          <p:nvPr/>
        </p:nvSpPr>
        <p:spPr>
          <a:xfrm>
            <a:off x="2484360" y="558720"/>
            <a:ext cx="5903640" cy="27126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pt-BR" sz="4000" i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oor Richard"/>
                <a:ea typeface="Times New Roman"/>
              </a:rPr>
              <a:t>"Agir diferente é resultado de ver diferente".</a:t>
            </a:r>
            <a:endParaRPr/>
          </a:p>
          <a:p>
            <a:pPr algn="r">
              <a:lnSpc>
                <a:spcPct val="100000"/>
              </a:lnSpc>
            </a:pPr>
            <a:endParaRPr/>
          </a:p>
          <a:p>
            <a:pPr algn="r">
              <a:lnSpc>
                <a:spcPct val="100000"/>
              </a:lnSpc>
            </a:pPr>
            <a:r>
              <a:rPr lang="pt-BR" sz="3200" i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oor Richard"/>
                <a:ea typeface="Times New Roman"/>
              </a:rPr>
              <a:t>Larry Wilson</a:t>
            </a:r>
            <a:endParaRPr/>
          </a:p>
          <a:p>
            <a:pPr algn="r">
              <a:lnSpc>
                <a:spcPct val="100000"/>
              </a:lnSpc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495879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CustomShape 1"/>
          <p:cNvSpPr/>
          <p:nvPr/>
        </p:nvSpPr>
        <p:spPr>
          <a:xfrm>
            <a:off x="1960560" y="358920"/>
            <a:ext cx="5354280" cy="267768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E46C0A"/>
          </a:solidFill>
          <a:ln w="25560">
            <a:solidFill>
              <a:srgbClr val="3A5F8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ctr"/>
          <a:lstStyle/>
          <a:p>
            <a:pPr algn="ctr">
              <a:lnSpc>
                <a:spcPct val="100000"/>
              </a:lnSpc>
            </a:pPr>
            <a:r>
              <a:rPr lang="pt-BR" sz="25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SUA </a:t>
            </a:r>
            <a:r>
              <a:rPr lang="pt-BR" sz="25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PRESENÇA</a:t>
            </a:r>
            <a:r>
              <a:rPr lang="pt-BR" sz="25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pt-BR" sz="25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FAZ DIFERENÇA PARA ALGUÉM?</a:t>
            </a:r>
            <a:endParaRPr dirty="0"/>
          </a:p>
        </p:txBody>
      </p:sp>
      <p:sp>
        <p:nvSpPr>
          <p:cNvPr id="325" name="CustomShape 2"/>
          <p:cNvSpPr/>
          <p:nvPr/>
        </p:nvSpPr>
        <p:spPr>
          <a:xfrm>
            <a:off x="0" y="3821040"/>
            <a:ext cx="4833720" cy="215532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ctr"/>
          <a:lstStyle/>
          <a:p>
            <a:pPr algn="ctr">
              <a:lnSpc>
                <a:spcPct val="100000"/>
              </a:lnSpc>
            </a:pPr>
            <a:r>
              <a:rPr lang="pt-BR" sz="19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 que as pessoas comentam/dizem/expressam quando você chega?</a:t>
            </a:r>
            <a:endParaRPr/>
          </a:p>
        </p:txBody>
      </p:sp>
      <p:sp>
        <p:nvSpPr>
          <p:cNvPr id="326" name="CustomShape 3"/>
          <p:cNvSpPr/>
          <p:nvPr/>
        </p:nvSpPr>
        <p:spPr>
          <a:xfrm>
            <a:off x="4309920" y="3755880"/>
            <a:ext cx="4833720" cy="215532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ctr"/>
          <a:lstStyle/>
          <a:p>
            <a:pPr algn="ctr">
              <a:lnSpc>
                <a:spcPct val="100000"/>
              </a:lnSpc>
            </a:pPr>
            <a:r>
              <a:rPr lang="pt-BR" sz="19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Você piora ou melhora a situação?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5198487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CustomShape 1"/>
          <p:cNvSpPr/>
          <p:nvPr/>
        </p:nvSpPr>
        <p:spPr>
          <a:xfrm>
            <a:off x="3924360" y="3408480"/>
            <a:ext cx="1942920" cy="1593360"/>
          </a:xfrm>
          <a:prstGeom prst="ellipse">
            <a:avLst/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8" name="CustomShape 2"/>
          <p:cNvSpPr/>
          <p:nvPr/>
        </p:nvSpPr>
        <p:spPr>
          <a:xfrm>
            <a:off x="457200" y="557280"/>
            <a:ext cx="8229240" cy="11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90000"/>
              </a:lnSpc>
            </a:pPr>
            <a:r>
              <a:rPr lang="pt-BR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pergunta que não quer calar!</a:t>
            </a:r>
            <a:endParaRPr/>
          </a:p>
        </p:txBody>
      </p:sp>
      <p:sp>
        <p:nvSpPr>
          <p:cNvPr id="329" name="CustomShape 3"/>
          <p:cNvSpPr/>
          <p:nvPr/>
        </p:nvSpPr>
        <p:spPr>
          <a:xfrm>
            <a:off x="-396720" y="1565280"/>
            <a:ext cx="8229240" cy="11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t-BR" sz="3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Quando você chega as pessoas dizem...</a:t>
            </a:r>
            <a:endParaRPr/>
          </a:p>
        </p:txBody>
      </p:sp>
      <p:sp>
        <p:nvSpPr>
          <p:cNvPr id="330" name="CustomShape 4"/>
          <p:cNvSpPr/>
          <p:nvPr/>
        </p:nvSpPr>
        <p:spPr>
          <a:xfrm>
            <a:off x="900000" y="3141720"/>
            <a:ext cx="3311280" cy="4712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5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GRAÇAS A DEUS!!!!</a:t>
            </a:r>
            <a:endParaRPr/>
          </a:p>
        </p:txBody>
      </p:sp>
      <p:sp>
        <p:nvSpPr>
          <p:cNvPr id="331" name="CustomShape 5"/>
          <p:cNvSpPr/>
          <p:nvPr/>
        </p:nvSpPr>
        <p:spPr>
          <a:xfrm>
            <a:off x="4067280" y="3933720"/>
            <a:ext cx="180000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4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Confiança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32" name="CustomShape 6"/>
          <p:cNvSpPr/>
          <p:nvPr/>
        </p:nvSpPr>
        <p:spPr>
          <a:xfrm>
            <a:off x="5435640" y="5013360"/>
            <a:ext cx="3024000" cy="4712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5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AI, MEU DEUS!!!!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9822757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Picture 2"/>
          <p:cNvPicPr/>
          <p:nvPr/>
        </p:nvPicPr>
        <p:blipFill>
          <a:blip r:embed="rId2"/>
          <a:stretch/>
        </p:blipFill>
        <p:spPr>
          <a:xfrm>
            <a:off x="35640" y="44640"/>
            <a:ext cx="9083160" cy="6812280"/>
          </a:xfrm>
          <a:prstGeom prst="rect">
            <a:avLst/>
          </a:prstGeom>
          <a:ln>
            <a:noFill/>
          </a:ln>
        </p:spPr>
      </p:pic>
      <p:sp>
        <p:nvSpPr>
          <p:cNvPr id="335" name="CustomShape 1"/>
          <p:cNvSpPr/>
          <p:nvPr/>
        </p:nvSpPr>
        <p:spPr>
          <a:xfrm>
            <a:off x="827640" y="692640"/>
            <a:ext cx="7560360" cy="545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2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 eu morresse inesperadamente hoje, como as pessoas lembrariam de mim?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pt-BR" sz="32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É isto que eu quero?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pt-BR" sz="3200" b="1" u="sng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 não for</a:t>
            </a:r>
            <a:r>
              <a:rPr lang="pt-BR" sz="32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 Como gostaria que se lembrassem de mim? O que posso fazer agora para iniciar esta mudança?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pt-BR" sz="3200" b="1" u="sng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 for</a:t>
            </a:r>
            <a:r>
              <a:rPr lang="pt-BR" sz="3200" b="1" strike="noStrike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 O que posso fazer hoje para fortalecer este legado?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2268616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CustomShape 1"/>
          <p:cNvSpPr/>
          <p:nvPr/>
        </p:nvSpPr>
        <p:spPr>
          <a:xfrm>
            <a:off x="131760" y="-33480"/>
            <a:ext cx="8554680" cy="1045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720" tIns="40680" rIns="81720" bIns="40680"/>
          <a:lstStyle/>
          <a:p>
            <a:pPr algn="ctr">
              <a:lnSpc>
                <a:spcPct val="101000"/>
              </a:lnSpc>
            </a:pPr>
            <a:endParaRPr/>
          </a:p>
          <a:p>
            <a:pPr algn="ctr">
              <a:lnSpc>
                <a:spcPct val="101000"/>
              </a:lnSpc>
            </a:pPr>
            <a:r>
              <a:rPr lang="pt-BR" sz="3600" b="1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SEQUESTRO EMOCIONAL</a:t>
            </a:r>
            <a:endParaRPr/>
          </a:p>
        </p:txBody>
      </p:sp>
      <p:pic>
        <p:nvPicPr>
          <p:cNvPr id="337" name="Picture 4"/>
          <p:cNvPicPr/>
          <p:nvPr/>
        </p:nvPicPr>
        <p:blipFill>
          <a:blip r:embed="rId2"/>
          <a:stretch/>
        </p:blipFill>
        <p:spPr>
          <a:xfrm>
            <a:off x="1015920" y="1155600"/>
            <a:ext cx="7213320" cy="5408280"/>
          </a:xfrm>
          <a:prstGeom prst="rect">
            <a:avLst/>
          </a:prstGeom>
          <a:ln w="9360">
            <a:noFill/>
          </a:ln>
        </p:spPr>
      </p:pic>
      <p:sp>
        <p:nvSpPr>
          <p:cNvPr id="338" name="CustomShape 2"/>
          <p:cNvSpPr/>
          <p:nvPr/>
        </p:nvSpPr>
        <p:spPr>
          <a:xfrm>
            <a:off x="260280" y="1468440"/>
            <a:ext cx="5748120" cy="52344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/>
          <a:lstStyle/>
          <a:p>
            <a:pPr algn="ctr">
              <a:lnSpc>
                <a:spcPct val="100000"/>
              </a:lnSpc>
            </a:pPr>
            <a:r>
              <a:rPr lang="pt-BR" sz="25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PERDEMOS O FOCO</a:t>
            </a:r>
            <a:endParaRPr/>
          </a:p>
        </p:txBody>
      </p:sp>
      <p:sp>
        <p:nvSpPr>
          <p:cNvPr id="339" name="CustomShape 3"/>
          <p:cNvSpPr/>
          <p:nvPr/>
        </p:nvSpPr>
        <p:spPr>
          <a:xfrm>
            <a:off x="2155680" y="2906640"/>
            <a:ext cx="5746320" cy="52200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/>
          <a:lstStyle/>
          <a:p>
            <a:pPr algn="ctr">
              <a:lnSpc>
                <a:spcPct val="100000"/>
              </a:lnSpc>
            </a:pPr>
            <a:r>
              <a:rPr lang="pt-BR" sz="25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PERDEMOS A RAZÃO</a:t>
            </a:r>
            <a:endParaRPr/>
          </a:p>
        </p:txBody>
      </p:sp>
      <p:sp>
        <p:nvSpPr>
          <p:cNvPr id="340" name="CustomShape 4"/>
          <p:cNvSpPr/>
          <p:nvPr/>
        </p:nvSpPr>
        <p:spPr>
          <a:xfrm>
            <a:off x="3200400" y="4802040"/>
            <a:ext cx="5748120" cy="52020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/>
          <a:lstStyle/>
          <a:p>
            <a:pPr algn="ctr">
              <a:lnSpc>
                <a:spcPct val="100000"/>
              </a:lnSpc>
            </a:pPr>
            <a:r>
              <a:rPr lang="pt-BR" sz="25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PERDEMOS A RELAÇÃO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0171810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CustomShape 1"/>
          <p:cNvSpPr/>
          <p:nvPr/>
        </p:nvSpPr>
        <p:spPr>
          <a:xfrm>
            <a:off x="195120" y="96840"/>
            <a:ext cx="8556120" cy="1044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720" tIns="40680" rIns="81720" bIns="40680"/>
          <a:lstStyle/>
          <a:p>
            <a:pPr>
              <a:lnSpc>
                <a:spcPct val="101000"/>
              </a:lnSpc>
            </a:pPr>
            <a:r>
              <a:rPr lang="pt-BR" sz="3100" b="1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REDUZINDO AS CHANCES DE SEQUESTRO EMOCIONAL</a:t>
            </a:r>
            <a:endParaRPr/>
          </a:p>
        </p:txBody>
      </p:sp>
      <p:sp>
        <p:nvSpPr>
          <p:cNvPr id="342" name="CustomShape 2"/>
          <p:cNvSpPr/>
          <p:nvPr/>
        </p:nvSpPr>
        <p:spPr>
          <a:xfrm>
            <a:off x="326520" y="816120"/>
            <a:ext cx="8556120" cy="5452560"/>
          </a:xfrm>
          <a:prstGeom prst="rect">
            <a:avLst/>
          </a:prstGeom>
          <a:solidFill>
            <a:srgbClr val="FFFF00"/>
          </a:solidFill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just">
              <a:lnSpc>
                <a:spcPct val="150000"/>
              </a:lnSpc>
            </a:pPr>
            <a:r>
              <a:rPr lang="pt-BR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Em você...</a:t>
            </a:r>
            <a:endParaRPr dirty="0"/>
          </a:p>
          <a:p>
            <a:pPr indent="-216000" algn="just">
              <a:lnSpc>
                <a:spcPct val="150000"/>
              </a:lnSpc>
              <a:buFont typeface="Wingdings" charset="2"/>
              <a:buChar char=""/>
            </a:pPr>
            <a:r>
              <a:rPr lang="pt-BR" sz="22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Conheça seus limites e não brinque com o perigo;</a:t>
            </a:r>
            <a:endParaRPr dirty="0"/>
          </a:p>
          <a:p>
            <a:pPr indent="-216000" algn="just">
              <a:lnSpc>
                <a:spcPct val="150000"/>
              </a:lnSpc>
              <a:buFont typeface="Wingdings" charset="2"/>
              <a:buChar char=""/>
            </a:pPr>
            <a:r>
              <a:rPr lang="pt-BR" sz="22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Conheça seus gatilhos e evite-os (ironia);</a:t>
            </a:r>
            <a:endParaRPr dirty="0"/>
          </a:p>
          <a:p>
            <a:pPr indent="-216000" algn="just">
              <a:lnSpc>
                <a:spcPct val="150000"/>
              </a:lnSpc>
              <a:buFont typeface="Wingdings" charset="2"/>
              <a:buChar char=""/>
            </a:pPr>
            <a:r>
              <a:rPr lang="pt-BR" sz="22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Evite poucas horas de sono, hipoglicemia...</a:t>
            </a:r>
            <a:endParaRPr dirty="0"/>
          </a:p>
          <a:p>
            <a:pPr algn="just">
              <a:lnSpc>
                <a:spcPct val="150000"/>
              </a:lnSpc>
            </a:pPr>
            <a:endParaRPr dirty="0"/>
          </a:p>
          <a:p>
            <a:pPr algn="just">
              <a:lnSpc>
                <a:spcPct val="150000"/>
              </a:lnSpc>
            </a:pPr>
            <a:r>
              <a:rPr lang="pt-BR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Em outras pessoas...</a:t>
            </a:r>
            <a:endParaRPr dirty="0"/>
          </a:p>
          <a:p>
            <a:pPr indent="-216000" algn="just">
              <a:lnSpc>
                <a:spcPct val="150000"/>
              </a:lnSpc>
              <a:buFont typeface="Wingdings" charset="2"/>
              <a:buChar char=""/>
            </a:pPr>
            <a:r>
              <a:rPr lang="pt-BR" sz="22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Reconheça que algumas pessoas são mais difíceis para você, então prepare-se para lidar com elas;</a:t>
            </a:r>
            <a:endParaRPr dirty="0"/>
          </a:p>
          <a:p>
            <a:pPr indent="-216000" algn="just">
              <a:lnSpc>
                <a:spcPct val="150000"/>
              </a:lnSpc>
              <a:buFont typeface="Wingdings" charset="2"/>
              <a:buChar char=""/>
            </a:pPr>
            <a:r>
              <a:rPr lang="pt-BR" sz="22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Não reaja às provocações ou às alterações do tom de </a:t>
            </a:r>
            <a:r>
              <a:rPr lang="pt-BR" sz="22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voz;</a:t>
            </a:r>
            <a:endParaRPr dirty="0"/>
          </a:p>
          <a:p>
            <a:pPr indent="-216000" algn="just">
              <a:lnSpc>
                <a:spcPct val="150000"/>
              </a:lnSpc>
              <a:buFont typeface="Wingdings" charset="2"/>
              <a:buChar char=""/>
            </a:pPr>
            <a:r>
              <a:rPr lang="pt-BR" sz="22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Faça perguntas para entender o contexto. Ofereça opções...</a:t>
            </a:r>
            <a:endParaRPr dirty="0"/>
          </a:p>
          <a:p>
            <a:pPr indent="-216000" algn="just">
              <a:lnSpc>
                <a:spcPct val="150000"/>
              </a:lnSpc>
              <a:buFont typeface="Wingdings" charset="2"/>
              <a:buChar char=""/>
            </a:pPr>
            <a:r>
              <a:rPr lang="pt-BR" sz="22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Atenção à sua postura corporal: você fala muito sem saber.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961359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CustomShape 1"/>
          <p:cNvSpPr/>
          <p:nvPr/>
        </p:nvSpPr>
        <p:spPr>
          <a:xfrm>
            <a:off x="899640" y="2898720"/>
            <a:ext cx="7632360" cy="173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6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“Eles podem esquecer o que você disse, mas nunca esquecerão o que você os fez sentir”.</a:t>
            </a:r>
            <a:endParaRPr/>
          </a:p>
        </p:txBody>
      </p:sp>
      <p:sp>
        <p:nvSpPr>
          <p:cNvPr id="344" name="CustomShape 2"/>
          <p:cNvSpPr/>
          <p:nvPr/>
        </p:nvSpPr>
        <p:spPr>
          <a:xfrm>
            <a:off x="6723720" y="5280480"/>
            <a:ext cx="17751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Carl W. Buechner</a:t>
            </a:r>
            <a:endParaRPr/>
          </a:p>
        </p:txBody>
      </p:sp>
      <p:sp>
        <p:nvSpPr>
          <p:cNvPr id="345" name="CustomShape 3"/>
          <p:cNvSpPr/>
          <p:nvPr/>
        </p:nvSpPr>
        <p:spPr>
          <a:xfrm>
            <a:off x="0" y="-12600"/>
            <a:ext cx="9143640" cy="828360"/>
          </a:xfrm>
          <a:prstGeom prst="rect">
            <a:avLst/>
          </a:prstGeom>
          <a:solidFill>
            <a:srgbClr val="C00000"/>
          </a:solidFill>
          <a:ln w="25560">
            <a:solidFill>
              <a:srgbClr val="C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 anchor="ctr"/>
          <a:lstStyle/>
          <a:p>
            <a:pPr algn="ctr">
              <a:lnSpc>
                <a:spcPct val="100000"/>
              </a:lnSpc>
            </a:pPr>
            <a:r>
              <a:rPr lang="pt-BR" sz="33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REFLETIR CONSEQUÊNCIAS</a:t>
            </a:r>
            <a:endParaRPr/>
          </a:p>
        </p:txBody>
      </p:sp>
      <p:pic>
        <p:nvPicPr>
          <p:cNvPr id="346" name="Picture 3"/>
          <p:cNvPicPr/>
          <p:nvPr/>
        </p:nvPicPr>
        <p:blipFill>
          <a:blip r:embed="rId2"/>
          <a:stretch/>
        </p:blipFill>
        <p:spPr>
          <a:xfrm>
            <a:off x="284040" y="1267560"/>
            <a:ext cx="1647360" cy="1657080"/>
          </a:xfrm>
          <a:prstGeom prst="rect">
            <a:avLst/>
          </a:prstGeom>
          <a:ln>
            <a:noFill/>
          </a:ln>
        </p:spPr>
      </p:pic>
      <p:sp>
        <p:nvSpPr>
          <p:cNvPr id="347" name="CustomShape 4"/>
          <p:cNvSpPr/>
          <p:nvPr/>
        </p:nvSpPr>
        <p:spPr>
          <a:xfrm>
            <a:off x="118440" y="908640"/>
            <a:ext cx="20268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AUTORREGULAÇÃO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651232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27584" y="1053954"/>
            <a:ext cx="76328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  <a:defRPr/>
            </a:pPr>
            <a:r>
              <a:rPr lang="pt-BR" sz="2400" dirty="0"/>
              <a:t>Pare de rotular seus sentimentos como bons ou ruins;</a:t>
            </a:r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pt-BR" sz="2400" dirty="0" smtClean="0"/>
              <a:t>Enfrente </a:t>
            </a:r>
            <a:r>
              <a:rPr lang="pt-BR" sz="2400" dirty="0"/>
              <a:t>seu desconforto</a:t>
            </a:r>
            <a:r>
              <a:rPr lang="pt-BR" sz="2400" dirty="0" smtClean="0"/>
              <a:t>;</a:t>
            </a:r>
            <a:endParaRPr lang="pt-BR" sz="2400" dirty="0"/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pt-BR" sz="2400" dirty="0"/>
              <a:t>Saiba quem e o que costuma irritá-lo</a:t>
            </a:r>
            <a:r>
              <a:rPr lang="pt-BR" sz="2400" dirty="0" smtClean="0"/>
              <a:t>;</a:t>
            </a:r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pt-BR" sz="2400" dirty="0"/>
              <a:t>Respire </a:t>
            </a:r>
            <a:r>
              <a:rPr lang="pt-BR" sz="2400" dirty="0" smtClean="0"/>
              <a:t>direito e beba água;</a:t>
            </a:r>
            <a:endParaRPr lang="pt-BR" sz="2400" dirty="0"/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pt-BR" sz="2400" dirty="0" smtClean="0"/>
              <a:t>Conte </a:t>
            </a:r>
            <a:r>
              <a:rPr lang="pt-BR" sz="2400" dirty="0"/>
              <a:t>até dez;</a:t>
            </a:r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pt-BR" sz="2400" dirty="0" smtClean="0"/>
              <a:t>Incorpore </a:t>
            </a:r>
            <a:r>
              <a:rPr lang="pt-BR" sz="2400" dirty="0"/>
              <a:t>mais sorrisos e risadas à sua vida;</a:t>
            </a:r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pt-BR" sz="2400" dirty="0"/>
              <a:t>Assuma o controle do seu diálogo interno;</a:t>
            </a:r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pt-BR" sz="2400" dirty="0"/>
              <a:t>Visualize seu sucesso;</a:t>
            </a:r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pt-BR" sz="2400" dirty="0"/>
              <a:t>Garanta uma boa noite de </a:t>
            </a:r>
            <a:r>
              <a:rPr lang="pt-BR" sz="2400" dirty="0" smtClean="0"/>
              <a:t>sono e alimentação;</a:t>
            </a:r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pt-BR" sz="2400" dirty="0"/>
              <a:t>Chame as pessoas pelo nome;</a:t>
            </a:r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pt-BR" sz="2400" dirty="0"/>
              <a:t>Observe a linguagem corporal;</a:t>
            </a:r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pt-BR" sz="2400" dirty="0" smtClean="0"/>
              <a:t>Saia </a:t>
            </a:r>
            <a:r>
              <a:rPr lang="pt-BR" sz="2400" dirty="0"/>
              <a:t>para um passeio de 15 minutos;</a:t>
            </a:r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pt-BR" sz="2400" dirty="0" smtClean="0"/>
              <a:t>Pratique </a:t>
            </a:r>
            <a:r>
              <a:rPr lang="pt-BR" sz="2400" dirty="0"/>
              <a:t>a arte de ouvir</a:t>
            </a:r>
            <a:r>
              <a:rPr lang="pt-BR" sz="2400" dirty="0" smtClean="0"/>
              <a:t>;</a:t>
            </a:r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pt-BR" sz="2400" dirty="0"/>
              <a:t>Mantenha-se sempre aberto e curioso</a:t>
            </a:r>
            <a:r>
              <a:rPr lang="pt-BR" sz="2400" dirty="0" smtClean="0"/>
              <a:t>;</a:t>
            </a:r>
            <a:endParaRPr lang="pt-BR" sz="2400" dirty="0"/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pt-BR" sz="2400" dirty="0"/>
              <a:t>Saiba aceitar as </a:t>
            </a:r>
            <a:r>
              <a:rPr lang="pt-BR" sz="2400" dirty="0" smtClean="0"/>
              <a:t>críticas.</a:t>
            </a:r>
            <a:endParaRPr lang="pt-BR" sz="2400" dirty="0"/>
          </a:p>
        </p:txBody>
      </p:sp>
      <p:sp>
        <p:nvSpPr>
          <p:cNvPr id="3" name="Retângulo 2"/>
          <p:cNvSpPr/>
          <p:nvPr/>
        </p:nvSpPr>
        <p:spPr>
          <a:xfrm>
            <a:off x="2286000" y="26064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rgbClr val="D76A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Estratégias de </a:t>
            </a:r>
            <a:r>
              <a:rPr lang="pt-BR" sz="2400" b="1" dirty="0" smtClean="0">
                <a:solidFill>
                  <a:srgbClr val="D76A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Autogestão </a:t>
            </a:r>
            <a:r>
              <a:rPr lang="pt-BR" sz="2400" dirty="0" smtClean="0"/>
              <a:t> </a:t>
            </a:r>
            <a:endParaRPr lang="pt-BR" sz="2400" dirty="0"/>
          </a:p>
          <a:p>
            <a:pPr algn="ctr">
              <a:defRPr/>
            </a:pPr>
            <a:endParaRPr lang="pt-BR" sz="2400" dirty="0">
              <a:solidFill>
                <a:srgbClr val="D76A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25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4"/>
          <p:cNvPicPr/>
          <p:nvPr/>
        </p:nvPicPr>
        <p:blipFill>
          <a:blip r:embed="rId2"/>
          <a:stretch/>
        </p:blipFill>
        <p:spPr>
          <a:xfrm>
            <a:off x="1547640" y="27000"/>
            <a:ext cx="6095520" cy="685764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368395987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TextShape 1"/>
          <p:cNvSpPr txBox="1"/>
          <p:nvPr/>
        </p:nvSpPr>
        <p:spPr>
          <a:xfrm>
            <a:off x="264678" y="1835604"/>
            <a:ext cx="6476040" cy="1469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5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ASSUNTO MUITO RECENTE NOS ESPAÇOS ORGANIZACIONAIS</a:t>
            </a:r>
            <a:endParaRPr dirty="0"/>
          </a:p>
        </p:txBody>
      </p:sp>
      <p:sp>
        <p:nvSpPr>
          <p:cNvPr id="369" name="TextShape 2"/>
          <p:cNvSpPr txBox="1"/>
          <p:nvPr/>
        </p:nvSpPr>
        <p:spPr>
          <a:xfrm>
            <a:off x="755640" y="4149000"/>
            <a:ext cx="7984440" cy="13921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pt-BR" sz="320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pt-BR" sz="3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IMPORTÂNCIA </a:t>
            </a:r>
            <a:r>
              <a:rPr lang="pt-BR" sz="3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 SE CRIAR </a:t>
            </a:r>
            <a:r>
              <a:rPr lang="pt-BR" sz="3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ESPAÇOS</a:t>
            </a:r>
          </a:p>
        </p:txBody>
      </p:sp>
      <p:pic>
        <p:nvPicPr>
          <p:cNvPr id="370" name="Picture 3"/>
          <p:cNvPicPr/>
          <p:nvPr/>
        </p:nvPicPr>
        <p:blipFill>
          <a:blip r:embed="rId2"/>
          <a:stretch/>
        </p:blipFill>
        <p:spPr>
          <a:xfrm>
            <a:off x="6732360" y="236880"/>
            <a:ext cx="2161800" cy="3047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>
                                            <p:txEl>
                                              <p:pRg st="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Picture 2"/>
          <p:cNvPicPr/>
          <p:nvPr/>
        </p:nvPicPr>
        <p:blipFill>
          <a:blip r:embed="rId2"/>
          <a:stretch/>
        </p:blipFill>
        <p:spPr>
          <a:xfrm>
            <a:off x="3924000" y="3573000"/>
            <a:ext cx="3096000" cy="3096000"/>
          </a:xfrm>
          <a:prstGeom prst="rect">
            <a:avLst/>
          </a:prstGeom>
          <a:ln>
            <a:noFill/>
          </a:ln>
        </p:spPr>
      </p:pic>
      <p:pic>
        <p:nvPicPr>
          <p:cNvPr id="400" name="Picture 4"/>
          <p:cNvPicPr/>
          <p:nvPr/>
        </p:nvPicPr>
        <p:blipFill>
          <a:blip r:embed="rId3"/>
          <a:stretch/>
        </p:blipFill>
        <p:spPr>
          <a:xfrm>
            <a:off x="0" y="332640"/>
            <a:ext cx="2818080" cy="2818080"/>
          </a:xfrm>
          <a:prstGeom prst="rect">
            <a:avLst/>
          </a:prstGeom>
          <a:ln>
            <a:noFill/>
          </a:ln>
        </p:spPr>
      </p:pic>
      <p:pic>
        <p:nvPicPr>
          <p:cNvPr id="401" name="Picture 6"/>
          <p:cNvPicPr/>
          <p:nvPr/>
        </p:nvPicPr>
        <p:blipFill>
          <a:blip r:embed="rId4"/>
          <a:stretch/>
        </p:blipFill>
        <p:spPr>
          <a:xfrm>
            <a:off x="3636000" y="332640"/>
            <a:ext cx="2019960" cy="2912040"/>
          </a:xfrm>
          <a:prstGeom prst="rect">
            <a:avLst/>
          </a:prstGeom>
          <a:ln>
            <a:noFill/>
          </a:ln>
        </p:spPr>
      </p:pic>
      <p:pic>
        <p:nvPicPr>
          <p:cNvPr id="402" name="Picture 10"/>
          <p:cNvPicPr/>
          <p:nvPr/>
        </p:nvPicPr>
        <p:blipFill>
          <a:blip r:embed="rId5"/>
          <a:stretch/>
        </p:blipFill>
        <p:spPr>
          <a:xfrm>
            <a:off x="251640" y="3645000"/>
            <a:ext cx="2119680" cy="2996640"/>
          </a:xfrm>
          <a:prstGeom prst="rect">
            <a:avLst/>
          </a:prstGeom>
          <a:ln>
            <a:noFill/>
          </a:ln>
        </p:spPr>
      </p:pic>
      <p:pic>
        <p:nvPicPr>
          <p:cNvPr id="403" name="Picture 12"/>
          <p:cNvPicPr/>
          <p:nvPr/>
        </p:nvPicPr>
        <p:blipFill>
          <a:blip r:embed="rId6"/>
          <a:stretch/>
        </p:blipFill>
        <p:spPr>
          <a:xfrm>
            <a:off x="6732360" y="3614040"/>
            <a:ext cx="2109960" cy="3017160"/>
          </a:xfrm>
          <a:prstGeom prst="rect">
            <a:avLst/>
          </a:prstGeom>
          <a:ln>
            <a:noFill/>
          </a:ln>
        </p:spPr>
      </p:pic>
      <p:pic>
        <p:nvPicPr>
          <p:cNvPr id="404" name="Picture 14"/>
          <p:cNvPicPr/>
          <p:nvPr/>
        </p:nvPicPr>
        <p:blipFill>
          <a:blip r:embed="rId7"/>
          <a:stretch/>
        </p:blipFill>
        <p:spPr>
          <a:xfrm>
            <a:off x="6660360" y="332640"/>
            <a:ext cx="2031840" cy="2921400"/>
          </a:xfrm>
          <a:prstGeom prst="rect">
            <a:avLst/>
          </a:prstGeom>
          <a:ln>
            <a:noFill/>
          </a:ln>
        </p:spPr>
      </p:pic>
      <p:pic>
        <p:nvPicPr>
          <p:cNvPr id="405" name="Picture 14"/>
          <p:cNvPicPr/>
          <p:nvPr/>
        </p:nvPicPr>
        <p:blipFill>
          <a:blip r:embed="rId8"/>
          <a:stretch/>
        </p:blipFill>
        <p:spPr>
          <a:xfrm>
            <a:off x="2627640" y="4005000"/>
            <a:ext cx="1529640" cy="2294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03276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80000" cy="6885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Picture 2"/>
          <p:cNvPicPr/>
          <p:nvPr/>
        </p:nvPicPr>
        <p:blipFill>
          <a:blip r:embed="rId2"/>
          <a:stretch/>
        </p:blipFill>
        <p:spPr>
          <a:xfrm>
            <a:off x="0" y="1044720"/>
            <a:ext cx="9143640" cy="5120280"/>
          </a:xfrm>
          <a:prstGeom prst="rect">
            <a:avLst/>
          </a:prstGeom>
          <a:ln>
            <a:noFill/>
          </a:ln>
        </p:spPr>
      </p:pic>
      <p:sp>
        <p:nvSpPr>
          <p:cNvPr id="409" name="CustomShape 1"/>
          <p:cNvSpPr/>
          <p:nvPr/>
        </p:nvSpPr>
        <p:spPr>
          <a:xfrm>
            <a:off x="827640" y="902160"/>
            <a:ext cx="7632360" cy="520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8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"Se alguém chega até você com um presente, e você não o aceita, a quem pertence o presente?" - perguntou Samurai.</a:t>
            </a:r>
            <a:endParaRPr/>
          </a:p>
          <a:p>
            <a:pPr algn="just">
              <a:lnSpc>
                <a:spcPct val="100000"/>
              </a:lnSpc>
            </a:pPr>
            <a:r>
              <a:rPr lang="pt-BR" sz="28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 
"A quem tentou entregá-lo" - respondeu um dos discípulos.</a:t>
            </a:r>
            <a:endParaRPr/>
          </a:p>
          <a:p>
            <a:pPr algn="just">
              <a:lnSpc>
                <a:spcPct val="100000"/>
              </a:lnSpc>
            </a:pPr>
            <a:r>
              <a:rPr lang="pt-BR" sz="28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"O mesmo vale para a inveja, a raiva, e os insultos" - disse o mestre. 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pt-BR" sz="28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"Quando não são aceitos, continuam pertencendo a quem os carregava consigo."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344804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sbcoaching.com.br/blog/wp-content/uploads/2014/08/Gratid%C3%A3o-Claudi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180512" cy="4077072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2294981" y="5085184"/>
            <a:ext cx="4375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BR" sz="3600" b="1" dirty="0" smtClean="0"/>
              <a:t>maianebl@gmail.com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189830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/>
          <p:cNvPicPr/>
          <p:nvPr/>
        </p:nvPicPr>
        <p:blipFill>
          <a:blip r:embed="rId2"/>
          <a:stretch/>
        </p:blipFill>
        <p:spPr>
          <a:xfrm>
            <a:off x="0" y="27360"/>
            <a:ext cx="9143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8"/>
          <p:cNvPicPr/>
          <p:nvPr/>
        </p:nvPicPr>
        <p:blipFill>
          <a:blip r:embed="rId3"/>
          <a:stretch/>
        </p:blipFill>
        <p:spPr>
          <a:xfrm>
            <a:off x="0" y="27360"/>
            <a:ext cx="9143640" cy="6857640"/>
          </a:xfrm>
          <a:prstGeom prst="rect">
            <a:avLst/>
          </a:prstGeom>
          <a:ln w="76320">
            <a:solidFill>
              <a:srgbClr val="292929"/>
            </a:solidFill>
            <a:miter/>
          </a:ln>
        </p:spPr>
      </p:pic>
      <p:pic>
        <p:nvPicPr>
          <p:cNvPr id="138" name="Picture 2">
            <a:hlinkClick r:id="rId4" action="ppaction://hlinkfile"/>
          </p:cNvPr>
          <p:cNvPicPr/>
          <p:nvPr/>
        </p:nvPicPr>
        <p:blipFill>
          <a:blip r:embed="rId5"/>
          <a:stretch/>
        </p:blipFill>
        <p:spPr>
          <a:xfrm>
            <a:off x="2988000" y="2205000"/>
            <a:ext cx="2951640" cy="29516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calera de Inferencias   Cinco Comercial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60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5119</TotalTime>
  <Words>1856</Words>
  <Application>Microsoft Office PowerPoint</Application>
  <PresentationFormat>Apresentação na tela (4:3)</PresentationFormat>
  <Paragraphs>484</Paragraphs>
  <Slides>64</Slides>
  <Notes>11</Notes>
  <HiddenSlides>3</HiddenSlides>
  <MMClips>1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64</vt:i4>
      </vt:variant>
    </vt:vector>
  </HeadingPairs>
  <TitlesOfParts>
    <vt:vector size="79" baseType="lpstr">
      <vt:lpstr>Microsoft YaHei</vt:lpstr>
      <vt:lpstr>Arial</vt:lpstr>
      <vt:lpstr>Britannic Bold</vt:lpstr>
      <vt:lpstr>Calibri</vt:lpstr>
      <vt:lpstr>Calibri Light</vt:lpstr>
      <vt:lpstr>Century Gothic</vt:lpstr>
      <vt:lpstr>Corbel</vt:lpstr>
      <vt:lpstr>DejaVu Sans</vt:lpstr>
      <vt:lpstr>Poor Richard</vt:lpstr>
      <vt:lpstr>Symbol</vt:lpstr>
      <vt:lpstr>Times New Roman</vt:lpstr>
      <vt:lpstr>Wingdings</vt:lpstr>
      <vt:lpstr>Tema do Office</vt:lpstr>
      <vt:lpstr>Office Theme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PARA HAVER PAIXÃO É NECESSÁRIO:  PROPÓSITO</vt:lpstr>
      <vt:lpstr>ENCANTAMENTO = COMPROMISSO FUNCIONAL  + ENVOLVIMENTO EMOCIONAL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Prezado Aluno!</dc:title>
  <dc:creator>teste</dc:creator>
  <cp:lastModifiedBy>Tavs</cp:lastModifiedBy>
  <cp:revision>305</cp:revision>
  <dcterms:created xsi:type="dcterms:W3CDTF">2012-03-20T19:24:55Z</dcterms:created>
  <dcterms:modified xsi:type="dcterms:W3CDTF">2017-11-22T12:44:12Z</dcterms:modified>
  <dc:language>pt-BR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4</vt:i4>
  </property>
  <property fmtid="{D5CDD505-2E9C-101B-9397-08002B2CF9AE}" pid="8" name="PresentationFormat">
    <vt:lpwstr>Apresentação na tela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79</vt:i4>
  </property>
</Properties>
</file>