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65" r:id="rId3"/>
    <p:sldId id="266" r:id="rId4"/>
    <p:sldId id="267" r:id="rId5"/>
    <p:sldId id="268" r:id="rId6"/>
    <p:sldId id="27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7" r:id="rId18"/>
    <p:sldId id="288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9" r:id="rId28"/>
    <p:sldId id="310" r:id="rId29"/>
    <p:sldId id="313" r:id="rId30"/>
    <p:sldId id="314" r:id="rId31"/>
    <p:sldId id="31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C6F"/>
    <a:srgbClr val="84878D"/>
    <a:srgbClr val="85B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2" d="100"/>
          <a:sy n="62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881A-B3DD-4979-9405-BD26851737BA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F9BA-385F-4484-BA14-FECEB2180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23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F15EF0-1025-47D5-8979-D670B2692635}" type="slidenum">
              <a:rPr lang="pt-BR" altLang="pt-BR" sz="1300" smtClean="0"/>
              <a:pPr/>
              <a:t>6</a:t>
            </a:fld>
            <a:endParaRPr lang="pt-BR" altLang="pt-BR" sz="13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F862D5-4BE5-42B2-9C10-A45E2CADDF81}" type="slidenum">
              <a:rPr lang="pt-BR" altLang="pt-BR" sz="1300" smtClean="0"/>
              <a:pPr/>
              <a:t>23</a:t>
            </a:fld>
            <a:endParaRPr lang="pt-BR" altLang="pt-BR" sz="13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20A895-7329-47E8-A94A-61C0AF842E24}" type="slidenum">
              <a:rPr lang="pt-BR" altLang="pt-BR" sz="1300" smtClean="0"/>
              <a:pPr/>
              <a:t>24</a:t>
            </a:fld>
            <a:endParaRPr lang="pt-BR" altLang="pt-BR" sz="13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2CC535-5DD1-445E-B502-88B39222F352}" type="slidenum">
              <a:rPr lang="pt-BR" altLang="pt-BR" sz="1300" smtClean="0"/>
              <a:pPr/>
              <a:t>27</a:t>
            </a:fld>
            <a:endParaRPr lang="pt-BR" altLang="pt-BR" sz="13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FE1AC6-ED0F-4F80-B524-CBBA8E311912}" type="slidenum">
              <a:rPr lang="pt-BR" altLang="pt-BR" sz="1300" smtClean="0"/>
              <a:pPr/>
              <a:t>28</a:t>
            </a:fld>
            <a:endParaRPr lang="pt-BR" altLang="pt-BR" sz="13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3BEA3-FAFB-4D7D-8EB6-95002259DEE8}" type="slidenum">
              <a:rPr lang="pt-BR" altLang="pt-BR" sz="1300" smtClean="0"/>
              <a:pPr/>
              <a:t>7</a:t>
            </a:fld>
            <a:endParaRPr lang="pt-BR" altLang="pt-BR" sz="13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55366E-FDBA-431A-8282-558586DE976D}" type="slidenum">
              <a:rPr lang="pt-BR" altLang="pt-BR" sz="1300" smtClean="0"/>
              <a:pPr/>
              <a:t>8</a:t>
            </a:fld>
            <a:endParaRPr lang="pt-BR" altLang="pt-BR" sz="13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20C3BE-A9EE-4A74-91F5-D6278805EE9D}" type="slidenum">
              <a:rPr lang="pt-BR" altLang="pt-BR" sz="1300" smtClean="0"/>
              <a:pPr/>
              <a:t>10</a:t>
            </a:fld>
            <a:endParaRPr lang="pt-BR" altLang="pt-BR" sz="13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BE1F98-1881-48D1-9D35-1B5483723014}" type="slidenum">
              <a:rPr lang="pt-BR" altLang="pt-BR" sz="1300" smtClean="0"/>
              <a:pPr/>
              <a:t>12</a:t>
            </a:fld>
            <a:endParaRPr lang="pt-BR" altLang="pt-BR" sz="13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8E10DF-BE3A-4B74-B2D4-B6BE578BD8F9}" type="slidenum">
              <a:rPr lang="pt-BR" altLang="pt-BR" sz="1300" smtClean="0"/>
              <a:pPr/>
              <a:t>17</a:t>
            </a:fld>
            <a:endParaRPr lang="pt-BR" altLang="pt-BR" sz="13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0D85DB-D281-4911-872E-8901097D586D}" type="slidenum">
              <a:rPr lang="pt-BR" altLang="pt-BR" sz="1300" smtClean="0"/>
              <a:pPr/>
              <a:t>20</a:t>
            </a:fld>
            <a:endParaRPr lang="pt-BR" altLang="pt-BR" sz="13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7BC781-CCA7-4A6C-B6DF-6A01CF0966E2}" type="slidenum">
              <a:rPr lang="pt-BR" altLang="pt-BR" sz="1300" smtClean="0"/>
              <a:pPr/>
              <a:t>21</a:t>
            </a:fld>
            <a:endParaRPr lang="pt-BR" altLang="pt-BR" sz="13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10A7C2-8E43-4D81-B904-DB9E94A24733}" type="slidenum">
              <a:rPr lang="pt-BR" altLang="pt-BR" sz="1300" smtClean="0"/>
              <a:pPr/>
              <a:t>22</a:t>
            </a:fld>
            <a:endParaRPr lang="pt-BR" altLang="pt-BR" sz="13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2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2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209" y="1022450"/>
            <a:ext cx="10069583" cy="4499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xfrm>
            <a:off x="10728199" y="6463606"/>
            <a:ext cx="1421924" cy="24854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8800" tIns="54399" rIns="108800" bIns="54399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E21C7C37-2632-4027-BDAD-5C13903D84EC}" type="slidenum">
              <a:rPr lang="de-DE" sz="1600" b="1"/>
              <a:pPr>
                <a:defRPr/>
              </a:pPr>
              <a:t>‹nº›</a:t>
            </a:fld>
            <a:endParaRPr lang="de-DE" sz="1600" b="1"/>
          </a:p>
        </p:txBody>
      </p:sp>
    </p:spTree>
    <p:extLst>
      <p:ext uri="{BB962C8B-B14F-4D97-AF65-F5344CB8AC3E}">
        <p14:creationId xmlns:p14="http://schemas.microsoft.com/office/powerpoint/2010/main" val="417333735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209" y="1022450"/>
            <a:ext cx="10069583" cy="4499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xfrm>
            <a:off x="10728199" y="6463606"/>
            <a:ext cx="1421924" cy="24854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8800" tIns="54399" rIns="108800" bIns="54399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E21C7C37-2632-4027-BDAD-5C13903D84EC}" type="slidenum">
              <a:rPr lang="de-DE" sz="1600" b="1"/>
              <a:pPr>
                <a:defRPr/>
              </a:pPr>
              <a:t>‹nº›</a:t>
            </a:fld>
            <a:endParaRPr lang="de-DE" sz="1600" b="1"/>
          </a:p>
        </p:txBody>
      </p:sp>
    </p:spTree>
    <p:extLst>
      <p:ext uri="{BB962C8B-B14F-4D97-AF65-F5344CB8AC3E}">
        <p14:creationId xmlns:p14="http://schemas.microsoft.com/office/powerpoint/2010/main" val="1481755319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209" y="1022450"/>
            <a:ext cx="10069583" cy="4499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xfrm>
            <a:off x="10728199" y="6463606"/>
            <a:ext cx="1421924" cy="24854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8800" tIns="54399" rIns="108800" bIns="54399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E21C7C37-2632-4027-BDAD-5C13903D84EC}" type="slidenum">
              <a:rPr lang="de-DE" sz="1600" b="1"/>
              <a:pPr>
                <a:defRPr/>
              </a:pPr>
              <a:t>‹nº›</a:t>
            </a:fld>
            <a:endParaRPr lang="de-DE" sz="1600" b="1"/>
          </a:p>
        </p:txBody>
      </p:sp>
    </p:spTree>
    <p:extLst>
      <p:ext uri="{BB962C8B-B14F-4D97-AF65-F5344CB8AC3E}">
        <p14:creationId xmlns:p14="http://schemas.microsoft.com/office/powerpoint/2010/main" val="282261111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43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2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98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9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14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7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45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0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500-532D-4E9C-9045-7265E54644A1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4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80" y="1285876"/>
            <a:ext cx="11141261" cy="507652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100" b="1">
                <a:solidFill>
                  <a:srgbClr val="006600"/>
                </a:solidFill>
              </a:rPr>
              <a:t>Contém as seguintes informações: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Descrição dos ingredientes</a:t>
            </a:r>
            <a:endParaRPr lang="pt-BR" altLang="pt-BR" sz="310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Quantidades líquidas de cada ingrediente</a:t>
            </a:r>
            <a:endParaRPr lang="pt-BR" altLang="pt-BR" sz="310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Rendimento dos ingredientes</a:t>
            </a:r>
            <a:endParaRPr lang="pt-BR" altLang="pt-BR" sz="310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Quantidades brutas (qtdes compradas) de cada ingrediente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Quantidade produzida por receita</a:t>
            </a:r>
            <a:endParaRPr lang="pt-BR" altLang="pt-BR" sz="310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Custo unitário de cada ingrediente</a:t>
            </a:r>
            <a:endParaRPr lang="pt-BR" altLang="pt-BR" sz="310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Custo da receita total</a:t>
            </a:r>
            <a:endParaRPr lang="pt-BR" altLang="pt-BR" sz="310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Tamanho e custo por porção</a:t>
            </a:r>
            <a:r>
              <a:rPr lang="pt-BR" altLang="pt-BR" sz="3100">
                <a:solidFill>
                  <a:srgbClr val="0066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3100">
                <a:solidFill>
                  <a:srgbClr val="006600"/>
                </a:solidFill>
              </a:rPr>
              <a:t>Formação de preço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65" y="269381"/>
            <a:ext cx="10909031" cy="686097"/>
          </a:xfrm>
        </p:spPr>
        <p:txBody>
          <a:bodyPr/>
          <a:lstStyle/>
          <a:p>
            <a:pPr algn="ctr"/>
            <a:r>
              <a:rPr lang="pt-BR" altLang="pt-BR" sz="3500">
                <a:solidFill>
                  <a:srgbClr val="006600"/>
                </a:solidFill>
              </a:rPr>
              <a:t>Ficha Técnica de Custo</a:t>
            </a:r>
          </a:p>
        </p:txBody>
      </p:sp>
      <p:sp>
        <p:nvSpPr>
          <p:cNvPr id="34820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14A9A9-754C-42E2-9B52-98FEAA5075D0}" type="slidenum">
              <a:rPr lang="pt-BR" altLang="pt-BR" sz="1600" b="1">
                <a:cs typeface="Arial" charset="0"/>
              </a:rPr>
              <a:pPr algn="r" eaLnBrk="1" hangingPunct="1"/>
              <a:t>10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764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>
          <a:xfrm>
            <a:off x="2784841" y="2364880"/>
            <a:ext cx="5952284" cy="205680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altLang="pt-BR" sz="4800" b="1">
                <a:solidFill>
                  <a:srgbClr val="006600"/>
                </a:solidFill>
              </a:rPr>
              <a:t>Vamos a cada um dos itens!!!!!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6" y="269381"/>
            <a:ext cx="10909032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>
                <a:solidFill>
                  <a:srgbClr val="006600"/>
                </a:solidFill>
              </a:rPr>
              <a:t>Ficha Técnica</a:t>
            </a:r>
          </a:p>
        </p:txBody>
      </p:sp>
      <p:sp>
        <p:nvSpPr>
          <p:cNvPr id="35844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A5DF36E-0FAE-4022-B0BE-FBF7237E38B0}" type="slidenum">
              <a:rPr lang="pt-BR" altLang="pt-BR" sz="1600" b="1">
                <a:cs typeface="Arial" charset="0"/>
              </a:rPr>
              <a:pPr algn="r" eaLnBrk="1" hangingPunct="1"/>
              <a:t>11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52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00" y="1445121"/>
            <a:ext cx="10372241" cy="4024312"/>
          </a:xfrm>
        </p:spPr>
        <p:txBody>
          <a:bodyPr/>
          <a:lstStyle/>
          <a:p>
            <a:pPr>
              <a:buFontTx/>
              <a:buChar char="•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Medidas-padrões (quilogramas e litros) facilitam o preenchimento da ficha e ajudam na padronização do produto</a:t>
            </a:r>
          </a:p>
          <a:p>
            <a:pPr>
              <a:buFont typeface="Wingdings" pitchFamily="2" charset="2"/>
              <a:buNone/>
            </a:pPr>
            <a:endParaRPr lang="pt-BR" altLang="pt-BR" sz="3500">
              <a:solidFill>
                <a:srgbClr val="006600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Por isso precisamos ter tabelas de pesos de         maços, pés, unidades e etc...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6" y="269381"/>
            <a:ext cx="10909032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>
                <a:solidFill>
                  <a:srgbClr val="006600"/>
                </a:solidFill>
                <a:cs typeface="Arial" charset="0"/>
              </a:rPr>
              <a:t>Quantidades</a:t>
            </a:r>
          </a:p>
        </p:txBody>
      </p:sp>
      <p:sp>
        <p:nvSpPr>
          <p:cNvPr id="36868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72D1D3-809A-4907-B032-F90CAB1378C5}" type="slidenum">
              <a:rPr lang="pt-BR" altLang="pt-BR" sz="1600" b="1">
                <a:cs typeface="Arial" charset="0"/>
              </a:rPr>
              <a:pPr algn="r" eaLnBrk="1" hangingPunct="1"/>
              <a:t>12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61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424" y="203895"/>
            <a:ext cx="8910344" cy="666751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100">
                <a:solidFill>
                  <a:srgbClr val="006600"/>
                </a:solidFill>
              </a:rPr>
              <a:t>Perdas e Fatores</a:t>
            </a:r>
            <a:br>
              <a:rPr lang="pt-BR" altLang="pt-BR" sz="3100">
                <a:solidFill>
                  <a:srgbClr val="006600"/>
                </a:solidFill>
              </a:rPr>
            </a:br>
            <a:r>
              <a:rPr lang="pt-BR" altLang="pt-BR" sz="3100">
                <a:solidFill>
                  <a:srgbClr val="006600"/>
                </a:solidFill>
              </a:rPr>
              <a:t>Indices de correção dos alimentos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3294" y="1290341"/>
            <a:ext cx="10069583" cy="470445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pt-BR" altLang="pt-BR" smtClean="0"/>
          </a:p>
          <a:p>
            <a:pPr algn="ctr">
              <a:buFont typeface="Wingdings" pitchFamily="2" charset="2"/>
              <a:buNone/>
            </a:pPr>
            <a:r>
              <a:rPr lang="pt-BR" altLang="pt-BR" sz="2700">
                <a:solidFill>
                  <a:srgbClr val="006600"/>
                </a:solidFill>
              </a:rPr>
              <a:t>Para avaliar o correto valor dos alimentos foram criados os fatores de correção, pois eles indicam a perca de houve entre o peso líquido e o peso bruto dos alimentos</a:t>
            </a:r>
          </a:p>
        </p:txBody>
      </p:sp>
      <p:sp>
        <p:nvSpPr>
          <p:cNvPr id="37892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2EA030D-043A-4D9D-A432-7C36551B8285}" type="slidenum">
              <a:rPr lang="pt-BR" altLang="pt-BR" sz="1600" b="1">
                <a:cs typeface="Arial" charset="0"/>
              </a:rPr>
              <a:pPr algn="r" eaLnBrk="1" hangingPunct="1"/>
              <a:t>13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135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solidFill>
                  <a:srgbClr val="006600"/>
                </a:solidFill>
              </a:rPr>
              <a:t>Indices de Correção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Peso Bruto (PB)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Peso do alimento ao ser adquirido – utilizado para custo</a:t>
            </a:r>
          </a:p>
          <a:p>
            <a:pPr>
              <a:lnSpc>
                <a:spcPct val="9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Peso Líquido (PL)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   	Peso do alimento pronto para ser preparado – utilizado no cálculo de Valor nutritivo</a:t>
            </a:r>
          </a:p>
          <a:p>
            <a:pPr>
              <a:lnSpc>
                <a:spcPct val="9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Fator de correção (FC)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Indice que relaciona o PB com PL – Utilizado para transformar um peso no outro</a:t>
            </a:r>
          </a:p>
        </p:txBody>
      </p:sp>
      <p:sp>
        <p:nvSpPr>
          <p:cNvPr id="38916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71732E4-832A-49F7-8F79-52715474471F}" type="slidenum">
              <a:rPr lang="pt-BR" altLang="pt-BR" sz="1600" b="1">
                <a:cs typeface="Arial" charset="0"/>
              </a:rPr>
              <a:pPr algn="r" eaLnBrk="1" hangingPunct="1"/>
              <a:t>14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507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Porção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Quantidade de alimento cozido, pronto para 1 pessoa</a:t>
            </a:r>
          </a:p>
          <a:p>
            <a:pPr>
              <a:lnSpc>
                <a:spcPct val="9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Per Capita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Quantidade de alimento cru e limpo para uma pessoa</a:t>
            </a:r>
          </a:p>
          <a:p>
            <a:pPr>
              <a:lnSpc>
                <a:spcPct val="9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Rendimento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Quantidade total de alimentos pronto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Ex: 7 porções de 20g = 140g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altLang="pt-BR" sz="3300"/>
          </a:p>
        </p:txBody>
      </p:sp>
      <p:sp>
        <p:nvSpPr>
          <p:cNvPr id="40963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F42B59B-3CD0-453E-92AB-7101A2048843}" type="slidenum">
              <a:rPr lang="pt-BR" altLang="pt-BR" sz="1600" b="1">
                <a:cs typeface="Arial" charset="0"/>
              </a:rPr>
              <a:pPr algn="r" eaLnBrk="1" hangingPunct="1"/>
              <a:t>15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271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solidFill>
                  <a:srgbClr val="006600"/>
                </a:solidFill>
              </a:rPr>
              <a:t>Indices de cocção ou conversão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Peso Cozido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Peso de um alimento pronto para ser ingerido</a:t>
            </a:r>
          </a:p>
          <a:p>
            <a:pPr>
              <a:lnSpc>
                <a:spcPct val="8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Peso Cru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Peso de um alimento antes de ser submetido à cocção = PL</a:t>
            </a:r>
          </a:p>
          <a:p>
            <a:pPr>
              <a:lnSpc>
                <a:spcPct val="80000"/>
              </a:lnSpc>
            </a:pPr>
            <a:r>
              <a:rPr lang="pt-BR" altLang="pt-BR" sz="3300" b="1">
                <a:solidFill>
                  <a:srgbClr val="006600"/>
                </a:solidFill>
              </a:rPr>
              <a:t>Indice de cocção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3300">
                <a:solidFill>
                  <a:srgbClr val="006600"/>
                </a:solidFill>
              </a:rPr>
              <a:t>	Utilizado para calcular o rendimento dos alimentos, ou seja , a relação entre o peso cozido e o cru</a:t>
            </a:r>
          </a:p>
        </p:txBody>
      </p:sp>
      <p:sp>
        <p:nvSpPr>
          <p:cNvPr id="41988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BAF740-70C5-4386-83EC-4EA11D9E27DE}" type="slidenum">
              <a:rPr lang="pt-BR" altLang="pt-BR" sz="1600" b="1">
                <a:cs typeface="Arial" charset="0"/>
              </a:rPr>
              <a:pPr algn="r" eaLnBrk="1" hangingPunct="1"/>
              <a:t>16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55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906" y="1211461"/>
            <a:ext cx="11310673" cy="4884539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As fichas de rendimento ajudam a </a:t>
            </a:r>
          </a:p>
          <a:p>
            <a:pPr algn="ctr">
              <a:buFont typeface="Wingdings" pitchFamily="2" charset="2"/>
              <a:buNone/>
            </a:pPr>
            <a:endParaRPr lang="pt-BR" altLang="pt-BR" sz="3500" b="1">
              <a:solidFill>
                <a:srgbClr val="006600"/>
              </a:solidFill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Calcular os valores das porções 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Decidir sobre comprar  porcionado ou porcionar no estabelecimento 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Avaliar diferentes opções de compra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Avaliar rendimento dos produtos 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Avaliar custo real do alimento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914" y="269381"/>
            <a:ext cx="11289735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>
                <a:solidFill>
                  <a:srgbClr val="006600"/>
                </a:solidFill>
                <a:cs typeface="Arial" charset="0"/>
              </a:rPr>
              <a:t>Fichas de Rendimento</a:t>
            </a:r>
          </a:p>
        </p:txBody>
      </p:sp>
      <p:sp>
        <p:nvSpPr>
          <p:cNvPr id="44036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7C3A3F-656C-4DC7-803E-22F269AD1AD8}" type="slidenum">
              <a:rPr lang="pt-BR" altLang="pt-BR" sz="1600" b="1">
                <a:cs typeface="Arial" charset="0"/>
              </a:rPr>
              <a:pPr algn="r" eaLnBrk="1" hangingPunct="1"/>
              <a:t>17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454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Conteúdo 2"/>
          <p:cNvSpPr>
            <a:spLocks noGrp="1"/>
          </p:cNvSpPr>
          <p:nvPr>
            <p:ph idx="1"/>
          </p:nvPr>
        </p:nvSpPr>
        <p:spPr>
          <a:xfrm>
            <a:off x="801381" y="1657945"/>
            <a:ext cx="10764364" cy="362098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altLang="pt-BR" sz="35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devem ser utilizadas fichas prontas as próprias tabelas e sim devemos montar</a:t>
            </a:r>
          </a:p>
          <a:p>
            <a:pPr>
              <a:buFont typeface="Wingdings" pitchFamily="2" charset="2"/>
              <a:buNone/>
            </a:pPr>
            <a:endParaRPr lang="pt-BR" altLang="pt-BR" sz="35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35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rendimentos devem ser avaliados sempre que houvessem mudanças de equipamentos, mão de obra, etc...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914" y="269381"/>
            <a:ext cx="11289735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Fichas de Rendimento</a:t>
            </a:r>
          </a:p>
        </p:txBody>
      </p:sp>
      <p:sp>
        <p:nvSpPr>
          <p:cNvPr id="45060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21C8C61-0770-46C2-95B4-1E74E4FADA7A}" type="slidenum">
              <a:rPr lang="pt-BR" altLang="pt-BR" sz="1600" b="1">
                <a:cs typeface="Arial" charset="0"/>
              </a:rPr>
              <a:pPr algn="r" eaLnBrk="1" hangingPunct="1"/>
              <a:t>18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62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64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t-BR" sz="6400" dirty="0">
                <a:solidFill>
                  <a:srgbClr val="00B050"/>
                </a:solidFill>
              </a:rPr>
              <a:t>Como comprovar que a Ficha Técnica está certa?</a:t>
            </a:r>
          </a:p>
        </p:txBody>
      </p:sp>
    </p:spTree>
    <p:extLst>
      <p:ext uri="{BB962C8B-B14F-4D97-AF65-F5344CB8AC3E}">
        <p14:creationId xmlns:p14="http://schemas.microsoft.com/office/powerpoint/2010/main" val="31883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-PC\AppData\Local\Microsoft\Windows\Temporary Internet Files\Content.IE5\61GY9GNE\Nefrol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1581339"/>
            <a:ext cx="4148667" cy="36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31281" y="1733690"/>
            <a:ext cx="5318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B050"/>
                </a:solidFill>
              </a:rPr>
              <a:t>Fichas Técnicas como ferramenta de administração em </a:t>
            </a:r>
            <a:r>
              <a:rPr lang="pt-BR" sz="3600" b="1" dirty="0" err="1" smtClean="0">
                <a:solidFill>
                  <a:srgbClr val="00B050"/>
                </a:solidFill>
              </a:rPr>
              <a:t>UAN`s</a:t>
            </a:r>
            <a:endParaRPr lang="pt-BR" sz="3600" b="1" dirty="0" smtClean="0">
              <a:solidFill>
                <a:srgbClr val="00B050"/>
              </a:solidFill>
            </a:endParaRPr>
          </a:p>
          <a:p>
            <a:endParaRPr lang="pt-BR" sz="3600" b="1" dirty="0">
              <a:solidFill>
                <a:srgbClr val="00B050"/>
              </a:solidFill>
            </a:endParaRPr>
          </a:p>
          <a:p>
            <a:pPr algn="r"/>
            <a:r>
              <a:rPr lang="pt-BR" sz="3600" b="1" smtClean="0">
                <a:solidFill>
                  <a:srgbClr val="00B050"/>
                </a:solidFill>
              </a:rPr>
              <a:t>CFN - 2017</a:t>
            </a:r>
            <a:endParaRPr lang="pt-B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844" y="269381"/>
            <a:ext cx="9216809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 smtClean="0">
                <a:solidFill>
                  <a:srgbClr val="006600"/>
                </a:solidFill>
                <a:cs typeface="Arial" charset="0"/>
              </a:rPr>
              <a:t>Custo da Mercadoria Vendida (CMV)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1521" y="1290341"/>
            <a:ext cx="9591800" cy="470445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Insumos</a:t>
            </a:r>
          </a:p>
          <a:p>
            <a:pPr>
              <a:buFont typeface="Wingdings" pitchFamily="2" charset="2"/>
              <a:buNone/>
            </a:pPr>
            <a:endParaRPr lang="pt-BR" altLang="pt-BR" sz="3500" b="1">
              <a:solidFill>
                <a:srgbClr val="006600"/>
              </a:solidFill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Custo variável</a:t>
            </a:r>
          </a:p>
          <a:p>
            <a:pPr>
              <a:buFont typeface="Wingdings" pitchFamily="2" charset="2"/>
              <a:buNone/>
            </a:pPr>
            <a:endParaRPr lang="pt-BR" altLang="pt-BR" sz="3500" b="1">
              <a:solidFill>
                <a:srgbClr val="006600"/>
              </a:solidFill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Custo direto</a:t>
            </a:r>
          </a:p>
          <a:p>
            <a:pPr>
              <a:buFont typeface="Wingdings" pitchFamily="2" charset="2"/>
              <a:buChar char="ü"/>
            </a:pPr>
            <a:endParaRPr lang="pt-BR" altLang="pt-BR" sz="3500" b="1">
              <a:solidFill>
                <a:srgbClr val="006600"/>
              </a:solidFill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  <a:cs typeface="Arial" charset="0"/>
              </a:rPr>
              <a:t>Só é custo quando ocorre a venda</a:t>
            </a:r>
          </a:p>
          <a:p>
            <a:pPr>
              <a:buFont typeface="Wingdings" pitchFamily="2" charset="2"/>
              <a:buNone/>
            </a:pPr>
            <a:endParaRPr lang="pt-BR" altLang="pt-BR" sz="3500" b="1" i="1">
              <a:latin typeface="Bodoni MT" pitchFamily="18" charset="0"/>
            </a:endParaRPr>
          </a:p>
        </p:txBody>
      </p:sp>
      <p:sp>
        <p:nvSpPr>
          <p:cNvPr id="46084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C94F1F-D174-4C6E-8F0B-B7FA5715BAFF}" type="slidenum">
              <a:rPr lang="pt-BR" altLang="pt-BR" sz="1600" b="1">
                <a:cs typeface="Arial" charset="0"/>
              </a:rPr>
              <a:pPr algn="r" eaLnBrk="1" hangingPunct="1"/>
              <a:t>20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948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706204" y="1236763"/>
            <a:ext cx="497768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solidFill>
                  <a:srgbClr val="006600"/>
                </a:solidFill>
                <a:latin typeface="Century Gothic" pitchFamily="34" charset="0"/>
              </a:rPr>
              <a:t>ESTOQUE INICIAL</a:t>
            </a:r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673844" y="2375297"/>
            <a:ext cx="4979589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solidFill>
                  <a:srgbClr val="006600"/>
                </a:solidFill>
                <a:latin typeface="Century Gothic" pitchFamily="34" charset="0"/>
              </a:rPr>
              <a:t>COMPRAS</a:t>
            </a:r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706204" y="3564435"/>
            <a:ext cx="497768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solidFill>
                  <a:srgbClr val="006600"/>
                </a:solidFill>
                <a:latin typeface="Century Gothic" pitchFamily="34" charset="0"/>
              </a:rPr>
              <a:t>ESTOQUE FINAL</a:t>
            </a:r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4543685" y="5006579"/>
            <a:ext cx="4977685" cy="91380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solidFill>
                  <a:srgbClr val="006600"/>
                </a:solidFill>
                <a:latin typeface="Century Gothic" pitchFamily="34" charset="0"/>
              </a:rPr>
              <a:t>CMV REAL</a:t>
            </a:r>
          </a:p>
        </p:txBody>
      </p:sp>
      <p:sp>
        <p:nvSpPr>
          <p:cNvPr id="441352" name="Text Box 8"/>
          <p:cNvSpPr txBox="1">
            <a:spLocks noChangeArrowheads="1"/>
          </p:cNvSpPr>
          <p:nvPr/>
        </p:nvSpPr>
        <p:spPr bwMode="auto">
          <a:xfrm>
            <a:off x="6207357" y="1209973"/>
            <a:ext cx="1117361" cy="9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84" tIns="54392" rIns="108784" bIns="543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5600"/>
              <a:t>+</a:t>
            </a:r>
            <a:endParaRPr lang="pt-BR" altLang="pt-BR" sz="5200"/>
          </a:p>
        </p:txBody>
      </p:sp>
      <p:sp>
        <p:nvSpPr>
          <p:cNvPr id="441353" name="Text Box 9"/>
          <p:cNvSpPr txBox="1">
            <a:spLocks noChangeArrowheads="1"/>
          </p:cNvSpPr>
          <p:nvPr/>
        </p:nvSpPr>
        <p:spPr bwMode="auto">
          <a:xfrm>
            <a:off x="2853367" y="4301133"/>
            <a:ext cx="1218248" cy="9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84" tIns="54392" rIns="108784" bIns="543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5600"/>
              <a:t>=</a:t>
            </a:r>
          </a:p>
        </p:txBody>
      </p:sp>
      <p:sp>
        <p:nvSpPr>
          <p:cNvPr id="441354" name="Text Box 10"/>
          <p:cNvSpPr txBox="1">
            <a:spLocks noChangeArrowheads="1"/>
          </p:cNvSpPr>
          <p:nvPr/>
        </p:nvSpPr>
        <p:spPr bwMode="auto">
          <a:xfrm>
            <a:off x="6388190" y="2311301"/>
            <a:ext cx="1014573" cy="9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84" tIns="54392" rIns="108784" bIns="543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5600"/>
              <a:t>-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6" y="269381"/>
            <a:ext cx="8676211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>
                <a:solidFill>
                  <a:srgbClr val="006600"/>
                </a:solidFill>
                <a:cs typeface="Arial" charset="0"/>
              </a:rPr>
              <a:t>C</a:t>
            </a: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usto da Mercadoria Vendida</a:t>
            </a:r>
          </a:p>
        </p:txBody>
      </p:sp>
      <p:sp>
        <p:nvSpPr>
          <p:cNvPr id="47114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5FE27D2-5F0A-436A-9E77-D9B9492E943B}" type="slidenum">
              <a:rPr lang="pt-BR" altLang="pt-BR" sz="1600" b="1">
                <a:cs typeface="Arial" charset="0"/>
              </a:rPr>
              <a:pPr algn="r" eaLnBrk="1" hangingPunct="1"/>
              <a:t>21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56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animBg="1" autoUpdateAnimBg="0"/>
      <p:bldP spid="441349" grpId="0" animBg="1" autoUpdateAnimBg="0"/>
      <p:bldP spid="441350" grpId="0" animBg="1" autoUpdateAnimBg="0"/>
      <p:bldP spid="441351" grpId="0" animBg="1" autoUpdateAnimBg="0"/>
      <p:bldP spid="441352" grpId="0" autoUpdateAnimBg="0"/>
      <p:bldP spid="441353" grpId="0" autoUpdateAnimBg="0"/>
      <p:bldP spid="441354" grpId="0" autoUpdateAnimBg="0"/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3148411" y="2766716"/>
            <a:ext cx="4267676" cy="913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solidFill>
                  <a:srgbClr val="006600"/>
                </a:solidFill>
                <a:latin typeface="Century Gothic" pitchFamily="34" charset="0"/>
              </a:rPr>
              <a:t>MAPA DE VENDAS</a:t>
            </a:r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1033608" y="1196579"/>
            <a:ext cx="4871088" cy="837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solidFill>
                  <a:srgbClr val="006600"/>
                </a:solidFill>
                <a:latin typeface="Century Gothic" pitchFamily="34" charset="0"/>
              </a:rPr>
              <a:t>FICHAS TÉCNICAS</a:t>
            </a:r>
          </a:p>
        </p:txBody>
      </p:sp>
      <p:sp>
        <p:nvSpPr>
          <p:cNvPr id="442374" name="AutoShape 6"/>
          <p:cNvSpPr>
            <a:spLocks noChangeArrowheads="1"/>
          </p:cNvSpPr>
          <p:nvPr/>
        </p:nvSpPr>
        <p:spPr bwMode="auto">
          <a:xfrm>
            <a:off x="3477719" y="4714875"/>
            <a:ext cx="4267676" cy="1143000"/>
          </a:xfrm>
          <a:prstGeom prst="flowChartProcess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solidFill>
                  <a:srgbClr val="006600"/>
                </a:solidFill>
                <a:latin typeface="Century Gothic" pitchFamily="34" charset="0"/>
              </a:rPr>
              <a:t>CMV TEÓRICO</a:t>
            </a:r>
          </a:p>
        </p:txBody>
      </p:sp>
      <p:sp>
        <p:nvSpPr>
          <p:cNvPr id="442375" name="Text Box 7"/>
          <p:cNvSpPr txBox="1">
            <a:spLocks noChangeArrowheads="1"/>
          </p:cNvSpPr>
          <p:nvPr/>
        </p:nvSpPr>
        <p:spPr bwMode="auto">
          <a:xfrm>
            <a:off x="3991667" y="2046389"/>
            <a:ext cx="1421924" cy="9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84" tIns="54392" rIns="108784" bIns="543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5200"/>
              <a:t>X</a:t>
            </a:r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4655993" y="3692427"/>
            <a:ext cx="1423828" cy="9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84" tIns="54392" rIns="108784" bIns="543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5600"/>
              <a:t>=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5" y="269381"/>
            <a:ext cx="8581036" cy="686097"/>
          </a:xfrm>
        </p:spPr>
        <p:txBody>
          <a:bodyPr/>
          <a:lstStyle/>
          <a:p>
            <a:pPr algn="ctr"/>
            <a:r>
              <a:rPr lang="pt-BR" altLang="pt-BR" sz="3100">
                <a:solidFill>
                  <a:srgbClr val="006600"/>
                </a:solidFill>
                <a:cs typeface="Arial" charset="0"/>
              </a:rPr>
              <a:t>Custo da Mercadoria Vendida</a:t>
            </a:r>
          </a:p>
        </p:txBody>
      </p:sp>
      <p:sp>
        <p:nvSpPr>
          <p:cNvPr id="48136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ADF3E16-2491-40F9-86F1-74A5F39AFC8C}" type="slidenum">
              <a:rPr lang="pt-BR" altLang="pt-BR" sz="1600" b="1">
                <a:cs typeface="Arial" charset="0"/>
              </a:rPr>
              <a:pPr algn="r" eaLnBrk="1" hangingPunct="1"/>
              <a:t>22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011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 animBg="1" autoUpdateAnimBg="0"/>
      <p:bldP spid="442373" grpId="0" animBg="1" autoUpdateAnimBg="0"/>
      <p:bldP spid="442374" grpId="0" animBg="1" autoUpdateAnimBg="0"/>
      <p:bldP spid="442375" grpId="0" autoUpdateAnimBg="0"/>
      <p:bldP spid="442376" grpId="0" autoUpdateAnimBg="0"/>
      <p:bldP spid="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title"/>
          </p:nvPr>
        </p:nvSpPr>
        <p:spPr>
          <a:xfrm>
            <a:off x="801379" y="342304"/>
            <a:ext cx="8367843" cy="686099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mtClean="0">
                <a:solidFill>
                  <a:srgbClr val="006600"/>
                </a:solidFill>
                <a:cs typeface="Arial" charset="0"/>
              </a:rPr>
              <a:t>Custo da Mercadoria Vendida</a:t>
            </a:r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1716970" y="1665388"/>
            <a:ext cx="8739028" cy="1218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solidFill>
                  <a:srgbClr val="50945B"/>
                </a:solidFill>
                <a:latin typeface="Century Gothic" pitchFamily="34" charset="0"/>
              </a:rPr>
              <a:t>As fichas técnicas  permitem a melhor </a:t>
            </a:r>
          </a:p>
          <a:p>
            <a:pPr algn="ctr"/>
            <a:r>
              <a:rPr lang="pt-BR" altLang="pt-BR" sz="3100">
                <a:solidFill>
                  <a:srgbClr val="50945B"/>
                </a:solidFill>
                <a:latin typeface="Century Gothic" pitchFamily="34" charset="0"/>
              </a:rPr>
              <a:t>ferramenta de gerência </a:t>
            </a:r>
          </a:p>
        </p:txBody>
      </p:sp>
      <p:sp>
        <p:nvSpPr>
          <p:cNvPr id="474118" name="Rectangle 6"/>
          <p:cNvSpPr>
            <a:spLocks noChangeArrowheads="1"/>
          </p:cNvSpPr>
          <p:nvPr/>
        </p:nvSpPr>
        <p:spPr bwMode="auto">
          <a:xfrm>
            <a:off x="2021531" y="3333751"/>
            <a:ext cx="8128000" cy="91380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784" tIns="54392" rIns="108784" bIns="54392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3100">
                <a:latin typeface="Century Gothic" pitchFamily="34" charset="0"/>
              </a:rPr>
              <a:t>CMV REAL X CMV TEÓRICO</a:t>
            </a:r>
          </a:p>
        </p:txBody>
      </p:sp>
      <p:sp>
        <p:nvSpPr>
          <p:cNvPr id="51205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5F93EF0-3D67-4874-8A93-14084CC86F2B}" type="slidenum">
              <a:rPr lang="pt-BR" altLang="pt-BR" sz="1600" b="1">
                <a:cs typeface="Arial" charset="0"/>
              </a:rPr>
              <a:pPr algn="r" eaLnBrk="1" hangingPunct="1"/>
              <a:t>23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300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autoUpdateAnimBg="0"/>
      <p:bldP spid="474117" grpId="0" animBg="1" autoUpdateAnimBg="0"/>
      <p:bldP spid="47411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037949486"/>
              </p:ext>
            </p:extLst>
          </p:nvPr>
        </p:nvGraphicFramePr>
        <p:xfrm>
          <a:off x="2601385" y="1371601"/>
          <a:ext cx="7040033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lanilha" r:id="rId5" imgW="4495842" imgH="2295515" progId="Excel.Sheet.8">
                  <p:embed/>
                </p:oleObj>
              </mc:Choice>
              <mc:Fallback>
                <p:oleObj name="Planilha" r:id="rId5" imgW="4495842" imgH="229551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385" y="1371601"/>
                        <a:ext cx="7040033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5" y="269381"/>
            <a:ext cx="8893212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mtClean="0">
                <a:solidFill>
                  <a:srgbClr val="006600"/>
                </a:solidFill>
                <a:cs typeface="Arial" charset="0"/>
              </a:rPr>
              <a:t>Ficha Técnica – modelo comum</a:t>
            </a:r>
          </a:p>
        </p:txBody>
      </p:sp>
      <p:sp>
        <p:nvSpPr>
          <p:cNvPr id="4100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420F6F-7162-42C8-9CBB-C15449173216}" type="slidenum">
              <a:rPr lang="pt-BR" altLang="pt-BR" sz="1600" b="1">
                <a:cs typeface="Arial" charset="0"/>
              </a:rPr>
              <a:pPr algn="r" eaLnBrk="1" hangingPunct="1"/>
              <a:t>24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653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28" y="269381"/>
            <a:ext cx="9239651" cy="686097"/>
          </a:xfrm>
        </p:spPr>
        <p:txBody>
          <a:bodyPr>
            <a:normAutofit fontScale="90000"/>
          </a:bodyPr>
          <a:lstStyle/>
          <a:p>
            <a:r>
              <a:rPr lang="pt-BR" altLang="pt-BR">
                <a:solidFill>
                  <a:srgbClr val="006600"/>
                </a:solidFill>
                <a:cs typeface="Arial" charset="0"/>
              </a:rPr>
              <a:t>F</a:t>
            </a: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icha Técnica-modelo personalizado 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46441" y="1143001"/>
          <a:ext cx="11445819" cy="4993203"/>
        </p:xfrm>
        <a:graphic>
          <a:graphicData uri="http://schemas.openxmlformats.org/drawingml/2006/table">
            <a:tbl>
              <a:tblPr/>
              <a:tblGrid>
                <a:gridCol w="1121476"/>
                <a:gridCol w="778805"/>
                <a:gridCol w="789188"/>
                <a:gridCol w="1048788"/>
                <a:gridCol w="1432997"/>
                <a:gridCol w="1474537"/>
                <a:gridCol w="926775"/>
                <a:gridCol w="498435"/>
                <a:gridCol w="2533709"/>
                <a:gridCol w="841109"/>
              </a:tblGrid>
              <a:tr h="166439"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 dirty="0">
                          <a:latin typeface="Bodoni MT"/>
                        </a:rPr>
                        <a:t>Ingredientes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Unidade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Média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Quantidade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Preço de Custo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Custo da Receita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Custo total da receita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        9,90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maço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0,200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1,00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Rendimento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fardo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0,050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0,50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CMV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Custo total por unidade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        9,90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peça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0,300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28,00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8,40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PPV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CMV / 0,30 / 0,82 ( lucro 15%)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      40,24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Lucro % ( Mark Up)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Preço de venda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      40,24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 dirty="0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 dirty="0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Bodoni MT"/>
                        </a:rPr>
                        <a:t>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Modo de preparo: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Apresentação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180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  <a:endParaRPr lang="pt-BR" sz="5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 dirty="0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 dirty="0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8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latin typeface="Bodoni MT"/>
                        </a:rPr>
                        <a:t>Finalização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11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487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1" i="0" u="none" strike="noStrike" dirty="0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4643" name="Picture 11" descr="http://img.vejasp.abril.com.br/1/chacara-santa-cec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4" y="3929064"/>
            <a:ext cx="4227701" cy="220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44" name="Rectangle 13"/>
          <p:cNvSpPr>
            <a:spLocks noChangeArrowheads="1"/>
          </p:cNvSpPr>
          <p:nvPr/>
        </p:nvSpPr>
        <p:spPr bwMode="auto">
          <a:xfrm>
            <a:off x="1" y="-16638"/>
            <a:ext cx="201157" cy="4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74" tIns="49787" rIns="99574" bIns="49787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pic>
        <p:nvPicPr>
          <p:cNvPr id="546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12" y="3022700"/>
            <a:ext cx="4244833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46" name="CaixaDeTexto 19"/>
          <p:cNvSpPr txBox="1">
            <a:spLocks noChangeArrowheads="1"/>
          </p:cNvSpPr>
          <p:nvPr/>
        </p:nvSpPr>
        <p:spPr bwMode="auto">
          <a:xfrm>
            <a:off x="7233349" y="2480966"/>
            <a:ext cx="4423764" cy="4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74" tIns="49787" rIns="99574" bIns="49787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1" i="1">
                <a:solidFill>
                  <a:srgbClr val="006600"/>
                </a:solidFill>
                <a:latin typeface="Bodoni MT" pitchFamily="18" charset="0"/>
              </a:rPr>
              <a:t>Nome:_____________________</a:t>
            </a:r>
          </a:p>
        </p:txBody>
      </p:sp>
      <p:sp>
        <p:nvSpPr>
          <p:cNvPr id="54647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C3FAD0-46FC-4AE3-BAB3-DE0EE62741B6}" type="slidenum">
              <a:rPr lang="pt-BR" altLang="pt-BR" sz="1600" b="1">
                <a:cs typeface="Arial" charset="0"/>
              </a:rPr>
              <a:pPr algn="r" eaLnBrk="1" hangingPunct="1"/>
              <a:t>25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391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703" y="269381"/>
            <a:ext cx="9144476" cy="686097"/>
          </a:xfrm>
        </p:spPr>
        <p:txBody>
          <a:bodyPr/>
          <a:lstStyle/>
          <a:p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Ficha Técnica-modelo personalizado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74599" y="1300757"/>
          <a:ext cx="10284681" cy="4768450"/>
        </p:xfrm>
        <a:graphic>
          <a:graphicData uri="http://schemas.openxmlformats.org/drawingml/2006/table">
            <a:tbl>
              <a:tblPr/>
              <a:tblGrid>
                <a:gridCol w="2757427"/>
                <a:gridCol w="534481"/>
                <a:gridCol w="886749"/>
                <a:gridCol w="1348345"/>
                <a:gridCol w="1105401"/>
                <a:gridCol w="777425"/>
                <a:gridCol w="947487"/>
                <a:gridCol w="955585"/>
                <a:gridCol w="971781"/>
              </a:tblGrid>
              <a:tr h="1739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1" i="1" u="none" strike="noStrike" dirty="0">
                          <a:latin typeface="Bodoni MT"/>
                        </a:rPr>
                        <a:t>Ficha Técnica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1" u="none" strike="noStrike">
                          <a:latin typeface="Bodoni MT"/>
                        </a:rPr>
                        <a:t>Oculto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8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Bodoni MT"/>
                        </a:rPr>
                        <a:t>logo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1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Receita: Sanduiche tricolor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Código: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Classificação: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Data: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1" u="none" strike="noStrike">
                          <a:latin typeface="Bodoni MT"/>
                        </a:rPr>
                        <a:t>Ingredientes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1" u="none" strike="noStrike">
                          <a:latin typeface="Bodoni MT"/>
                        </a:rPr>
                        <a:t>Un.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1" u="none" strike="noStrike">
                          <a:latin typeface="Bodoni MT"/>
                        </a:rPr>
                        <a:t>Preço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Quantidade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1" u="none" strike="noStrike">
                          <a:latin typeface="Bodoni MT"/>
                        </a:rPr>
                        <a:t>Fator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Qtd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Descarte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Custo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132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Liquida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1" u="none" strike="noStrike">
                          <a:latin typeface="Bodoni MT"/>
                        </a:rPr>
                        <a:t>Correção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Bruta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1" u="none" strike="noStrike">
                          <a:latin typeface="Bodoni MT"/>
                        </a:rPr>
                        <a:t>Final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6001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Pasta verde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Kg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0,020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14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Pasta vermelha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Kg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0,020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14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Pasta amarela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Kg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0,020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14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Pão de forma s/ casca ( fatia)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Un.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4,000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4,000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30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Modo de preparo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1" u="none" strike="noStrike">
                          <a:latin typeface="Bodoni MT"/>
                        </a:rPr>
                        <a:t>4,000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461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  <a:endParaRPr lang="pt-BR" sz="7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22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895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800" b="1" i="1" u="none" strike="noStrike">
                          <a:latin typeface="Bodoni MT"/>
                        </a:rPr>
                        <a:t>Rendimento da Receita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Rr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Porções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895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800" b="1" i="1" u="none" strike="noStrike">
                          <a:latin typeface="Bodoni MT"/>
                        </a:rPr>
                        <a:t>Rendimento da Unidade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Ru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1" u="none" strike="noStrike">
                          <a:latin typeface="Bodoni MT"/>
                        </a:rPr>
                        <a:t>0,015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Gramas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800" b="1" i="1" u="none" strike="noStrike">
                          <a:latin typeface="Bodoni MT"/>
                        </a:rPr>
                        <a:t>Custo Total-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800" b="1" i="1" u="none" strike="noStrike">
                          <a:latin typeface="Bodoni MT"/>
                        </a:rPr>
                        <a:t>Custo Por Unidade-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CMV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800" b="1" i="1" u="none" strike="noStrike">
                          <a:latin typeface="Bodoni MT"/>
                        </a:rPr>
                        <a:t>Preço p/ Venda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PPV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522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Finalização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CMV = Ct / Rr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  <a:endParaRPr lang="pt-BR" sz="7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CMV =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PPV= CMV  /  0,30  /  0,82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PPV=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Apresentação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rgbClr val="DD0806"/>
                          </a:solidFill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 dirty="0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latin typeface="Bodoni M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641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9966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5577" name="Text Box 177"/>
          <p:cNvSpPr txBox="1">
            <a:spLocks noChangeArrowheads="1"/>
          </p:cNvSpPr>
          <p:nvPr/>
        </p:nvSpPr>
        <p:spPr bwMode="auto">
          <a:xfrm>
            <a:off x="1294390" y="3175993"/>
            <a:ext cx="4796852" cy="8245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9616" tIns="49808" rIns="99616" bIns="49808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200">
                <a:latin typeface="Bodoni MT" pitchFamily="18" charset="0"/>
              </a:rPr>
              <a:t>Amasse o pão com rolo para diminuir o tamanho</a:t>
            </a:r>
          </a:p>
          <a:p>
            <a:r>
              <a:rPr lang="pt-BR" altLang="pt-BR" sz="1200">
                <a:latin typeface="Bodoni MT" pitchFamily="18" charset="0"/>
              </a:rPr>
              <a:t>Montar os sanduiches alterando os recheios, cortar em diagonal formando 2 triangulos, decorar com cenoura e salsinha</a:t>
            </a:r>
          </a:p>
          <a:p>
            <a:endParaRPr lang="pt-BR" altLang="pt-BR" sz="1200">
              <a:latin typeface="Bodoni MT" pitchFamily="18" charset="0"/>
            </a:endParaRPr>
          </a:p>
        </p:txBody>
      </p:sp>
      <p:sp>
        <p:nvSpPr>
          <p:cNvPr id="55578" name="Text Box 177"/>
          <p:cNvSpPr txBox="1">
            <a:spLocks noChangeArrowheads="1"/>
          </p:cNvSpPr>
          <p:nvPr/>
        </p:nvSpPr>
        <p:spPr bwMode="auto">
          <a:xfrm>
            <a:off x="1212539" y="4531817"/>
            <a:ext cx="4912965" cy="6935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9616" tIns="49808" rIns="99616" bIns="49808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200">
                <a:latin typeface="Bodoni MT" pitchFamily="18" charset="0"/>
              </a:rPr>
              <a:t>Para armazenar, os sanduiches podem ser embalados em papel filme individualmente e conservados em geladeira. Bercinhos para acomodar os sanduiches.</a:t>
            </a:r>
          </a:p>
          <a:p>
            <a:endParaRPr lang="pt-BR" altLang="pt-BR" sz="1200">
              <a:latin typeface="Bodoni MT" pitchFamily="18" charset="0"/>
            </a:endParaRPr>
          </a:p>
        </p:txBody>
      </p:sp>
      <p:sp>
        <p:nvSpPr>
          <p:cNvPr id="55579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0AF4FE5-0DA9-4427-BC46-DEDC40F4B0C8}" type="slidenum">
              <a:rPr lang="pt-BR" altLang="pt-BR" sz="1600" b="1">
                <a:cs typeface="Arial" charset="0"/>
              </a:rPr>
              <a:pPr algn="r" eaLnBrk="1" hangingPunct="1"/>
              <a:t>26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22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04432" y="1587997"/>
          <a:ext cx="11156488" cy="301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lanilha" r:id="rId4" imgW="9963607" imgH="3391205" progId="Excel.Sheet.8">
                  <p:embed/>
                </p:oleObj>
              </mc:Choice>
              <mc:Fallback>
                <p:oleObj name="Planilha" r:id="rId4" imgW="9963607" imgH="33912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32" y="1587997"/>
                        <a:ext cx="11156488" cy="3010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19661" y="282773"/>
            <a:ext cx="10909031" cy="686099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>
                <a:solidFill>
                  <a:srgbClr val="006600"/>
                </a:solidFill>
                <a:cs typeface="Arial" charset="0"/>
              </a:rPr>
              <a:t>Ficha Técnica</a:t>
            </a:r>
          </a:p>
        </p:txBody>
      </p:sp>
      <p:sp>
        <p:nvSpPr>
          <p:cNvPr id="11268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479963-7921-480B-9C4A-D380514BAB6A}" type="slidenum">
              <a:rPr lang="pt-BR" altLang="pt-BR" sz="1600" b="1">
                <a:cs typeface="Arial" charset="0"/>
              </a:rPr>
              <a:pPr algn="r" eaLnBrk="1" hangingPunct="1"/>
              <a:t>27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304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2609" y="1340943"/>
          <a:ext cx="11400137" cy="4795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lanilha" r:id="rId4" imgW="9715805" imgH="5391607" progId="Excel.Sheet.8">
                  <p:embed/>
                </p:oleObj>
              </mc:Choice>
              <mc:Fallback>
                <p:oleObj name="Planilha" r:id="rId4" imgW="9715805" imgH="53916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9" y="1340943"/>
                        <a:ext cx="11400137" cy="4795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6" y="269381"/>
            <a:ext cx="10909032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>
                <a:solidFill>
                  <a:srgbClr val="006600"/>
                </a:solidFill>
                <a:cs typeface="Arial" charset="0"/>
              </a:rPr>
              <a:t>Ficha Técnica</a:t>
            </a:r>
          </a:p>
        </p:txBody>
      </p:sp>
      <p:sp>
        <p:nvSpPr>
          <p:cNvPr id="12292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B08117-FCBD-4AC9-9B7A-3F5394CF50AE}" type="slidenum">
              <a:rPr lang="pt-BR" altLang="pt-BR" sz="1600" b="1">
                <a:cs typeface="Arial" charset="0"/>
              </a:rPr>
              <a:pPr algn="r" eaLnBrk="1" hangingPunct="1"/>
              <a:t>28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059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>
          <a:xfrm>
            <a:off x="1079294" y="1250158"/>
            <a:ext cx="10381759" cy="481905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Tem que ser na cozinha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Com o cozinheiro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Com os ingredientes corretos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Com os equipamentos que serão utilizados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Deve ser revista semestralmente ou...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Quando trocar o cozinheiro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Quando trocarem os custos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3500">
                <a:solidFill>
                  <a:srgbClr val="006600"/>
                </a:solidFill>
                <a:cs typeface="Arial" charset="0"/>
              </a:rPr>
              <a:t>Quando trocarem os equipamentos</a:t>
            </a:r>
          </a:p>
          <a:p>
            <a:pPr>
              <a:buFont typeface="Wingdings" pitchFamily="2" charset="2"/>
              <a:buNone/>
            </a:pPr>
            <a:endParaRPr lang="pt-BR" altLang="pt-BR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8616" y="269381"/>
            <a:ext cx="10909032" cy="686097"/>
          </a:xfrm>
          <a:prstGeom prst="rect">
            <a:avLst/>
          </a:prstGeom>
          <a:noFill/>
        </p:spPr>
        <p:txBody>
          <a:bodyPr lIns="99616" tIns="49808" rIns="99616" bIns="49808"/>
          <a:lstStyle/>
          <a:p>
            <a:pPr algn="ctr" defTabSz="1086094">
              <a:defRPr/>
            </a:pPr>
            <a:r>
              <a:rPr lang="pt-BR" sz="4400" b="1" kern="0" dirty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Ficha Técnica</a:t>
            </a:r>
          </a:p>
        </p:txBody>
      </p:sp>
      <p:sp>
        <p:nvSpPr>
          <p:cNvPr id="61444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328F67-B9B7-4846-8EDA-4D38A2A336F9}" type="slidenum">
              <a:rPr lang="pt-BR" altLang="pt-BR" sz="1600" b="1">
                <a:cs typeface="Arial" charset="0"/>
              </a:rPr>
              <a:pPr algn="r" eaLnBrk="1" hangingPunct="1"/>
              <a:t>29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823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Entrando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assunto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Brasil, na última década, a economia sofreu mudanças; </a:t>
            </a:r>
          </a:p>
          <a:p>
            <a:pPr algn="just"/>
            <a:endParaRPr lang="pt-BR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mercado extremamente competitivo, liberal e globalizado - a padronização parece ser uma peça-chave para o gerenciamento e o controle de qualidade de alimentos;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5204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3600" dirty="0" smtClean="0"/>
              <a:t>Duvidas?</a:t>
            </a:r>
            <a:endParaRPr lang="pt-BR" sz="3600" dirty="0"/>
          </a:p>
        </p:txBody>
      </p:sp>
      <p:pic>
        <p:nvPicPr>
          <p:cNvPr id="1026" name="Picture 2" descr="C:\Users\Aline\AppData\Local\Microsoft\Windows\Temporary Internet Files\Content.IE5\NG7XVIYM\doubt-32114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80" y="1524000"/>
            <a:ext cx="4693920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13350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a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8669" cy="6858000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"/>
            <a:ext cx="12192000" cy="68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1"/>
          <p:cNvSpPr>
            <a:spLocks noGrp="1"/>
          </p:cNvSpPr>
          <p:nvPr>
            <p:ph idx="1"/>
          </p:nvPr>
        </p:nvSpPr>
        <p:spPr>
          <a:xfrm>
            <a:off x="489205" y="1571626"/>
            <a:ext cx="11257375" cy="426541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altLang="pt-BR" sz="3500" b="1">
                <a:solidFill>
                  <a:srgbClr val="006600"/>
                </a:solidFill>
              </a:rPr>
              <a:t>Profissionalização é a palavra de ordem na administração de restaurantes, pois: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pt-BR" altLang="pt-BR" sz="3500" b="1">
                <a:solidFill>
                  <a:srgbClr val="006600"/>
                </a:solidFill>
              </a:rPr>
              <a:t>		Segundo o SEBRAE, 57% dos empreendimentos gastronômicos  fecham em 3 anos devido à:</a:t>
            </a:r>
          </a:p>
          <a:p>
            <a:pPr algn="ctr" eaLnBrk="1" hangingPunct="1">
              <a:buClr>
                <a:srgbClr val="FF9900"/>
              </a:buCl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</a:rPr>
              <a:t>Falta de preparo</a:t>
            </a:r>
          </a:p>
          <a:p>
            <a:pPr algn="ctr" eaLnBrk="1" hangingPunct="1">
              <a:buClr>
                <a:srgbClr val="FF9900"/>
              </a:buCl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</a:rPr>
              <a:t>Falta de planejamento</a:t>
            </a:r>
          </a:p>
          <a:p>
            <a:pPr algn="ctr" eaLnBrk="1" hangingPunct="1">
              <a:buClr>
                <a:srgbClr val="FF9900"/>
              </a:buCl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</a:rPr>
              <a:t>Erros de Gestão</a:t>
            </a:r>
          </a:p>
          <a:p>
            <a:endParaRPr lang="pt-BR" altLang="pt-BR" sz="3900" i="1">
              <a:solidFill>
                <a:srgbClr val="006600"/>
              </a:solidFill>
              <a:latin typeface="Bodoni MT" pitchFamily="18" charset="0"/>
            </a:endParaRPr>
          </a:p>
          <a:p>
            <a:endParaRPr lang="pt-BR" altLang="pt-BR" sz="3900" i="1">
              <a:solidFill>
                <a:srgbClr val="006600"/>
              </a:solidFill>
              <a:latin typeface="Bodoni MT" pitchFamily="18" charset="0"/>
            </a:endParaRPr>
          </a:p>
        </p:txBody>
      </p:sp>
      <p:sp>
        <p:nvSpPr>
          <p:cNvPr id="26627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47E71D-83E9-4581-B2FF-F4AF7D69893A}" type="slidenum">
              <a:rPr lang="pt-BR" altLang="pt-BR" sz="1600" b="1">
                <a:cs typeface="Arial" charset="0"/>
              </a:rPr>
              <a:pPr algn="r" eaLnBrk="1" hangingPunct="1"/>
              <a:t>4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39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Uma UAN sempre deve visar a melhoria dos serviços prestados, por meio de um planejamento competente, de um conhecimento aprofundado dos processos executados e da disseminação do conceito de alimentação saudável;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Além de Planejar e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controlar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etapas executadas – a fim padronizar e qualificar os processos na produção de refeições;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Padronização beneficia – Nutricionista;</a:t>
            </a:r>
          </a:p>
          <a:p>
            <a:pPr marL="0" indent="0">
              <a:buNone/>
            </a:pPr>
            <a:endParaRPr lang="pt-BR" dirty="0">
              <a:solidFill>
                <a:srgbClr val="00180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786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073" y="1454052"/>
            <a:ext cx="10928068" cy="422076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</a:rPr>
              <a:t>O Cardápio é a principal  ferramenta de gestão dentro de um Restaurante e as Fichas Técnicas são a materialização dessa ferramenta</a:t>
            </a:r>
          </a:p>
          <a:p>
            <a:pPr>
              <a:buFont typeface="Wingdings" pitchFamily="2" charset="2"/>
              <a:buNone/>
            </a:pPr>
            <a:endParaRPr lang="pt-BR" altLang="pt-BR" sz="3500" b="1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3500" b="1">
                <a:solidFill>
                  <a:srgbClr val="006600"/>
                </a:solidFill>
              </a:rPr>
              <a:t>Gera informações para todas as  etapas do processo</a:t>
            </a:r>
          </a:p>
          <a:p>
            <a:pPr>
              <a:buFont typeface="Wingdings" pitchFamily="2" charset="2"/>
              <a:buNone/>
            </a:pPr>
            <a:endParaRPr lang="pt-BR" altLang="pt-BR" sz="3500" b="1" i="1">
              <a:solidFill>
                <a:srgbClr val="006600"/>
              </a:solidFill>
              <a:latin typeface="Bodoni MT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6" y="269381"/>
            <a:ext cx="10909032" cy="686097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>
                <a:solidFill>
                  <a:srgbClr val="006600"/>
                </a:solidFill>
              </a:rPr>
              <a:t>Gestão em A&amp;B</a:t>
            </a:r>
          </a:p>
        </p:txBody>
      </p:sp>
      <p:sp>
        <p:nvSpPr>
          <p:cNvPr id="28676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3D33204-56B0-4B2A-B24A-AA7B29D537DC}" type="slidenum">
              <a:rPr lang="pt-BR" altLang="pt-BR" sz="1600" b="1">
                <a:cs typeface="Arial" charset="0"/>
              </a:rPr>
              <a:pPr algn="r" eaLnBrk="1" hangingPunct="1"/>
              <a:t>6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565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406" y="1285875"/>
            <a:ext cx="11053700" cy="5286375"/>
          </a:xfrm>
        </p:spPr>
        <p:txBody>
          <a:bodyPr>
            <a:normAutofit fontScale="92500" lnSpcReduction="10000"/>
          </a:bodyPr>
          <a:lstStyle/>
          <a:p>
            <a:pPr marL="544232" indent="-544232"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1)Manter sob controle o custo do alimento.</a:t>
            </a:r>
          </a:p>
          <a:p>
            <a:pPr marL="544232" indent="-544232"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2) Aumentar da produtividade: é instrumento de</a:t>
            </a:r>
          </a:p>
          <a:p>
            <a:pPr marL="544232" indent="-544232"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treinamento.</a:t>
            </a:r>
          </a:p>
          <a:p>
            <a:pPr marL="544232" indent="-544232"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3) Permite checar a exatidão dos inventários, cruzar.</a:t>
            </a:r>
          </a:p>
          <a:p>
            <a:pPr marL="544232" indent="-544232"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estatísticas de pratos X porções previstas e consumo.</a:t>
            </a:r>
          </a:p>
          <a:p>
            <a:pPr marL="544232" indent="-544232"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4) Facilita o preparo (</a:t>
            </a:r>
            <a:r>
              <a:rPr lang="pt-BR" sz="2100" i="1" dirty="0" err="1">
                <a:solidFill>
                  <a:srgbClr val="006600"/>
                </a:solidFill>
              </a:rPr>
              <a:t>mise</a:t>
            </a:r>
            <a:r>
              <a:rPr lang="pt-BR" sz="2100" i="1" dirty="0">
                <a:solidFill>
                  <a:srgbClr val="006600"/>
                </a:solidFill>
              </a:rPr>
              <a:t> </a:t>
            </a:r>
            <a:r>
              <a:rPr lang="pt-BR" sz="2100" i="1" dirty="0" err="1">
                <a:solidFill>
                  <a:srgbClr val="006600"/>
                </a:solidFill>
              </a:rPr>
              <a:t>en</a:t>
            </a:r>
            <a:r>
              <a:rPr lang="pt-BR" sz="2100" i="1" dirty="0">
                <a:solidFill>
                  <a:srgbClr val="006600"/>
                </a:solidFill>
              </a:rPr>
              <a:t> </a:t>
            </a:r>
            <a:r>
              <a:rPr lang="pt-BR" sz="2100" i="1" dirty="0" err="1">
                <a:solidFill>
                  <a:srgbClr val="006600"/>
                </a:solidFill>
              </a:rPr>
              <a:t>place</a:t>
            </a:r>
            <a:r>
              <a:rPr lang="pt-BR" sz="2100" i="1" dirty="0">
                <a:solidFill>
                  <a:srgbClr val="006600"/>
                </a:solidFill>
              </a:rPr>
              <a:t>).</a:t>
            </a:r>
          </a:p>
          <a:p>
            <a:pPr marL="544232" indent="-544232"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5) Racionaliza a produção com melhor administração de</a:t>
            </a:r>
          </a:p>
          <a:p>
            <a:pPr marL="544232" indent="-544232"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tempo criando rotinas de trabalho.</a:t>
            </a:r>
            <a:r>
              <a:rPr lang="pt-BR" sz="2100" b="1" dirty="0">
                <a:solidFill>
                  <a:srgbClr val="006600"/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6)Preparo correto com pouca interferência do trabalhador.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7) Permite a previsão adequada da mercadoria para estoque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necessário, racionalizando a ocupação de espaços.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8) Cálculo do custo do alimento sob controle.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9) Controle do preço praticado dando dimensão para: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100" dirty="0">
                <a:solidFill>
                  <a:srgbClr val="006600"/>
                </a:solidFill>
              </a:rPr>
              <a:t>margem de lucros, definir quando revisar os cardápios.</a:t>
            </a:r>
            <a:endParaRPr lang="pt-BR" sz="2100" b="1" dirty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pt-BR" sz="2100" b="1" dirty="0">
              <a:solidFill>
                <a:srgbClr val="006600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pt-BR" sz="2100" b="1" dirty="0">
              <a:solidFill>
                <a:srgbClr val="0066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6" y="269381"/>
            <a:ext cx="10909032" cy="686097"/>
          </a:xfrm>
        </p:spPr>
        <p:txBody>
          <a:bodyPr/>
          <a:lstStyle/>
          <a:p>
            <a:pPr>
              <a:defRPr/>
            </a:pPr>
            <a:r>
              <a:rPr lang="pt-BR" sz="3500" dirty="0">
                <a:solidFill>
                  <a:srgbClr val="006600"/>
                </a:solidFill>
                <a:latin typeface="+mn-lt"/>
              </a:rPr>
              <a:t>Ficha Técnica - Objetivos</a:t>
            </a:r>
          </a:p>
        </p:txBody>
      </p:sp>
      <p:sp>
        <p:nvSpPr>
          <p:cNvPr id="32772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3148B04-E2BF-4627-8120-19D117D3C05E}" type="slidenum">
              <a:rPr lang="pt-BR" altLang="pt-BR" sz="1600" b="1">
                <a:cs typeface="Arial" charset="0"/>
              </a:rPr>
              <a:pPr algn="r" eaLnBrk="1" hangingPunct="1"/>
              <a:t>7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557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626" y="1290341"/>
            <a:ext cx="11082252" cy="47044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t-BR" sz="3100" b="1" dirty="0">
                <a:solidFill>
                  <a:srgbClr val="006600"/>
                </a:solidFill>
              </a:rPr>
              <a:t>Contém as seguintes informações: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100" dirty="0">
                <a:solidFill>
                  <a:srgbClr val="006600"/>
                </a:solidFill>
                <a:cs typeface="Arial" charset="0"/>
              </a:rPr>
              <a:t>descrição dos ingredientes</a:t>
            </a:r>
            <a:endParaRPr lang="pt-BR" sz="3100" dirty="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100" dirty="0">
                <a:solidFill>
                  <a:srgbClr val="006600"/>
                </a:solidFill>
                <a:cs typeface="Arial" charset="0"/>
              </a:rPr>
              <a:t>quantidades líquidas (</a:t>
            </a:r>
            <a:r>
              <a:rPr lang="pt-BR" sz="3100" dirty="0" err="1">
                <a:solidFill>
                  <a:srgbClr val="006600"/>
                </a:solidFill>
                <a:cs typeface="Arial" charset="0"/>
              </a:rPr>
              <a:t>qtdes</a:t>
            </a:r>
            <a:r>
              <a:rPr lang="pt-BR" sz="3100" dirty="0">
                <a:solidFill>
                  <a:srgbClr val="006600"/>
                </a:solidFill>
                <a:cs typeface="Arial" charset="0"/>
              </a:rPr>
              <a:t> requisitadas) de cada ingrediente</a:t>
            </a:r>
            <a:endParaRPr lang="pt-BR" sz="3100" dirty="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100" dirty="0">
                <a:solidFill>
                  <a:srgbClr val="006600"/>
                </a:solidFill>
                <a:cs typeface="Arial" charset="0"/>
              </a:rPr>
              <a:t>rendimento dos ingredientes</a:t>
            </a:r>
            <a:endParaRPr lang="pt-BR" sz="3100" dirty="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100" dirty="0">
                <a:solidFill>
                  <a:srgbClr val="006600"/>
                </a:solidFill>
                <a:cs typeface="Arial" charset="0"/>
              </a:rPr>
              <a:t>quantidades brutas (</a:t>
            </a:r>
            <a:r>
              <a:rPr lang="pt-BR" sz="3100" dirty="0" err="1">
                <a:solidFill>
                  <a:srgbClr val="006600"/>
                </a:solidFill>
                <a:cs typeface="Arial" charset="0"/>
              </a:rPr>
              <a:t>qtdes</a:t>
            </a:r>
            <a:r>
              <a:rPr lang="pt-BR" sz="3100" dirty="0">
                <a:solidFill>
                  <a:srgbClr val="006600"/>
                </a:solidFill>
                <a:cs typeface="Arial" charset="0"/>
              </a:rPr>
              <a:t> compradas) de cada ingrediente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100" dirty="0">
                <a:solidFill>
                  <a:srgbClr val="006600"/>
                </a:solidFill>
                <a:cs typeface="Arial" charset="0"/>
              </a:rPr>
              <a:t>quantidade produzida por receita</a:t>
            </a:r>
            <a:endParaRPr lang="pt-BR" sz="3100" dirty="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100" dirty="0">
                <a:solidFill>
                  <a:srgbClr val="006600"/>
                </a:solidFill>
                <a:cs typeface="Arial" charset="0"/>
              </a:rPr>
              <a:t>modo de preparo</a:t>
            </a:r>
            <a:endParaRPr lang="pt-BR" sz="3100" dirty="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100" dirty="0">
                <a:solidFill>
                  <a:srgbClr val="006600"/>
                </a:solidFill>
                <a:cs typeface="Arial" charset="0"/>
              </a:rPr>
              <a:t>foto do produto pronto</a:t>
            </a:r>
            <a:endParaRPr lang="pt-BR" sz="3100" dirty="0">
              <a:solidFill>
                <a:srgbClr val="006600"/>
              </a:solidFill>
              <a:cs typeface="Times New Roman" pitchFamily="18" charset="0"/>
            </a:endParaRPr>
          </a:p>
          <a:p>
            <a:pPr marL="722910" indent="-722910">
              <a:defRPr/>
            </a:pPr>
            <a:endParaRPr lang="pt-BR" sz="3500" b="1" i="1" dirty="0">
              <a:solidFill>
                <a:srgbClr val="006600"/>
              </a:solidFill>
              <a:latin typeface="Bodoni MT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16" y="269381"/>
            <a:ext cx="10909032" cy="686097"/>
          </a:xfrm>
        </p:spPr>
        <p:txBody>
          <a:bodyPr/>
          <a:lstStyle/>
          <a:p>
            <a:r>
              <a:rPr lang="pt-BR" altLang="pt-BR" sz="3500" dirty="0">
                <a:solidFill>
                  <a:srgbClr val="006600"/>
                </a:solidFill>
              </a:rPr>
              <a:t>Ficha Técnica de Produção</a:t>
            </a:r>
          </a:p>
        </p:txBody>
      </p:sp>
      <p:sp>
        <p:nvSpPr>
          <p:cNvPr id="33796" name="Slide Number Placeholder 3"/>
          <p:cNvSpPr txBox="1">
            <a:spLocks/>
          </p:cNvSpPr>
          <p:nvPr/>
        </p:nvSpPr>
        <p:spPr bwMode="auto">
          <a:xfrm>
            <a:off x="9449038" y="6477000"/>
            <a:ext cx="2539287" cy="3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9985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85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85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2C5694-0337-47BF-8AA5-4343F4BE8A7A}" type="slidenum">
              <a:rPr lang="pt-BR" altLang="pt-BR" sz="1600" b="1">
                <a:cs typeface="Arial" charset="0"/>
              </a:rPr>
              <a:pPr algn="r" eaLnBrk="1" hangingPunct="1"/>
              <a:t>8</a:t>
            </a:fld>
            <a:endParaRPr lang="pt-BR" altLang="pt-BR" sz="1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364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 Nutricional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t-BR" b="1" dirty="0">
                <a:solidFill>
                  <a:srgbClr val="006600"/>
                </a:solidFill>
              </a:rPr>
              <a:t>Contém as seguintes informações: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006600"/>
                </a:solidFill>
                <a:cs typeface="Arial" charset="0"/>
              </a:rPr>
              <a:t>descrição dos ingredientes</a:t>
            </a:r>
            <a:endParaRPr lang="pt-BR" dirty="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006600"/>
                </a:solidFill>
                <a:cs typeface="Arial" charset="0"/>
              </a:rPr>
              <a:t>quantidades líquidas (</a:t>
            </a:r>
            <a:r>
              <a:rPr lang="pt-BR" dirty="0" err="1">
                <a:solidFill>
                  <a:srgbClr val="006600"/>
                </a:solidFill>
                <a:cs typeface="Arial" charset="0"/>
              </a:rPr>
              <a:t>qtdes</a:t>
            </a:r>
            <a:r>
              <a:rPr lang="pt-BR" dirty="0">
                <a:solidFill>
                  <a:srgbClr val="006600"/>
                </a:solidFill>
                <a:cs typeface="Arial" charset="0"/>
              </a:rPr>
              <a:t> requisitadas) de cada ingrediente</a:t>
            </a:r>
            <a:endParaRPr lang="pt-BR" dirty="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rgbClr val="006600"/>
                </a:solidFill>
                <a:cs typeface="Arial" charset="0"/>
              </a:rPr>
              <a:t>quantidade </a:t>
            </a:r>
            <a:r>
              <a:rPr lang="pt-BR" dirty="0">
                <a:solidFill>
                  <a:srgbClr val="006600"/>
                </a:solidFill>
                <a:cs typeface="Arial" charset="0"/>
              </a:rPr>
              <a:t>produzida por receita</a:t>
            </a:r>
            <a:endParaRPr lang="pt-BR" dirty="0">
              <a:solidFill>
                <a:srgbClr val="0066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006600"/>
                </a:solidFill>
                <a:cs typeface="Arial" charset="0"/>
              </a:rPr>
              <a:t>modo de </a:t>
            </a:r>
            <a:r>
              <a:rPr lang="pt-BR" dirty="0" smtClean="0">
                <a:solidFill>
                  <a:srgbClr val="006600"/>
                </a:solidFill>
                <a:cs typeface="Arial" charset="0"/>
              </a:rPr>
              <a:t>preparo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rgbClr val="006600"/>
                </a:solidFill>
                <a:cs typeface="Arial" charset="0"/>
              </a:rPr>
              <a:t>Valor nutricional dos ingredientes e receitas</a:t>
            </a:r>
            <a:endParaRPr lang="pt-BR" dirty="0">
              <a:solidFill>
                <a:srgbClr val="006600"/>
              </a:solidFill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8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1002</Words>
  <Application>Microsoft Office PowerPoint</Application>
  <PresentationFormat>Personalizar</PresentationFormat>
  <Paragraphs>754</Paragraphs>
  <Slides>31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Gestão em A&amp;B</vt:lpstr>
      <vt:lpstr>Ficha Técnica - Objetivos</vt:lpstr>
      <vt:lpstr>Ficha Técnica de Produção</vt:lpstr>
      <vt:lpstr>Valor Nutricional</vt:lpstr>
      <vt:lpstr>Ficha Técnica de Custo</vt:lpstr>
      <vt:lpstr>Ficha Técnica</vt:lpstr>
      <vt:lpstr>Quantidades</vt:lpstr>
      <vt:lpstr>Perdas e Fatores Indices de correção dos alimentos</vt:lpstr>
      <vt:lpstr>Indices de Correção</vt:lpstr>
      <vt:lpstr>Apresentação do PowerPoint</vt:lpstr>
      <vt:lpstr>Indices de cocção ou conversão</vt:lpstr>
      <vt:lpstr>Fichas de Rendimento</vt:lpstr>
      <vt:lpstr>Fichas de Rendimento</vt:lpstr>
      <vt:lpstr>Apresentação do PowerPoint</vt:lpstr>
      <vt:lpstr>Custo da Mercadoria Vendida (CMV)</vt:lpstr>
      <vt:lpstr>Custo da Mercadoria Vendida</vt:lpstr>
      <vt:lpstr>Custo da Mercadoria Vendida</vt:lpstr>
      <vt:lpstr>Custo da Mercadoria Vendida</vt:lpstr>
      <vt:lpstr>Ficha Técnica – modelo comum</vt:lpstr>
      <vt:lpstr>Ficha Técnica-modelo personalizado </vt:lpstr>
      <vt:lpstr>Ficha Técnica-modelo personalizado </vt:lpstr>
      <vt:lpstr>Ficha Técnica</vt:lpstr>
      <vt:lpstr>Ficha Técnica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 Santos</dc:creator>
  <cp:lastModifiedBy>Aline</cp:lastModifiedBy>
  <cp:revision>30</cp:revision>
  <dcterms:created xsi:type="dcterms:W3CDTF">2015-05-12T13:01:50Z</dcterms:created>
  <dcterms:modified xsi:type="dcterms:W3CDTF">2017-11-23T18:34:48Z</dcterms:modified>
</cp:coreProperties>
</file>