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79" r:id="rId3"/>
    <p:sldId id="290" r:id="rId4"/>
    <p:sldId id="283" r:id="rId5"/>
    <p:sldId id="285" r:id="rId6"/>
    <p:sldId id="286" r:id="rId7"/>
    <p:sldId id="287" r:id="rId8"/>
    <p:sldId id="288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3" r:id="rId20"/>
    <p:sldId id="307" r:id="rId21"/>
    <p:sldId id="306" r:id="rId22"/>
    <p:sldId id="308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C6F"/>
    <a:srgbClr val="84878D"/>
    <a:srgbClr val="85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C175D-3591-45CC-B87F-BD26B38790BA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4248B-04A9-47B8-B88A-B03B577EC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7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71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65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73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94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971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50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10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05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2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1" y="1536633"/>
            <a:ext cx="53331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43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4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8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9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0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500-532D-4E9C-9045-7265E54644A1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59953B0F-EBDC-445E-A6C5-2462B2FCE319}"/>
              </a:ext>
            </a:extLst>
          </p:cNvPr>
          <p:cNvSpPr txBox="1">
            <a:spLocks/>
          </p:cNvSpPr>
          <p:nvPr/>
        </p:nvSpPr>
        <p:spPr>
          <a:xfrm>
            <a:off x="1333500" y="5552320"/>
            <a:ext cx="9525000" cy="1305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 JORNADA DE ATUALIZAÇÃO TÉCNICA DE FISCAIS DO SISTEMA CFN/CRN</a:t>
            </a:r>
          </a:p>
          <a:p>
            <a:r>
              <a:rPr lang="pt-BR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Paulo, 2017</a:t>
            </a:r>
            <a:endParaRPr lang="pt-BR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74567" y="234169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PESQUISA NACIONAL </a:t>
            </a:r>
          </a:p>
          <a:p>
            <a:pPr algn="l"/>
            <a:r>
              <a:rPr lang="pt-BR" sz="2667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PERFIL DO NUTRICIONISTA NO BRASIL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802367" y="2074762"/>
            <a:ext cx="51766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Realizado pelo CFN e Ministério do Desenvolvimento Social (MDS), sob a responsabilidade do Instituto IPPECET</a:t>
            </a:r>
          </a:p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296D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Objetivo: </a:t>
            </a: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Identificar o perfil geral do nutricionista e sua inserção no mercado de trabalho para aperfeiçoar as ações do Sistema CFN/CRN</a:t>
            </a:r>
          </a:p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Amostra aleatória recebeu questionário “online” por e-mail</a:t>
            </a:r>
          </a:p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Participação voluntária e resposta anônima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43" y="2056701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74567" y="231455"/>
            <a:ext cx="7224288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APOIO A ATUAÇÃO DE PROFISSIONAIS EM AGENDAS INTERSETORIAIS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10168" y="1748288"/>
            <a:ext cx="6005533" cy="456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eaLnBrk="0" fontAlgn="base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Parceria entre o CFN, MDS e Universidade Federal de Ouro Preto (UFOP)</a:t>
            </a:r>
          </a:p>
          <a:p>
            <a:pPr marL="380990" indent="-380990" eaLnBrk="0" fontAlgn="base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933" b="1" dirty="0">
                <a:solidFill>
                  <a:srgbClr val="296D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Objetivo: </a:t>
            </a: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incentivar e sensibilizar profissionais em ações relacionadas ao Direito Humano a Alimentação Adequada, à Promoção da Saúde e ao desenvolvimento da Agricultura Familiar por meio do incentivo e fomento de práticas de Educação Alimentar e Nutricional (EAN) e da realização da Compra Institucional do Programa de Aquisição de Alimentos (PAA-CI)</a:t>
            </a:r>
          </a:p>
          <a:p>
            <a:pPr marL="380990" indent="-380990" eaLnBrk="0" fontAlgn="base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933" b="1" dirty="0">
                <a:solidFill>
                  <a:srgbClr val="296D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Produtos: </a:t>
            </a: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seminários regionais e elaboração de materiais educativos</a:t>
            </a:r>
          </a:p>
          <a:p>
            <a:pPr marL="380990" indent="-380990" eaLnBrk="0" fontAlgn="base" hangingPunct="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933" b="1" dirty="0">
                <a:solidFill>
                  <a:srgbClr val="296D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 informações em: </a:t>
            </a: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www.cfn.org.br/index.php/seminarios-regionais/</a:t>
            </a:r>
          </a:p>
        </p:txBody>
      </p:sp>
      <p:pic>
        <p:nvPicPr>
          <p:cNvPr id="8194" name="Picture 2" descr="https://scontent-gru2-1.xx.fbcdn.net/v/t1.0-9/11665543_855149327887997_7124844779947307368_n.jpg?oh=bba29d7a7a0986bddc212c948d2e840e&amp;oe=58685C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27" y="4173751"/>
            <a:ext cx="3523303" cy="19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90">
            <a:extLst>
              <a:ext uri="{FF2B5EF4-FFF2-40B4-BE49-F238E27FC236}">
                <a16:creationId xmlns:a16="http://schemas.microsoft.com/office/drawing/2014/main" xmlns="" id="{A973872D-FE43-4E3E-8B58-95FEE1827F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8927" y="1960627"/>
            <a:ext cx="3523303" cy="200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74567" y="231455"/>
            <a:ext cx="7224288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ENCONTRO NACIONAL DE </a:t>
            </a:r>
          </a:p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FORMAÇÃO </a:t>
            </a:r>
            <a:r>
              <a:rPr lang="pt-BR" sz="2800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PROFISSIONAL- </a:t>
            </a:r>
            <a:r>
              <a:rPr lang="pt-BR" sz="2400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Foram realizados </a:t>
            </a:r>
            <a:r>
              <a:rPr lang="pt-BR" sz="2400" b="1" dirty="0" err="1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tres</a:t>
            </a:r>
            <a:r>
              <a:rPr lang="pt-BR" sz="2400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encontros no período</a:t>
            </a:r>
            <a:endParaRPr lang="pt-BR" sz="24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77451" y="2465746"/>
            <a:ext cx="5168471" cy="368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33" b="1" dirty="0">
                <a:solidFill>
                  <a:srgbClr val="296D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Público: </a:t>
            </a: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Coordenadores e Núcleo Docente Estruturante dos cursos de graduação em Nutrição</a:t>
            </a:r>
          </a:p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33" b="1" dirty="0">
                <a:solidFill>
                  <a:srgbClr val="296D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Objetivo: </a:t>
            </a: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contribuir para a melhoria da qualidade da formação com foco nas competências do profissional</a:t>
            </a:r>
          </a:p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933" b="1" dirty="0">
                <a:solidFill>
                  <a:srgbClr val="296D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Informações e programação em: </a:t>
            </a:r>
            <a:r>
              <a:rPr lang="pt-BR" sz="19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http://www.cfn.org.br/index.php/iii-encontro-nacional-formacao-profissional/</a:t>
            </a:r>
          </a:p>
          <a:p>
            <a:pPr marL="380990" indent="-380990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1933" dirty="0">
              <a:solidFill>
                <a:srgbClr val="515C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0" name="Picture 2" descr="A imagem pode conter: texto">
            <a:extLst>
              <a:ext uri="{FF2B5EF4-FFF2-40B4-BE49-F238E27FC236}">
                <a16:creationId xmlns:a16="http://schemas.microsoft.com/office/drawing/2014/main" xmlns="" id="{D19017B4-F393-486C-81DF-3635D490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59" y="2099293"/>
            <a:ext cx="4037259" cy="40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72268" y="1505091"/>
            <a:ext cx="7417224" cy="542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5ª Conferência Nacional de Segurança Alimentar e Nutricional (SAN)</a:t>
            </a:r>
          </a:p>
          <a:p>
            <a:pPr fontAlgn="base"/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Teatro de enquetes sobre “comida de verdade” 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56 propostas de alimentação e nutrição para o plano de SAN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Moção de repúdio ao projeto de Lei PLC nº 34/2015 sobre rotulagem de alimentos transgênicos aprovada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Aprovação de 04 moções sobre temas relevantes para garantia da alimentação adequada e saudável</a:t>
            </a:r>
          </a:p>
          <a:p>
            <a:pPr fontAlgn="base"/>
            <a:endParaRPr lang="pt-BR" sz="20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15ª Conferência Nacional de Saúde (CNS)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Comitê executivo e a comissão organizadora da conferência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65 propostas de alimentação e nutrição para a política de saúde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Congresso do Conselho Nacional de Secretários Municipais de Saúde (</a:t>
            </a:r>
            <a:r>
              <a:rPr lang="pt-BR" sz="2000" b="1" dirty="0" err="1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Conasems</a:t>
            </a: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Estande do CFN – divulgação de materiais e sensibilização dos gestores sobre a importância do nutricionista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685667" y="-238796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PARTICIPAÇÃO EM EVENTOS</a:t>
            </a:r>
          </a:p>
        </p:txBody>
      </p:sp>
      <p:sp>
        <p:nvSpPr>
          <p:cNvPr id="4" name="AutoShape 4" descr="Resultado de imagem para anvisa PNG"/>
          <p:cNvSpPr>
            <a:spLocks noChangeAspect="1" noChangeArrowheads="1"/>
          </p:cNvSpPr>
          <p:nvPr/>
        </p:nvSpPr>
        <p:spPr bwMode="auto">
          <a:xfrm flipV="1">
            <a:off x="207433" y="213784"/>
            <a:ext cx="5486491" cy="54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18434" name="Picture 2" descr="Resultado de imagem para conferencias de seguranca alimen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876" y="1255753"/>
            <a:ext cx="3167760" cy="20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m para 15ª Conferência Nacional de Saúde (CNS)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76" y="3231010"/>
            <a:ext cx="2036277" cy="13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 imagem pode conter: 5 pessoas, pessoas sorrindo, pessoas em pé e texto">
            <a:extLst>
              <a:ext uri="{FF2B5EF4-FFF2-40B4-BE49-F238E27FC236}">
                <a16:creationId xmlns:a16="http://schemas.microsoft.com/office/drawing/2014/main" xmlns="" id="{4DFC9B8F-D469-48CE-95E9-671CE09F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73" y="4760027"/>
            <a:ext cx="2056561" cy="15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72267" y="1505091"/>
            <a:ext cx="9815775" cy="230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CONBRAN </a:t>
            </a:r>
            <a:r>
              <a:rPr lang="pt-BR" sz="2000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 – </a:t>
            </a:r>
            <a:r>
              <a:rPr lang="pt-BR" sz="2000" b="1" dirty="0" err="1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patrocionador</a:t>
            </a:r>
            <a:r>
              <a:rPr lang="pt-BR" sz="2000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principal nos últimos anos</a:t>
            </a:r>
            <a:endParaRPr lang="pt-BR" sz="20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Oficinas: </a:t>
            </a:r>
            <a:r>
              <a:rPr lang="pt-BR" sz="1733" dirty="0" err="1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biofortificação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alimentos, fitoterapia, sustentabilidade na produção e no consumo dos alimentos, formação e ética profissional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VII Encontro Nacional das Entidades de Nutrição (</a:t>
            </a:r>
            <a:r>
              <a:rPr lang="pt-BR" sz="1733" dirty="0" err="1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Enaen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Estande do CFN com jogo de perguntas e respostas sobre legislação que normatiza a profissão</a:t>
            </a:r>
          </a:p>
          <a:p>
            <a:pPr marL="228594" indent="-228594" fontAlgn="base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Materiais sobre as áreas de atuação dos nutricionistas e a fiscalização da profissão e calendário de 2017 com informações sobre alimentos regionais brasileiros</a:t>
            </a:r>
          </a:p>
          <a:p>
            <a:pPr fontAlgn="base"/>
            <a:endParaRPr lang="pt-BR" sz="20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685667" y="-238796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PARTICIPAÇÃO EM EVENTOS</a:t>
            </a:r>
          </a:p>
        </p:txBody>
      </p:sp>
      <p:sp>
        <p:nvSpPr>
          <p:cNvPr id="4" name="AutoShape 4" descr="Resultado de imagem para anvisa PNG"/>
          <p:cNvSpPr>
            <a:spLocks noChangeAspect="1" noChangeArrowheads="1"/>
          </p:cNvSpPr>
          <p:nvPr/>
        </p:nvSpPr>
        <p:spPr bwMode="auto">
          <a:xfrm flipV="1">
            <a:off x="207433" y="283259"/>
            <a:ext cx="5486491" cy="54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E684023-61AB-4DE0-BC43-8D212AA30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431" y="3757332"/>
            <a:ext cx="4475259" cy="253449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6BBFB68-B3E5-4820-9C95-74E8CE010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062" y="3757332"/>
            <a:ext cx="4231956" cy="25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72266" y="1402601"/>
            <a:ext cx="7963404" cy="4749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Agência Nacional de Vigilância Sanitária (Anvisa)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Câmara Setorial de Serviços de Saúde da Anvisa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Câmara Setorial de Alimentos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Câmara Técnica de regulamentação e propaganda de alimentos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Trabalho de Suplementos Alimentares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de Trabalho de Rotulagem Geral e Nutricional de Alimentos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Ministério da Saúde (MS) 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Conselho Nacional de Saúde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Comissão Intersetorial de Alimentação e Nutrição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Comissão Intersetorial de Atenção à Saúde nos Ciclos de Vida 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Comissão Intersetorial de Práticas Integrativas e Complementares no SUS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Mercosul – Sub Grupo 11 do Trabalho em Saúde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Fórum Permanente Mercosul para o Trabalho em Saúde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Grupos de Trabalho Técnicos da Coordenação Geral de Alimentação e Nutrição- CGAN</a:t>
            </a:r>
          </a:p>
          <a:p>
            <a:pPr marL="228594" indent="-2285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Comitê Nacional de Aleitamento Materno</a:t>
            </a:r>
            <a:endParaRPr lang="pt-BR" sz="1733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652517" y="-243398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REPRESENTAÇÕES</a:t>
            </a:r>
          </a:p>
        </p:txBody>
      </p:sp>
      <p:sp>
        <p:nvSpPr>
          <p:cNvPr id="4" name="AutoShape 4" descr="Resultado de imagem para anvisa PNG"/>
          <p:cNvSpPr>
            <a:spLocks noChangeAspect="1" noChangeArrowheads="1"/>
          </p:cNvSpPr>
          <p:nvPr/>
        </p:nvSpPr>
        <p:spPr bwMode="auto">
          <a:xfrm flipV="1">
            <a:off x="207433" y="213784"/>
            <a:ext cx="5486491" cy="54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2964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83153" y="1460083"/>
            <a:ext cx="7070863" cy="540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Agência Nacional de Saúde Suplementar (ANS)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Comitê de Gestor Programa de Divulgação e Qualificação de Prestação de Serviços de Saúde Suplementar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Terminologia Unificada Saúde Suplementar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 de Informações em Saúde Suplementar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Rol de Procedimentos e Eventos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Câmara de Saúde Suplementar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Multidisciplinar de Enfrentamento da Obesidade na Saúde Suplementar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Técnico Sobre </a:t>
            </a:r>
            <a:r>
              <a:rPr lang="pt-BR" sz="1733" dirty="0" smtClean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Idosos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 smtClean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Fator de qualidade</a:t>
            </a:r>
            <a:endParaRPr lang="pt-BR" sz="1733" dirty="0">
              <a:solidFill>
                <a:srgbClr val="515C6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Ministério da Educação (MEC)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Câmaras Técnicas de Residência Multiprofissional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Associação Brasileira de Mantenedoras de Ensino Superior</a:t>
            </a:r>
            <a:endParaRPr lang="pt-BR" sz="1733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Instituto Nacional do Câncer (INCA)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Consenso Brasileiro de Nutrição em Oncológica</a:t>
            </a:r>
            <a:endParaRPr lang="pt-BR" sz="1733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2C73CB8D-0E20-45C6-A192-048A50E10CBE}"/>
              </a:ext>
            </a:extLst>
          </p:cNvPr>
          <p:cNvSpPr txBox="1">
            <a:spLocks/>
          </p:cNvSpPr>
          <p:nvPr/>
        </p:nvSpPr>
        <p:spPr>
          <a:xfrm>
            <a:off x="1652517" y="-243398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REPRESENTAÇÕES</a:t>
            </a:r>
          </a:p>
        </p:txBody>
      </p:sp>
    </p:spTree>
    <p:extLst>
      <p:ext uri="{BB962C8B-B14F-4D97-AF65-F5344CB8AC3E}">
        <p14:creationId xmlns:p14="http://schemas.microsoft.com/office/powerpoint/2010/main" val="29372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32007" y="1516244"/>
            <a:ext cx="7632595" cy="509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Ministério do Trabalho e Emprego (TEM)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de Alimentação do Trabalho – PAT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MERCOSUL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Comitê de Nutricionistas do Mercosul - </a:t>
            </a:r>
            <a:r>
              <a:rPr lang="pt-BR" sz="1733" dirty="0" err="1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Conumer</a:t>
            </a:r>
            <a:endParaRPr lang="pt-BR" sz="1733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pt-BR" sz="20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Outras Representações - Controle Social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FENTAS 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Fórum das Entidades dos Trabalhadores da Área de Saúde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CONSELHÃO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Fórum dos Conselhos Federais das Profissões Regulamentadas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FCFAS 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Fórum dos Conselhos Federais das Profissões da Área da Saúde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FCPAS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Frente dos Conselhos Profissionais da Área de Saúde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FBSSAN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Fórum Brasileiro de Soberania e Segurança Alimentar e Nutricional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CONSEA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Conselho Nacional de Segurança Alimentar e Nutricional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FNEN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Fórum Nacional das Entidades de </a:t>
            </a:r>
            <a:r>
              <a:rPr lang="pt-BR" sz="1733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Nutricionistas – papel decisivo do Sistema para a sua constituição e fortalecimento.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ALIANÇA PELA ALIMENTAÇÃO ADEQUADA E SAUDÁVEL</a:t>
            </a:r>
            <a:endParaRPr lang="pt-BR" sz="1733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E738F9A-EF38-42ED-A745-1998FEE9CD8C}"/>
              </a:ext>
            </a:extLst>
          </p:cNvPr>
          <p:cNvSpPr txBox="1">
            <a:spLocks/>
          </p:cNvSpPr>
          <p:nvPr/>
        </p:nvSpPr>
        <p:spPr>
          <a:xfrm>
            <a:off x="1652517" y="-243398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REPRESENTAÇÕES</a:t>
            </a:r>
          </a:p>
        </p:txBody>
      </p:sp>
    </p:spTree>
    <p:extLst>
      <p:ext uri="{BB962C8B-B14F-4D97-AF65-F5344CB8AC3E}">
        <p14:creationId xmlns:p14="http://schemas.microsoft.com/office/powerpoint/2010/main" val="22053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32007" y="1516243"/>
            <a:ext cx="5574027" cy="524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Câmara dos Deputados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Audiência pública sobre regulamentação do EAD  ensino à distância na área de saúde – Dep. Átila Lira - Alice Portugal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Audiência pública sobre restrições à publicidade de 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bebidas açucaradas 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Dep. Alfredo Nascimento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Seminário Saúde como Direito Humano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Mesa Redonda sobre demandas da Sociedade Civil Organizada para 2017 – Dep. Flávia Morais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Monitoramento de </a:t>
            </a:r>
            <a:r>
              <a:rPr lang="pt-BR" sz="1733" dirty="0" err="1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PLs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relacionados a alimentação, nutrição e SAN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733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Senado</a:t>
            </a:r>
          </a:p>
          <a:p>
            <a:pPr marL="285744" indent="-28574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Audiência com o senador </a:t>
            </a:r>
            <a:r>
              <a:rPr lang="pt-BR" sz="1733" dirty="0" err="1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Randolfe</a:t>
            </a: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Rodrigues para discutir o PLS 09/2017, que determina que os rótulos dos refrigerantes apresentem advertência sobre os malefícios do consumo abusivo do produto e proíbe a sua comercialização em unidades escolares de educação básica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E738F9A-EF38-42ED-A745-1998FEE9CD8C}"/>
              </a:ext>
            </a:extLst>
          </p:cNvPr>
          <p:cNvSpPr txBox="1">
            <a:spLocks/>
          </p:cNvSpPr>
          <p:nvPr/>
        </p:nvSpPr>
        <p:spPr>
          <a:xfrm>
            <a:off x="1652517" y="-243398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REPRESENTAÇÕES/PARTICIPAÇÕES</a:t>
            </a:r>
          </a:p>
        </p:txBody>
      </p:sp>
      <p:pic>
        <p:nvPicPr>
          <p:cNvPr id="6146" name="Picture 2" descr="Nenhum texto alternativo automático disponível.">
            <a:extLst>
              <a:ext uri="{FF2B5EF4-FFF2-40B4-BE49-F238E27FC236}">
                <a16:creationId xmlns:a16="http://schemas.microsoft.com/office/drawing/2014/main" xmlns="" id="{683D878A-20A3-4C80-AEE6-B28F38AC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8" y="1934610"/>
            <a:ext cx="4146645" cy="41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32006" y="1516244"/>
            <a:ext cx="6699300" cy="437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Supremo Tribunal Federal</a:t>
            </a:r>
          </a:p>
          <a:p>
            <a:pPr marL="285744" indent="-285744" fontAlgn="base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Acompanhamento, junto à Federação Nacional dos Nutricionistas (FNN), do processo de julgamento da Ação Direta de Inconstitucionalidade (ADI) nº 803, sobre a retirada da expressão “privativas” do artigo 3º da Lei nº 8.234/91, que regulamenta a profissão do nutricionista. </a:t>
            </a:r>
          </a:p>
          <a:p>
            <a:pPr marL="285744" indent="-285744" fontAlgn="base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733" dirty="0">
                <a:solidFill>
                  <a:srgbClr val="515C6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Ação Civil Pública do CFN contra a ANS (Processo nº 54588303.2010.4.01.3400) para atualização do Rol de Procedimentos e Eventos em Saúde, a fim de que conste que o nutricionista pode solicitar exames laboratoriais necessários ao acompanhamento dietoterápico, com a consequente cobertura de pagamento pelos planos de saúde. Decisão ainda está pendente do julgamento final.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733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9E738F9A-EF38-42ED-A745-1998FEE9CD8C}"/>
              </a:ext>
            </a:extLst>
          </p:cNvPr>
          <p:cNvSpPr txBox="1">
            <a:spLocks/>
          </p:cNvSpPr>
          <p:nvPr/>
        </p:nvSpPr>
        <p:spPr>
          <a:xfrm>
            <a:off x="1652517" y="-243398"/>
            <a:ext cx="8640932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REPRESENTAÇÕES/PARTICIPAÇÕES</a:t>
            </a:r>
          </a:p>
        </p:txBody>
      </p:sp>
    </p:spTree>
    <p:extLst>
      <p:ext uri="{BB962C8B-B14F-4D97-AF65-F5344CB8AC3E}">
        <p14:creationId xmlns:p14="http://schemas.microsoft.com/office/powerpoint/2010/main" val="37510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83391" y="2146813"/>
            <a:ext cx="9525000" cy="2925408"/>
          </a:xfrm>
        </p:spPr>
        <p:txBody>
          <a:bodyPr anchor="t">
            <a:normAutofit/>
          </a:bodyPr>
          <a:lstStyle/>
          <a:p>
            <a:pPr algn="ctr"/>
            <a:r>
              <a:rPr lang="pt-BR" sz="4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AÇÕES POLÍTICAS DO SISTEMA PARA FORTALECIMENTO DA CATEGORIA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5741859"/>
            <a:ext cx="3003244" cy="6169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C3C28C-EB81-47E9-95CD-A8A32B40E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6"/>
          <a:stretch/>
        </p:blipFill>
        <p:spPr>
          <a:xfrm>
            <a:off x="1" y="0"/>
            <a:ext cx="1245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cfn.org.br/wp-content/uploads/2016/05/Po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47" y="1720035"/>
            <a:ext cx="2070103" cy="20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652516" y="162991"/>
            <a:ext cx="9155184" cy="1084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CAMPANHAS</a:t>
            </a:r>
          </a:p>
        </p:txBody>
      </p:sp>
      <p:pic>
        <p:nvPicPr>
          <p:cNvPr id="12300" name="Picture 12" descr="http://www.cfn.org.br/wp-content/uploads/2016/01/Post-redes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72" y="1736114"/>
            <a:ext cx="2156977" cy="21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cfn.org.br/wp-content/uploads/2016/05/Post-Dia-Mundial-Da-Saude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41" y="1711475"/>
            <a:ext cx="2102015" cy="21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053399" y="5900388"/>
            <a:ext cx="923122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33" b="1" dirty="0">
                <a:solidFill>
                  <a:srgbClr val="296D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ACESSE EM: </a:t>
            </a:r>
            <a:r>
              <a:rPr lang="pt-BR" sz="2133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www.cfn.org.br/index.php/campanhas/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453" y="1703918"/>
            <a:ext cx="2102015" cy="2102015"/>
          </a:xfrm>
          <a:prstGeom prst="rect">
            <a:avLst/>
          </a:prstGeom>
        </p:spPr>
      </p:pic>
      <p:pic>
        <p:nvPicPr>
          <p:cNvPr id="10244" name="Picture 4" descr="http://www.cfn.org.br/wp-content/uploads/2017/04/17796658_1414503768595187_8199198631244345449_n1.jpg">
            <a:extLst>
              <a:ext uri="{FF2B5EF4-FFF2-40B4-BE49-F238E27FC236}">
                <a16:creationId xmlns:a16="http://schemas.microsoft.com/office/drawing/2014/main" xmlns="" id="{68BE851A-4E78-4539-BF99-CA857E19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14" y="3436066"/>
            <a:ext cx="2094599" cy="20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fn.org.br/wp-content/uploads/2016/11/POST_04.png">
            <a:extLst>
              <a:ext uri="{FF2B5EF4-FFF2-40B4-BE49-F238E27FC236}">
                <a16:creationId xmlns:a16="http://schemas.microsoft.com/office/drawing/2014/main" xmlns="" id="{64D9FCAF-FA7E-4C48-9249-4583DF71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65" y="3393189"/>
            <a:ext cx="2180351" cy="21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enhum texto alternativo automático disponível.">
            <a:extLst>
              <a:ext uri="{FF2B5EF4-FFF2-40B4-BE49-F238E27FC236}">
                <a16:creationId xmlns:a16="http://schemas.microsoft.com/office/drawing/2014/main" xmlns="" id="{CCB23B29-661F-4EB4-99BA-D37807B6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79" y="3463093"/>
            <a:ext cx="2079471" cy="2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88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871599" y="114742"/>
            <a:ext cx="9155184" cy="1084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REDES SOCIAIS</a:t>
            </a:r>
          </a:p>
        </p:txBody>
      </p:sp>
      <p:pic>
        <p:nvPicPr>
          <p:cNvPr id="13" name="Shape 134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69" y="2352083"/>
            <a:ext cx="875188" cy="89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5"/>
          <p:cNvPicPr preferRelativeResize="0"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0" y="2340210"/>
            <a:ext cx="920767" cy="92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33"/>
          <p:cNvPicPr preferRelativeResize="0"/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0" y="4054091"/>
            <a:ext cx="886649" cy="91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Resultado de imagem para ICONE REDONDO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15" y="4065967"/>
            <a:ext cx="978669" cy="9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983859" y="2418701"/>
            <a:ext cx="3424085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facebook.com/</a:t>
            </a:r>
            <a:r>
              <a:rPr lang="pt-BR" sz="2000" b="1" dirty="0" err="1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CFNonline</a:t>
            </a:r>
            <a:endParaRPr lang="pt-BR" sz="20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buntu"/>
            </a:endParaRPr>
          </a:p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en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+ 128.500 curtidas!</a:t>
            </a:r>
          </a:p>
        </p:txBody>
      </p:sp>
      <p:sp>
        <p:nvSpPr>
          <p:cNvPr id="18" name="Shape 138"/>
          <p:cNvSpPr txBox="1"/>
          <p:nvPr/>
        </p:nvSpPr>
        <p:spPr>
          <a:xfrm>
            <a:off x="7791839" y="2370050"/>
            <a:ext cx="3502103" cy="91803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instagram.com/</a:t>
            </a:r>
            <a:r>
              <a:rPr lang="pt-BR" sz="2000" b="1" dirty="0" err="1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cfn_nutri</a:t>
            </a: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/</a:t>
            </a:r>
          </a:p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en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+ de 32.000 seguidores</a:t>
            </a:r>
            <a:endParaRPr lang="en" sz="20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Ubuntu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983859" y="4121306"/>
            <a:ext cx="367971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youtube.com/</a:t>
            </a:r>
            <a:r>
              <a:rPr lang="pt-BR" sz="2000" b="1" dirty="0" err="1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channel</a:t>
            </a:r>
            <a:r>
              <a:rPr lang="pt-BR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/UCtGa7xSkgaM0EAFuEcng80A</a:t>
            </a:r>
          </a:p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 vídeos</a:t>
            </a:r>
            <a:b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hape 136"/>
          <p:cNvSpPr txBox="1"/>
          <p:nvPr/>
        </p:nvSpPr>
        <p:spPr>
          <a:xfrm>
            <a:off x="8016970" y="4065967"/>
            <a:ext cx="3160212" cy="1066918"/>
          </a:xfrm>
          <a:prstGeom prst="rect">
            <a:avLst/>
          </a:prstGeom>
          <a:noFill/>
          <a:ln>
            <a:noFill/>
          </a:ln>
        </p:spPr>
        <p:txBody>
          <a:bodyPr wrap="square" lIns="0" tIns="121900" rIns="0" bIns="121900" anchor="t" anchorCtr="0">
            <a:spAutoFit/>
          </a:bodyPr>
          <a:lstStyle/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en" sz="2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twitter.com/CFNutri</a:t>
            </a:r>
          </a:p>
          <a:p>
            <a:pPr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en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Ubuntu"/>
              </a:rPr>
              <a:t>+ 530 tweets</a:t>
            </a:r>
          </a:p>
        </p:txBody>
      </p:sp>
    </p:spTree>
    <p:extLst>
      <p:ext uri="{BB962C8B-B14F-4D97-AF65-F5344CB8AC3E}">
        <p14:creationId xmlns:p14="http://schemas.microsoft.com/office/powerpoint/2010/main" val="816235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177" y="484094"/>
            <a:ext cx="10515600" cy="6037729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revisar a graduação em nutrição e investir na educação permanente para atuação na Saúde, Educação, Assistência Social e Agricultura/Desenvolvimento Agrário que são espaços de execução de políticas públicas que necessitam da presença do nutricionista com competências e habilidades para compor equipes </a:t>
            </a:r>
            <a:r>
              <a:rPr lang="pt-BR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intersetoriais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/transdisciplinares.</a:t>
            </a:r>
            <a:b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podemos aceitar retrocesso nas políticas públicas, em especial as de SAN, tampouco o nutricionista pode se afastar do papel fundamental que possui para a  formulação e gestão dessas políticas. </a:t>
            </a:r>
            <a:b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FNEN, em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especial, o Sistema CFN/CRN </a:t>
            </a:r>
            <a:r>
              <a:rPr 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de destaque nesse compromisso com a categoria e por </a:t>
            </a:r>
            <a:r>
              <a:rPr lang="pt-BR"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conseguinte </a:t>
            </a:r>
            <a:r>
              <a:rPr lang="pt-BR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 brasileira.</a:t>
            </a:r>
          </a:p>
        </p:txBody>
      </p:sp>
    </p:spTree>
    <p:extLst>
      <p:ext uri="{BB962C8B-B14F-4D97-AF65-F5344CB8AC3E}">
        <p14:creationId xmlns:p14="http://schemas.microsoft.com/office/powerpoint/2010/main" val="9588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59" y="439512"/>
            <a:ext cx="4308767" cy="270236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97468" y="4612206"/>
            <a:ext cx="407095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17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</a:t>
            </a:r>
          </a:p>
          <a:p>
            <a:pPr lvl="0" algn="r"/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SRTVS - Quadra 701, Bloco II, Centro Empresarial Assis Chateaubriand, 406</a:t>
            </a:r>
            <a:b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(61) 3225 6027</a:t>
            </a:r>
          </a:p>
          <a:p>
            <a:pPr lvl="0" algn="r"/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contato@cfn.org.br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9CD5CF5D-D7A7-4FC1-8B89-9AEFF2601A20}"/>
              </a:ext>
            </a:extLst>
          </p:cNvPr>
          <p:cNvSpPr/>
          <p:nvPr/>
        </p:nvSpPr>
        <p:spPr>
          <a:xfrm>
            <a:off x="7003300" y="3141874"/>
            <a:ext cx="1865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t-BR" sz="1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ÉLIDO BONOMO</a:t>
            </a:r>
          </a:p>
          <a:p>
            <a:pPr lvl="0" algn="r"/>
            <a:r>
              <a:rPr lang="pt-BR" sz="1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Presidente do CFN</a:t>
            </a:r>
          </a:p>
          <a:p>
            <a:pPr lvl="0" algn="r"/>
            <a:r>
              <a:rPr lang="pt-BR" sz="1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Gestão 2015-2018</a:t>
            </a:r>
          </a:p>
        </p:txBody>
      </p:sp>
    </p:spTree>
    <p:extLst>
      <p:ext uri="{BB962C8B-B14F-4D97-AF65-F5344CB8AC3E}">
        <p14:creationId xmlns:p14="http://schemas.microsoft.com/office/powerpoint/2010/main" val="4136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tângulo 7"/>
          <p:cNvSpPr/>
          <p:nvPr/>
        </p:nvSpPr>
        <p:spPr>
          <a:xfrm>
            <a:off x="2173859" y="2959694"/>
            <a:ext cx="8640932" cy="271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Contribuir para a </a:t>
            </a:r>
            <a:r>
              <a:rPr lang="pt-BR" sz="24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garantia do Direito Humano à Alimentação Adequada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u="sng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fiscalizando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u="sng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normatizando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2400" u="sng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disciplinando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pt-BR" sz="2400" u="sng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exercício profissional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 nutricionista e do técnico em Nutrição e Dietética, para uma prática pautada na ética e comprometida com a Segurança Alimentar e Nutricional, </a:t>
            </a:r>
            <a:r>
              <a:rPr lang="pt-BR" sz="2400" u="sng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benefício da sociedade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73860" y="1148379"/>
            <a:ext cx="9414185" cy="147703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MISSÃO</a:t>
            </a:r>
          </a:p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CONSELHO FEDERAL DE NUTRICIONISTAS</a:t>
            </a:r>
          </a:p>
        </p:txBody>
      </p:sp>
    </p:spTree>
    <p:extLst>
      <p:ext uri="{BB962C8B-B14F-4D97-AF65-F5344CB8AC3E}">
        <p14:creationId xmlns:p14="http://schemas.microsoft.com/office/powerpoint/2010/main" val="3861936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83391" y="2797787"/>
            <a:ext cx="9525000" cy="914400"/>
          </a:xfrm>
        </p:spPr>
        <p:txBody>
          <a:bodyPr anchor="t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P1) Emitir posicionamento do CFN sobre temas associados à prática profissional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C3C28C-EB81-47E9-95CD-A8A32B40E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6"/>
          <a:stretch/>
        </p:blipFill>
        <p:spPr>
          <a:xfrm>
            <a:off x="1" y="0"/>
            <a:ext cx="1245704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FB07A652-4713-4A3E-9DFE-3EAB11F9A04C}"/>
              </a:ext>
            </a:extLst>
          </p:cNvPr>
          <p:cNvSpPr/>
          <p:nvPr/>
        </p:nvSpPr>
        <p:spPr>
          <a:xfrm>
            <a:off x="2972449" y="536734"/>
            <a:ext cx="734688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Planejamento Estratégico Situacional</a:t>
            </a:r>
          </a:p>
          <a:p>
            <a:pPr algn="ctr"/>
            <a:r>
              <a:rPr lang="pt-BR" sz="3200" b="1" dirty="0">
                <a:solidFill>
                  <a:srgbClr val="515C6F"/>
                </a:solidFill>
              </a:rPr>
              <a:t>PES</a:t>
            </a:r>
          </a:p>
          <a:p>
            <a:pPr algn="ctr"/>
            <a:r>
              <a:rPr lang="pt-BR" sz="2400" dirty="0">
                <a:solidFill>
                  <a:srgbClr val="515C6F"/>
                </a:solidFill>
              </a:rPr>
              <a:t>Dos 10 projetos, 8 estão diretamente afetos a categoria, </a:t>
            </a:r>
          </a:p>
          <a:p>
            <a:pPr algn="ctr"/>
            <a:r>
              <a:rPr lang="pt-BR" sz="2400" dirty="0">
                <a:solidFill>
                  <a:srgbClr val="515C6F"/>
                </a:solidFill>
              </a:rPr>
              <a:t>os P5 e P9, indiretamente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09E1284-99DE-43A1-9F8B-204929A1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5741859"/>
            <a:ext cx="3003244" cy="61694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77A2C39-4320-4374-8091-12FC654CF99E}"/>
              </a:ext>
            </a:extLst>
          </p:cNvPr>
          <p:cNvSpPr/>
          <p:nvPr/>
        </p:nvSpPr>
        <p:spPr>
          <a:xfrm>
            <a:off x="1883392" y="3911693"/>
            <a:ext cx="9524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P2) Identificar a atuação do nutricionista e capacita-lo para atuar em ações de SISAN/PAA e divulgar informações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5693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60367" y="852319"/>
            <a:ext cx="9525000" cy="3916908"/>
          </a:xfrm>
        </p:spPr>
        <p:txBody>
          <a:bodyPr anchor="t">
            <a:noAutofit/>
          </a:bodyPr>
          <a:lstStyle/>
          <a:p>
            <a:r>
              <a:rPr lang="pt-BR" sz="25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P3) Ampliar a visibilidade e o reconhecimento público do CFN, para que este seja referência da área de alimentação e nutrição no Brasil.</a:t>
            </a:r>
            <a: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Campanhas todas com foco na visibilidade e fortalecimento da imagem do profissional – mostra dos últimos seis anos:</a:t>
            </a:r>
            <a:b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▪ 2017 – dia do nutricionista (31/08), do TND (27/08), dia mundial da alimentação (16/10), dia da saúde e da nutrição (31/03), dia mundial da saúde (07/04)</a:t>
            </a:r>
            <a:br>
              <a:rPr lang="pt-BR" sz="25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t-BR" sz="25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C3C28C-EB81-47E9-95CD-A8A32B40E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6"/>
          <a:stretch/>
        </p:blipFill>
        <p:spPr>
          <a:xfrm>
            <a:off x="1" y="0"/>
            <a:ext cx="1245704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09E1284-99DE-43A1-9F8B-204929A1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6083058"/>
            <a:ext cx="3003244" cy="6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83752" y="85216"/>
            <a:ext cx="9525000" cy="4026089"/>
          </a:xfrm>
        </p:spPr>
        <p:txBody>
          <a:bodyPr anchor="t">
            <a:noAutofit/>
          </a:bodyPr>
          <a:lstStyle/>
          <a:p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▪ 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 – dia mundial da alimentação (16/10), dia do </a:t>
            </a:r>
            <a:r>
              <a:rPr lang="pt-BR" sz="2400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nutricionista </a:t>
            </a: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(31/08), dia do TND (27/06), dia mundial da saúde (07/04), dia da saúde e nutrição (31/03), dia internacional da mulher (08/03)</a:t>
            </a:r>
            <a:b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▪ 2015/2016 – pacto do bem, a corrente pela alimentação saudável e adequada</a:t>
            </a:r>
            <a:b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▪ 2015 – dia do nutricionista, do TND, dia mundial da alimentação, outubro rosa</a:t>
            </a:r>
            <a:b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▪ 2013/2012 – alimentação fora do lar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C3C28C-EB81-47E9-95CD-A8A32B40E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6"/>
          <a:stretch/>
        </p:blipFill>
        <p:spPr>
          <a:xfrm>
            <a:off x="1" y="0"/>
            <a:ext cx="1245704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09E1284-99DE-43A1-9F8B-204929A1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6083058"/>
            <a:ext cx="3003244" cy="6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48921" y="373508"/>
            <a:ext cx="9525000" cy="5180127"/>
          </a:xfrm>
        </p:spPr>
        <p:txBody>
          <a:bodyPr anchor="t">
            <a:noAutofit/>
          </a:bodyPr>
          <a:lstStyle/>
          <a:p>
            <a:r>
              <a:rPr lang="pt-BR" sz="30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P4) Discutir formas de incentivar a formação de lideranças e o comprometimento do estudante e do nutricionista com a profissão e com as entidades de classe </a:t>
            </a:r>
            <a:r>
              <a:rPr lang="pt-BR" sz="3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3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3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ENAEN - Quais as dificuldades ou entraves que os nutricionistas encontram para sua atuação profissional e para o fortalecimento da categoria? Quais seriam as soluções? Metodologia para discussão em perguntas e </a:t>
            </a:r>
            <a:r>
              <a:rPr lang="pt-BR" sz="3000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diretrizes</a:t>
            </a:r>
            <a:br>
              <a:rPr lang="pt-BR" sz="3000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3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pt-BR" sz="3000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último ENAEN discutimos comunicação e mobilização por direitos sociais.</a:t>
            </a:r>
            <a:endParaRPr lang="pt-BR" sz="3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C3C28C-EB81-47E9-95CD-A8A32B40E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6"/>
          <a:stretch/>
        </p:blipFill>
        <p:spPr>
          <a:xfrm>
            <a:off x="1" y="0"/>
            <a:ext cx="1245704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09E1284-99DE-43A1-9F8B-204929A1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6083058"/>
            <a:ext cx="3003244" cy="6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83391" y="670147"/>
            <a:ext cx="9525000" cy="4026089"/>
          </a:xfrm>
        </p:spPr>
        <p:txBody>
          <a:bodyPr anchor="t">
            <a:noAutofit/>
          </a:bodyPr>
          <a:lstStyle/>
          <a:p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P5) INTEGRAÇÃO DO SISTEMA CFN/CRN</a:t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P6) FORTALECIMENTO DA FISCALIZAÇÃO</a:t>
            </a:r>
            <a:b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P7) ATUAÇÃO DO CFN  NAS POLÍTICAS PÚBLICAS</a:t>
            </a:r>
            <a:b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P8) ATUAÇÃO DO CFN NA FORMAÇÃO DO NUTRICIONISTA</a:t>
            </a:r>
            <a:b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P9) ESTRUTURA DO CFN</a:t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6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6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P10) NOVO CÓDIGO DE ÉTICA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C3C28C-EB81-47E9-95CD-A8A32B40E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6"/>
          <a:stretch/>
        </p:blipFill>
        <p:spPr>
          <a:xfrm>
            <a:off x="1" y="0"/>
            <a:ext cx="1245704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09E1284-99DE-43A1-9F8B-204929A1C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69" y="6083058"/>
            <a:ext cx="3003244" cy="6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5" y="579661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tângulo 7"/>
          <p:cNvSpPr/>
          <p:nvPr/>
        </p:nvSpPr>
        <p:spPr>
          <a:xfrm>
            <a:off x="2064872" y="1755646"/>
            <a:ext cx="8640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Revisão da Resolução sobre áreas de atuação e parâmetros numéricos </a:t>
            </a:r>
          </a:p>
          <a:p>
            <a:pPr lvl="1" indent="361942" algn="just" eaLnBrk="0" fontAlgn="base" hangingPunct="0">
              <a:spcBef>
                <a:spcPts val="800"/>
              </a:spcBef>
              <a:spcAft>
                <a:spcPts val="800"/>
              </a:spcAft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(Res. CFN nº 380/05)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Revisão da Resolução sobre Processo de infração (Res. CFN nº 545/14)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Manual de Fiscalização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Certidão de Acervo Técnico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Técnico em Nutrição e Dietética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Comissão Especial para Revisão do Código de Ética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Especialidades em </a:t>
            </a:r>
            <a:r>
              <a:rPr lang="pt-BR" sz="2000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nutrição</a:t>
            </a: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Resolução CFN 465/10</a:t>
            </a:r>
            <a:endParaRPr 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80990" lvl="1" indent="-380990" algn="just" eaLnBrk="0" fontAlgn="base" hangingPunct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064872" y="373030"/>
            <a:ext cx="9414185" cy="121044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8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GRUPOS DE TRABALHOS </a:t>
            </a:r>
            <a:r>
              <a:rPr lang="pt-BR" sz="2800" b="1" dirty="0" smtClean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ATUAIS/FINALIZANDO</a:t>
            </a:r>
            <a:endParaRPr lang="pt-BR" sz="2800" b="1" dirty="0">
              <a:solidFill>
                <a:srgbClr val="515C6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Resultado de imagem para GROU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41" y="3894026"/>
            <a:ext cx="3153891" cy="23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142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1182</Words>
  <Application>Microsoft Office PowerPoint</Application>
  <PresentationFormat>Widescreen</PresentationFormat>
  <Paragraphs>143</Paragraphs>
  <Slides>23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Ubuntu</vt:lpstr>
      <vt:lpstr>Wingdings</vt:lpstr>
      <vt:lpstr>Tema do Office</vt:lpstr>
      <vt:lpstr>Apresentação do PowerPoint</vt:lpstr>
      <vt:lpstr>AÇÕES POLÍTICAS DO SISTEMA PARA FORTALECIMENTO DA CATEGORIA</vt:lpstr>
      <vt:lpstr>Apresentação do PowerPoint</vt:lpstr>
      <vt:lpstr>P1) Emitir posicionamento do CFN sobre temas associados à prática profissional</vt:lpstr>
      <vt:lpstr>P3) Ampliar a visibilidade e o reconhecimento público do CFN, para que este seja referência da área de alimentação e nutrição no Brasil.  Campanhas todas com foco na visibilidade e fortalecimento da imagem do profissional – mostra dos últimos seis anos:  ▪ 2017 – dia do nutricionista (31/08), do TND (27/08), dia mundial da alimentação (16/10), dia da saúde e da nutrição (31/03), dia mundial da saúde (07/04) </vt:lpstr>
      <vt:lpstr>  ▪ 2016 – dia mundial da alimentação (16/10), dia do nutricionista (31/08), dia do TND (27/06), dia mundial da saúde (07/04), dia da saúde e nutrição (31/03), dia internacional da mulher (08/03)  ▪ 2015/2016 – pacto do bem, a corrente pela alimentação saudável e adequada  ▪ 2015 – dia do nutricionista, do TND, dia mundial da alimentação, outubro rosa  ▪ 2013/2012 – alimentação fora do lar</vt:lpstr>
      <vt:lpstr>P4) Discutir formas de incentivar a formação de lideranças e o comprometimento do estudante e do nutricionista com a profissão e com as entidades de classe   ENAEN - Quais as dificuldades ou entraves que os nutricionistas encontram para sua atuação profissional e para o fortalecimento da categoria? Quais seriam as soluções? Metodologia para discussão em perguntas e diretrizes No último ENAEN discutimos comunicação e mobilização por direitos sociais.</vt:lpstr>
      <vt:lpstr>P5) INTEGRAÇÃO DO SISTEMA CFN/CRN  P6) FORTALECIMENTO DA FISCALIZAÇÃO  P7) ATUAÇÃO DO CFN  NAS POLÍTICAS PÚBLICAS  P8) ATUAÇÃO DO CFN NA FORMAÇÃO DO NUTRICIONISTA  P9) ESTRUTURA DO CFN  P10) NOVO CÓDIGO DE 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Necessidade de revisar a graduação em nutrição e investir na educação permanente para atuação na Saúde, Educação, Assistência Social e Agricultura/Desenvolvimento Agrário que são espaços de execução de políticas públicas que necessitam da presença do nutricionista com competências e habilidades para compor equipes intersetoriais e multi/inter/transdisciplinares. Não podemos aceitar retrocesso nas políticas públicas, em especial as de SAN, tampouco o nutricionista pode se afastar do papel fundamental que possui para a  formulação e gestão dessas políticas.  O FNEN, em especial, o Sistema CFN/CRN tem papel de destaque nesse compromisso com a categoria e por conseguinte com a sociedade brasileira.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Santos</dc:creator>
  <cp:lastModifiedBy>MDS_UFOP_01</cp:lastModifiedBy>
  <cp:revision>45</cp:revision>
  <dcterms:created xsi:type="dcterms:W3CDTF">2015-05-12T13:01:50Z</dcterms:created>
  <dcterms:modified xsi:type="dcterms:W3CDTF">2017-11-22T02:30:02Z</dcterms:modified>
</cp:coreProperties>
</file>