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76" r:id="rId3"/>
    <p:sldId id="320" r:id="rId4"/>
    <p:sldId id="271" r:id="rId5"/>
    <p:sldId id="329" r:id="rId6"/>
    <p:sldId id="284" r:id="rId7"/>
    <p:sldId id="285" r:id="rId8"/>
    <p:sldId id="286" r:id="rId9"/>
    <p:sldId id="287" r:id="rId10"/>
    <p:sldId id="355" r:id="rId11"/>
    <p:sldId id="312" r:id="rId12"/>
    <p:sldId id="314" r:id="rId13"/>
    <p:sldId id="316" r:id="rId14"/>
    <p:sldId id="317" r:id="rId15"/>
    <p:sldId id="322" r:id="rId16"/>
    <p:sldId id="318" r:id="rId17"/>
    <p:sldId id="319" r:id="rId18"/>
    <p:sldId id="323" r:id="rId19"/>
    <p:sldId id="354" r:id="rId20"/>
    <p:sldId id="356" r:id="rId21"/>
    <p:sldId id="328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6" r:id="rId31"/>
    <p:sldId id="321" r:id="rId32"/>
    <p:sldId id="325" r:id="rId33"/>
    <p:sldId id="265" r:id="rId34"/>
    <p:sldId id="273" r:id="rId35"/>
    <p:sldId id="348" r:id="rId36"/>
    <p:sldId id="326" r:id="rId37"/>
    <p:sldId id="32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ABBF0-EAFC-4BBC-97EA-324A1820CE9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17C0-5E36-474E-B7BE-BFD34C4B7A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94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de um esqueleto saindo do </a:t>
            </a:r>
            <a:r>
              <a:rPr lang="pt-BR" dirty="0" err="1" smtClean="0"/>
              <a:t>armario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53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04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7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41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de hospital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42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de equipe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2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95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96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43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35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31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cabeçalho da</a:t>
            </a:r>
            <a:r>
              <a:rPr lang="pt-BR" baseline="0" dirty="0" smtClean="0"/>
              <a:t> minha tese de mestrado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1C6-1AAE-462F-BF23-0050E3D5DB8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71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C286-A575-4789-A9A4-F744461B34C0}" type="datetimeFigureOut">
              <a:rPr lang="pt-BR" smtClean="0"/>
              <a:pPr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5E82-8EA1-4421-A40C-8AE9CC7E0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br/url?sa=i&amp;rct=j&amp;q=&amp;esrc=s&amp;source=images&amp;cd=&amp;cad=rja&amp;uact=8&amp;ved=&amp;url=http://www.americanbusinessmag.com/2010/11/urology-today/&amp;psig=AOvVaw3jxsLp3OGRU9Nic5xB18P6&amp;ust=150896868783774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onhecernutricao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lenitagb@yahoo.com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hyperlink" Target="mailto:lenita.borba@idpc.org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545" y="1350860"/>
            <a:ext cx="4536504" cy="252028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B05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lang="pt-BR" sz="6000" b="1" dirty="0" smtClean="0">
                <a:solidFill>
                  <a:srgbClr val="00B05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pt-BR" sz="6000" b="1" dirty="0" smtClean="0">
                <a:solidFill>
                  <a:srgbClr val="00B05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lang="pt-BR" sz="6000" b="1" dirty="0" smtClean="0">
                <a:solidFill>
                  <a:srgbClr val="00B05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pt-BR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Ações do Nutricionista Frente a EMTN</a:t>
            </a:r>
            <a:endParaRPr lang="pt-BR" sz="6000" b="1" dirty="0">
              <a:solidFill>
                <a:srgbClr val="00B05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1484784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Lenita Borba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5500"/>
            <a:ext cx="3181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5905500"/>
            <a:ext cx="3181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626" y="5886450"/>
            <a:ext cx="3181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116" y="0"/>
            <a:ext cx="3181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62650" y="0"/>
            <a:ext cx="3181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Users\Lenita\Documents\CONHECER NUTRIÇÃO\identidade visual\CN-FOTO_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1134021" cy="11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56792"/>
            <a:ext cx="3456384" cy="366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7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661665" y="-1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Curlz MT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EMTN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65" y="2996952"/>
            <a:ext cx="6004444" cy="24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ítulo 2"/>
          <p:cNvSpPr txBox="1">
            <a:spLocks/>
          </p:cNvSpPr>
          <p:nvPr/>
        </p:nvSpPr>
        <p:spPr>
          <a:xfrm rot="2496241">
            <a:off x="1695892" y="5746286"/>
            <a:ext cx="21247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Curlz MT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Médico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 rot="2496241">
            <a:off x="3397891" y="5795186"/>
            <a:ext cx="21247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Curlz MT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Enfermeiro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 rot="2496241">
            <a:off x="4793529" y="5763449"/>
            <a:ext cx="249820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Curlz MT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Nutricionista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 rot="2496241">
            <a:off x="6384351" y="5746286"/>
            <a:ext cx="236692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Curlz MT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Farmacêutico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03523" y="500985"/>
            <a:ext cx="8024848" cy="3240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pt-BR" altLang="pt-BR" sz="2400" dirty="0">
                <a:solidFill>
                  <a:schemeClr val="bg1">
                    <a:lumMod val="25000"/>
                  </a:schemeClr>
                </a:solidFill>
              </a:rPr>
              <a:t>A Equipe Multidisciplinar de Terapia Nutricional (EMTN) é definida como um “grupo formal e obrigatoriamente constituído de pelo menos um profissional de cada </a:t>
            </a:r>
            <a:r>
              <a:rPr lang="pt-BR" altLang="pt-BR" sz="2400" dirty="0" smtClean="0">
                <a:solidFill>
                  <a:schemeClr val="bg1">
                    <a:lumMod val="25000"/>
                  </a:schemeClr>
                </a:solidFill>
              </a:rPr>
              <a:t>categoria: </a:t>
            </a:r>
            <a:r>
              <a:rPr lang="pt-BR" altLang="pt-BR" sz="2400" dirty="0">
                <a:solidFill>
                  <a:schemeClr val="bg1">
                    <a:lumMod val="25000"/>
                  </a:schemeClr>
                </a:solidFill>
              </a:rPr>
              <a:t>médico, nutricionista, enfermeiro e farmacêutico, habilitados e com treinamento específico para a prática da Terapia Nutricional (TN</a:t>
            </a:r>
            <a:r>
              <a:rPr lang="pt-BR" altLang="pt-BR" sz="2400" dirty="0" smtClean="0">
                <a:solidFill>
                  <a:schemeClr val="bg1">
                    <a:lumMod val="25000"/>
                  </a:schemeClr>
                </a:solidFill>
              </a:rPr>
              <a:t>).</a:t>
            </a:r>
            <a:endParaRPr lang="pt-BR" sz="2400" u="sng" dirty="0" smtClean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480" y="1374682"/>
            <a:ext cx="8055813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dirty="0" smtClean="0"/>
              <a:t>ELAN – Estudo Latino Americano de Nutrição - 2003</a:t>
            </a:r>
            <a:endParaRPr lang="pt-BR" sz="3600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52678" y="3789040"/>
            <a:ext cx="7889157" cy="2879725"/>
          </a:xfrm>
        </p:spPr>
        <p:txBody>
          <a:bodyPr/>
          <a:lstStyle/>
          <a:p>
            <a:pPr algn="ctr" eaLnBrk="1" hangingPunct="1"/>
            <a:r>
              <a:rPr lang="pt-BR" altLang="pt-BR" sz="2800" dirty="0" smtClean="0"/>
              <a:t>13 países da América Latina (Brasil)</a:t>
            </a:r>
          </a:p>
          <a:p>
            <a:pPr algn="ctr" eaLnBrk="1" hangingPunct="1"/>
            <a:endParaRPr lang="pt-BR" altLang="pt-BR" sz="2800" dirty="0" smtClean="0"/>
          </a:p>
          <a:p>
            <a:pPr algn="ctr" eaLnBrk="1" hangingPunct="1"/>
            <a:r>
              <a:rPr lang="pt-BR" altLang="pt-BR" sz="2800" dirty="0" smtClean="0"/>
              <a:t>9348 pacientes hospitalizados</a:t>
            </a:r>
          </a:p>
          <a:p>
            <a:pPr algn="ctr" eaLnBrk="1" hangingPunct="1"/>
            <a:endParaRPr lang="pt-BR" altLang="pt-BR" sz="2800" dirty="0" smtClean="0"/>
          </a:p>
          <a:p>
            <a:pPr algn="ctr" eaLnBrk="1" hangingPunct="1"/>
            <a:r>
              <a:rPr lang="pt-BR" altLang="pt-BR" sz="2800" dirty="0" smtClean="0"/>
              <a:t>Prevalência: 50,2 % desnutridos</a:t>
            </a:r>
          </a:p>
          <a:p>
            <a:pPr eaLnBrk="1" hangingPunct="1"/>
            <a:endParaRPr lang="pt-BR" altLang="pt-BR" dirty="0" smtClean="0"/>
          </a:p>
          <a:p>
            <a:pPr eaLnBrk="1" hangingPunct="1"/>
            <a:endParaRPr lang="pt-BR" alt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475656" y="2276872"/>
            <a:ext cx="7106889" cy="936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Correia MIDT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Campos ACL. “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Prevalence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of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Hospital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Malnutrition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in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Latin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America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: The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Multicenter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ELAN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Study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.”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Nutrition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2003; 19:823-5. </a:t>
            </a:r>
            <a:endParaRPr lang="pt-BR" sz="16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971600" y="980728"/>
            <a:ext cx="79928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Nutrition</a:t>
            </a:r>
            <a:r>
              <a:rPr lang="pt-BR" sz="2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Day – Nutri Dia Brasil - 2009 a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09120"/>
            <a:ext cx="7502302" cy="5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157192"/>
            <a:ext cx="3669432" cy="16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805264"/>
            <a:ext cx="6008539" cy="69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6525344"/>
            <a:ext cx="4353099" cy="1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068960"/>
            <a:ext cx="6838156" cy="76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861048"/>
            <a:ext cx="4653161" cy="25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043608" y="162880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 smtClean="0"/>
              <a:t>NutritionDay</a:t>
            </a:r>
            <a:r>
              <a:rPr lang="pt-BR" dirty="0" smtClean="0"/>
              <a:t> </a:t>
            </a:r>
            <a:r>
              <a:rPr lang="pt-BR" dirty="0" err="1" smtClean="0"/>
              <a:t>Worldwide</a:t>
            </a:r>
            <a:r>
              <a:rPr lang="pt-BR" dirty="0" smtClean="0"/>
              <a:t> – Brasil. Disponível em http://www.nutritionday.org/index.</a:t>
            </a:r>
            <a:r>
              <a:rPr lang="pt-BR" dirty="0" err="1" smtClean="0"/>
              <a:t>php</a:t>
            </a:r>
            <a:r>
              <a:rPr lang="pt-BR" dirty="0" smtClean="0"/>
              <a:t>?id=381. Acessado em 08/07/2010.</a:t>
            </a:r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556792"/>
            <a:ext cx="2664296" cy="137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6056" y="3356992"/>
            <a:ext cx="3888432" cy="891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400" dirty="0" smtClean="0"/>
              <a:t>Prevalência de Desnutrição</a:t>
            </a:r>
          </a:p>
          <a:p>
            <a:pPr algn="ctr">
              <a:buNone/>
            </a:pPr>
            <a:r>
              <a:rPr lang="pt-BR" sz="4400" dirty="0" smtClean="0"/>
              <a:t>53,3 %</a:t>
            </a:r>
            <a:endParaRPr lang="pt-B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835696" y="1196752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Nutrition</a:t>
            </a:r>
            <a:r>
              <a:rPr lang="pt-BR" sz="2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Day – Nutri Dia Brasil - 2009 a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1152128" cy="14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280" y="2276872"/>
            <a:ext cx="427855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8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115615" y="1412776"/>
            <a:ext cx="7805067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Prevalência de Desnutrição Intra Hospitalar</a:t>
            </a:r>
          </a:p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 a 80 %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83568" y="3861048"/>
            <a:ext cx="846043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 algn="ctr">
              <a:buNone/>
            </a:pPr>
            <a:endParaRPr lang="pt-BR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Prevalência de Desnutrição na Admissão Hospitalar</a:t>
            </a:r>
          </a:p>
          <a:p>
            <a:pPr marL="0" indent="0" algn="ctr">
              <a:buNone/>
            </a:pPr>
            <a:endParaRPr lang="pt-BR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 a 20 %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1495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1495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411090" y="730212"/>
            <a:ext cx="7211144" cy="114300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Consequências da Desnutrição..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1411090" y="2551335"/>
            <a:ext cx="7668344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dirty="0" smtClean="0">
                <a:latin typeface="Calibri"/>
              </a:rPr>
              <a:t>↑ </a:t>
            </a:r>
            <a:r>
              <a:rPr lang="pt-BR" sz="2800" dirty="0" smtClean="0"/>
              <a:t>taxa de complicações infecciosas;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↑ complicações secundárias à desnutrição;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↑ tempo de internação;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↑ custos hospitalares;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↑ morbidade;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↑ mortalidade;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/>
              <a:t>  afeta indiretamente a reabilitação do paciente.</a:t>
            </a:r>
          </a:p>
          <a:p>
            <a:pPr eaLnBrk="1" hangingPunct="1"/>
            <a:endParaRPr lang="pt-BR" sz="2800" dirty="0" smtClean="0"/>
          </a:p>
          <a:p>
            <a:pPr eaLnBrk="1" hangingPunct="1">
              <a:buFont typeface="Arial" charset="0"/>
              <a:buNone/>
            </a:pPr>
            <a:endParaRPr lang="pt-BR" sz="1600" dirty="0" smtClean="0"/>
          </a:p>
        </p:txBody>
      </p:sp>
      <p:sp>
        <p:nvSpPr>
          <p:cNvPr id="8196" name="CaixaDeTexto 4"/>
          <p:cNvSpPr txBox="1">
            <a:spLocks noChangeArrowheads="1"/>
          </p:cNvSpPr>
          <p:nvPr/>
        </p:nvSpPr>
        <p:spPr bwMode="auto">
          <a:xfrm>
            <a:off x="4857750" y="6525344"/>
            <a:ext cx="4286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pt-BR" sz="1200" dirty="0" err="1"/>
              <a:t>Waitzberg</a:t>
            </a:r>
            <a:r>
              <a:rPr lang="pt-BR" sz="1200" dirty="0"/>
              <a:t> </a:t>
            </a:r>
            <a:r>
              <a:rPr lang="pt-BR" sz="1200" dirty="0" err="1"/>
              <a:t>et</a:t>
            </a:r>
            <a:r>
              <a:rPr lang="pt-BR" sz="1200" dirty="0"/>
              <a:t> al.</a:t>
            </a:r>
            <a:r>
              <a:rPr lang="pt-BR" sz="1200" i="1" dirty="0"/>
              <a:t> </a:t>
            </a:r>
            <a:r>
              <a:rPr lang="pt-BR" sz="1200" i="1" dirty="0" err="1"/>
              <a:t>Nutrition</a:t>
            </a:r>
            <a:r>
              <a:rPr lang="pt-BR" sz="1200" i="1" dirty="0"/>
              <a:t> Volume 17, </a:t>
            </a:r>
            <a:r>
              <a:rPr lang="pt-BR" sz="1200" i="1" dirty="0" err="1"/>
              <a:t>Numbers</a:t>
            </a:r>
            <a:r>
              <a:rPr lang="pt-BR" sz="1200" i="1" dirty="0"/>
              <a:t> 7/8, 2001</a:t>
            </a:r>
            <a:endParaRPr lang="pt-BR" sz="1200" dirty="0"/>
          </a:p>
          <a:p>
            <a:pPr eaLnBrk="1" hangingPunct="1"/>
            <a:endParaRPr lang="pt-B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9084"/>
            <a:ext cx="31337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59" y="126486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s://encrypted-tbn3.gstatic.com/images?q=tbn:ANd9GcQJyMtVQ-17KDGvhHgvc89xHl9G_v-iWC1sxeGFhXbvzUlNpY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844824"/>
            <a:ext cx="5371797" cy="3357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8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cemiter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7" y="1916832"/>
            <a:ext cx="52129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344" y="1967963"/>
            <a:ext cx="3324827" cy="292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6"/>
          <p:cNvSpPr txBox="1">
            <a:spLocks/>
          </p:cNvSpPr>
          <p:nvPr/>
        </p:nvSpPr>
        <p:spPr>
          <a:xfrm>
            <a:off x="4716016" y="2564904"/>
            <a:ext cx="45365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“A Terapia Nutricional é dose dependente.”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6113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2" descr="https://encrypted-tbn2.gstatic.com/images?q=tbn:ANd9GcS5kDE4RjThRUjEqfuyUb17OpzE2Li7Ebsx9ZwhjP-oocWPFTWz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44824"/>
            <a:ext cx="5831973" cy="3265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3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Hospital</a:t>
            </a:r>
            <a:endParaRPr lang="pt-BR" sz="6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421" y="2238512"/>
            <a:ext cx="3481379" cy="281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1327"/>
            <a:ext cx="3251726" cy="303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ttps://grupo15comvis2012.files.wordpress.com/2012/09/cartel-hos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5" y="2564904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4077072"/>
            <a:ext cx="7799387" cy="2088232"/>
          </a:xfrm>
        </p:spPr>
        <p:txBody>
          <a:bodyPr/>
          <a:lstStyle/>
          <a:p>
            <a:r>
              <a:rPr lang="pt-BR" dirty="0" smtClean="0"/>
              <a:t>Profissional que compõe a EMTN – 100%</a:t>
            </a:r>
          </a:p>
          <a:p>
            <a:r>
              <a:rPr lang="pt-BR" dirty="0" smtClean="0"/>
              <a:t>Indicação da TN – 53,3 %</a:t>
            </a:r>
          </a:p>
          <a:p>
            <a:r>
              <a:rPr lang="pt-BR" dirty="0" smtClean="0"/>
              <a:t>Visitas da EMTN – 93,3 %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764704"/>
            <a:ext cx="7639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36912"/>
            <a:ext cx="3171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699792" y="2996952"/>
            <a:ext cx="397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Link: http://pt.calameo.com/read/0005517794a6ed691ad0e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616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43" y="160338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 descr="http://arquivos.tribunadonorte.com.br/fotos/83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3986808" cy="2657872"/>
          </a:xfrm>
          <a:prstGeom prst="rect">
            <a:avLst/>
          </a:prstGeom>
          <a:noFill/>
        </p:spPr>
      </p:pic>
      <p:sp>
        <p:nvSpPr>
          <p:cNvPr id="8196" name="AutoShape 4" descr="http://www.ligadonosul.com.br/imagens/noticias/73ef07f2e8b6d40b7aa3e4645a39ec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398185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899592" y="1363972"/>
            <a:ext cx="808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AutoShape 9" descr="data:image/jpeg;base64,/9j/4AAQSkZJRgABAQAAAQABAAD/2wCEAAkGBxISEhURExMWFRUXFhcZFxgXGBoYFxgXGBgYGBcaGBgYHSogGRolGxgXITEhJSkrLi4uGB8zODUsNygtLisBCgoKDg0OGxAQGy8mICYtLS8tLy0tLS0tLi0tLS0tLS0tLS0tLS0tLS0tLy0tLy0tLS0tLS0vLS0tLS0tLS0tLf/AABEIAQ0AvAMBEQACEQEDEQH/xAAcAAEAAQUBAQAAAAAAAAAAAAAABAIDBQYHAQj/xABBEAABAwIEAwYCCQMDAgcBAAABAAIRAyEEEjFBBVFhBhMiMnGBkaEHI0JSYrHB0eEUcvAzovFDshZTgpKTwtIV/8QAGwEBAAIDAQEAAAAAAAAAAAAAAAMFAQIEBgf/xAAyEQACAQIEAwYGAgMBAQAAAAAAAQIDEQQSITFBUWEFEyJxkfAygaGxwdHh8RQzUiMG/9oADAMBAAIRAxEAPwDuKAIAgLWJpZh1UGIpZ49TenLKzCYilKpakLljCdjB4ukWmQq+pFxd0WFOWYyvA+L5YY8+HY7g/srjAYzTLI4sXhc3ijubDiX+Ann+qssRK1Jv3qVKWpimN3CoVG2qJT001h00nYyePFhyk/ok/gSS0u/wYLD6fsueUI+Xv3zMlAp9fgsKCW/v35GCTRt8D+S6aTyvRcH9g0VZUcV79++RkObst3HSz29/kwT+HOsR/n+WVpgJeBr370I5EHjfFsgLGHxbnl6dVjGYtU42R24TC5/FLY1mi0vK89rUldlvJqKM1hKEBdtOnY4ak7mcwTDEndXGEp2WZlbWabJK7CEIAgCAIAgCAgY6jvzVdiqVndHVRnwMRi8PKrKlO53U6ljC1aZaVxNODujujLMjPcJxrnt7s/Zgg9AdD8fkrahXdeGR8GvS5VYyioPOuJMN/ioZSza9TlSsVFqNaW9+172B5lsVhLwsFkg+iivK+mgPStpNt3WzMJFxrbH/AD/NFurZXp79oyetCzDTV+/697hnmVapWugW8TjDSaXN1MAet59dD8V1qv3UXU5peut/qmb0KSqTyvgaw8lzvVU85yqyuy8VooyuCw0LopU7HLVqGXwlCTCsKFJydjhqTsrmVVulY4QsgIAgCAIAgCA8e2RBWsoqSszKdncxOIowYKqKtPK7M7oTuroxeLwsriqUzsp1CjgrctQjm0x8j+ixhbwqO3FNGuN8VK/JmcaPkp1kSsuD/r+St1PWrVPiZsVAfNSR304mGWSxR5d7bgMbZIx8OoLuVSW0SB4VpJmbHkJGUbPN/QafAxvGh4Gt5un4D+VpiP8AVGHW/wBP22dWCVpyl796EPCYVRQpnZUqGVo09l2QicUpGWw9LKI33VxRp5I2OGcszuXVKaBAEAQBAEAQBAEBaxFHMOuygr0s603N4TysxVWlsqqUbndGRYoUYeD1/OyiVPxG9Sd4NGSuumEqkFaNn0aXp18t/PU4Got6lMrklUUpXat5afQkSsioLKaAcN9VK7NXvde/I1AHt/nRFZu97f10/gHhKjlJMykeStMyRmx6CfRdqrVZR2UV0X114dfS70IssU+LImNpyQOQ/MqCVPY7KErJlNOnCRjY2lK5k8HQjxHXZWWGo28TOOrO+iJS7CEIAgCAIAgCAIAgCAICPiaE3H/K5K9Bt5oktOdtGQQ249Vw2W50N6F9Ynd3t0fmnr9G/r0IEUkLjknm8X1JFseErDlyB6FvF6GGe+iyrPbr797fUFIKjUrGQnWIK11LMld/2+b8t/T56cS1Vbf/ADqppJXfnb0JKb8JewtAmHHTlzU9Ci5Wk9jWpUS0ROVglY5ggCAIAgCAIAgCAIAgCAICxWw4NxYrmrYdTTtobxm0rEdzI1VRVpuHxbksXciYzF5ALSdvTqVBNtxzP5E9KlnZFbjXHkPT+VFGafAndCKJDazl0x8iN04lYqFbpI0yIOqlaShEyoIqo15PIrRRa8UTWcLIvtEran4371InoX6eG3PwVtQwrirz8yN1OCJK7UktiILICAIAgCAIAgCAIAgCAIAgCA8c0HVaThGatJGU7EPEYAOXI8FHLlWxPTruJh3YbK5Vc8NkdzvVTNElNUiRCy5lW+U1uUhkpGnmdjOaxLoYIRK7IYROJBUrX0JdOmBoumlQhSVoogcm9ytTGoQBAEAQBAEAQBAEAQBAEAQBAEAQBAYziTb21XFiYrU7MO9NSNSplV0ISJpSRIDCp8siK6L2GpqehAjqSJysDmCAIAgCAIAgCAIAgCAIAgCAIAgCAIClzgNVpKcY7mUm9iFiOIAWauOpjFtE6IYdvVkPvJ1XI6rkdGW2xdaVmJoy4FJqaMrY8gqSE3FmrimiXTrA+q7IVVLQhlBouKU0CAIAgCAIAgCAIAgCAIAgCAIAgLGIxIb6rlr4mMFZbkkKbkYfF4wn1VLWxDmzvpUbER1YNEuKxTjKeiJ8rbsjXuNdsaNDwueAfutu73A091YUsPy1Je6hH4jV6/0hgm1N59XAH5SupUXzM54LZEvh30ismHZ6fXzN+V/ksOlLzMPupbo3zg3aKnXAIc0g6OBkFQuJzVcLZZo6ozYK0u0cliRRr811Uq3BkM4ciSF1J3IgsgIAgCAIAgCAIAgCAIAgCAjYzEZR1XHisRkVluTUqeZmDxGIJVHUm5MsYU0iK52UFxWlODk7EyV9Ec07cdtSHnD0HeIWe8fZ/C38XM7eul5h8Oox1MzmoeGO5offTcmSdSbk+p3XYRXBrIZuBVQXJvDOL1MO/PTdHNv2XDkR+q1lFSVmZjNxd0dr7FdqGYqmIN9CDq13I/uuKpBxZpWpKSzxNqlQp2OSxJo1l2UqliGcCUDK607kDVj1ZAQBAEAQBAEAQBAEAQETF4rL4Rrv0/lcmIrOPhRNSp5tWYjE1i4qoqycmWFOCiiyWKBxsb3NK+kbtAcNQIYYqP8ACzoYu72HzhWOCo31ZK5d3C/FnES7cn3VqcVy/haNSoYpsfU/sa53/aCgz24k7/w/jtf6PFf/AAVf/wAoY71cyitwbGUxL8NiGD8VGo382oZVRcyB3x0lDbMzM9k+OuwmIbUnwOgVB+HZ3q3X481pUjmRvSqZZa7Pc+j+F4sVGBwVbJWZpXp5JWJkwt07ENrkijVXVTmQzgTF1kAQBAEAQBAEAQBAEBjOO8VFBg3qPswczIE+0hTUaWd67LchrVMi03exCZZonXfqd1RYqpmm2WtKGWKR7SpyoacLollKx5jW5WysVKV2kKTuzhnaahW4nxJ2Ho+WiMrnnyM3e5x5z4Y3LPVWtKKhAYmpeeVcDe+z3Ynh+GaJpDE1N31Gh4n8LD4Wj4nqVl1Yoi7irLfTzNwo4hwADKUNGg0A9gLLTv4j/FXGRfbiqv8A5Y+Kz30R/jw/6+hfZj6o1pH2d/C27xGrw8f+voQuKYXCYm2Kwbalol1NrnD0d5m+yznRj/HkvhkjlPbr6NqdNrsRw9znNF3Yd0l4G5pE3fH3TJ5E6LZSRuo1I/EjYfoj433mGFNx8VPwH/0+X/aR7grhxSyu51yXeUk+K0OkbLEdUcXEpY5bRZlorGOyPDXnwvADejuRPIqzorPDTdFfWlkqJPZ/cyTXSjRlO56sGQgCAIAgCAIDx7gASTAFyeQRK4bsc7rcU/qsa0i7Gk5QbeXQ/Nxjqu6tHucLLy+5xUX3uJj5/Y2Go9eRqy1PSRiXcNVU9J2NKkT3idNz2EN3W9TR3tcxQajK8jV+EdnWYVrmsaSXPL3uddz3nVx/bZcVbFVpdDrhkWseJmKUhc6cnuYlYl0ipokEkTqdIldkabZzykkeuBCzKLiYTTKcyxczYFk7LZX4C9iM/g1HMagYGvOrm2J5TGuq2nBzjlZvHETjpfQkhuURKzGOVWNG8zuUArKNiNxuh3lAjcGR0On6qxwFTLVXUre0KWek7cNRwPjgcGh/mc8N9w0Cfy9JC76+HtquX5K/D4u8rSW7/BsS4iyCAIAgCAIAgNQ+kjiz6NAMZbvJBM3gRIHrMe67cHTUpZnwOXEzatFGn9kDNQO6EfI6fE/JZ7XeXCy+X3NOy1mxK6L8G2VcRdeHz3lY9YoaF2lVXVCZpKJLp4ghSKo0QummXDXB1SU0zVQaI1UjZc0rcCWNyzQxzc+TQ/mtIVLOxJOi8uYzuGdZWlGV0VtRFVdwAut6klbU1gnfQgCqJsuLOrnVl0LrawUsaiRo4M9dXK3ztmFBFBes3NrHmZLmbFVa9N3oemi6KMrTT6nPWjeLRofDsQW4wNmQ0ggDdxe0HrfI34L1Mlelc8ntV04W9bnVQqM9Ctj1DIQBAEAQBAc0+li1WgYHiYQD6OkjpEz+6tMA/A11K7GfEn0IHZVmWk1x3mfUmPyC4+3W+405o6ew7d877tWMlXrLwqdpM9lGJbGKIW/e2dkZcFxPMJxCrV/0KVWsPvMH1Z9KjiGH2cu+GDxU1e1vN6+hwzxeGi7Xv5L8kfiXHzh3ZK9WhSfux1Vz3t/uFGm/LtqV1LsbEzV4yXocr7Sw60cX9CZhOIPqsFRhZUYTGem8PbPIxdp0s4AlV+KwOKw+s1ddDqoYnD1tIuz6lOIYTDhv+a4k7ndBpaE/AcRrtGUXHUX+Knp4irDSJz1cPSlqydNR93GfyUt6k9ZMgtCOkS1iHPboCSdANSeQAuT0C1aqSeWCuzZSgleT0Ke5xuow7yP76Y+Tngj3XTHA4t72Xz/SZC8VhuvoRq/Fn0f9enUojm9vgk2jvBLJ6SsyoYmnq4X8tfpv9DKq4eeil66fwT8Pjg7QqOniFLZkk6LW5JFVTqZC4nmNxvd0nGYMHL1MW1Xdg4OpUS9fI5cTJQg36eZp3ZdzKuMZA8zvFeR4Jfvfb5r1FZuNJ+99DzEIxlWR1Zj5nof0B/VUzVi4jK9ypYNggCAIAgKKtQNaXOMAAknkBqspNuyMSkoq7OT/AEq4zvMSyjI+raTI3D2tOnQA/FW+Chlp35lVip3qW5foo4TXyMoMGpa4n/ebx6rGJp54S8jbDVMtSPmibRdmhfN2tT6DsTeF4BmIruY8TSpNaXNPlqVHyQHjdrWgHKbEvHJXvZmHjCHe8Xt0KPtCs5S7vhxMx264w/C4M91arUc2lSP3S6ZcOoaDHWFeYWkqlSz2WrKjEVe7hc4HxviNHCuNPL3lT7TjcySZJkxPX/lWNbExpO1ivpUZ1lmuZ3sr2rpU6fe0KQbVa8GuJP1tEiHUywnL1Dtj7qO0cTF66bW5MlUpYeST57nWBTaYc0yx4DmnmCJB9wQfdeGxWHVGs48D1dCs500+JkMPhxsFJTpojnUZfLQt3yI7nPO3HaqoH1MPh6nctp+GvXb58x1p0z9kN+04GZG0X9PgMDClT7ya1ZR4zGSlPJA0HhnEmmtNHF1m1AR4w85id97+8gqxUqU9I2Zx5q0PFI7t2M7SMxra1LMXuouDHFzQ01GOHheWCwmHAjSWkwJgVdei6bT5ljSqqotCFjuCMwtZndjLh6rsoaNKFU3aG8qT4Iy6NdlAs6BUY3Bwq/8AotJffzLDDYmUPA9vsTRSIsq1Jrc7cyZg+1hOQQYgOd7gQPz+YXoOxoLNJ+SKntWXgil1fv1NO4BiAzGU3XjM10DUnNoPWAOV9l6Kos1No87Hwy26nauGMcKYzeZ3id/c7xECdhMDoAqOq05aF1QTyJvjr6kpRkwQBAEAQEfiFMupVGgSSxwA6kGFvTdpp9SOqrwa6HB+OFxe2qSTZ1Ob6szBt4jyBo9AFfwVlYo73JvDcROIot6Ot/dputZrwszF2ZmuHHKXUzq1xHtsvnWOo9zWcer/AGvpY+gYSv31JS8v5+pn+xbp7933q7v9jWUx/wBvzV/h45aEF0++pSYiWatN9ftZHn0iUS5uFdsK8GwIuwwTO3hKtMA1mkuhVdoX7tW5nzz294e+hjqzX7nMDzBH7yosV/svzJcJK9JLloV9h6ZNWofsim6fgY/U+ynwCeZsjx7WVeZ9B9lWn+hws7UmfDKI+ULzva8U8TLzLvAN9yvI2PDtsoKa0N5vUt4h+UOdEwCfgtqUc1VLqjSbtBvofOHb19RtHDB0xVDqrjrne5xLiSPUL1eOk1FRW364Hn8ElKcpvc1DAEiozLrmEfFcFFtVI25nfVSyO/I779EbXDH1tY/phm/vztj/AO678cl3a8ziwLd2dB7bODcDXqH/AKTO+HrRcKo+bAqu19Cx21PcQqSotSxgad22q2DeYI57gxHsvR9ix/8ANvqU3a0vHFdDWezVAuxVPLc94A062Dze/QEyrio0oO/L8FOk3JW6fc7XhMQ17czDIkifTVUU4uLsy7pTjON4l9aEoQBAEAQBAcd7Y4MMNQbsqF7Wi1szxHU5S0ejVeUZZkn0KKSyyt1ZgeHuc17KouaZaTF/C0yTfYtIHtdTPVNEZs3EPq6oqDyuA00tbb0+S8n25hW4qsvJ/g9N2HitXRfmvfT8mQ7EYoZ8TT3FbOP7ajGkfMOU2Hd8PTl0+xivpiKket/VG2cTwLcRRdRcYmIP3XAy09YIFtxIXRSqOnNSRz1aaqQcXxND47wjC4gCjxGnkqM0qaB9hJY8QXTAt6WVi4Korw8S5cV+iozzoytLwvnwf7+5ieG9m6LyMLgWHKSO9rRam0EEnMdXwBA5x1IkvHDwu1bkuZmnGeInq7nS6VNrAGMENaA1o5NaMoHwC8fjJ5qrbPVUI5aaJ9E2WKb0NZ7lmtGh0kT6TdbUnaovMSV4PyOX8b7MMxdE4Gs/JiMO+KTnWzMPkcNnAg6flC9XUjGrFS4PlwZ5iMpUKjXHrxRq+G7CMwTjVxFZrnN8oFgToIEyd77Jh8PGLzJ3/BtWxc5rKlY7D9GnAHYei+vVBbVrkHKRBZTbORpGzjLnEfiA2XNjKynKy2R24Wl3cNd2ZD6QqoHDsS0mO8pmkP7qxFJvzeFyw3Ol7F7EGyoqu5Z00c67YYqa7RyBm+2oI2+98F6/sqGXCo8x2pUzYtrkYrgpLqjTAjUiDFwABYWOZ07aLvkrIr3K52/h+HFOm1g2HxO59zJ915+pJyk2z0FCKjBJEhaEoQBAEAQFjH4fvKbmTGYRPI7Fb05ZZJkdWGeDicc7QYt9VzmvdmcC5snXLMfZAkWIneR6K8hFRjdIolJuVpMw3BaozFp0NiOQdacs6gubvs5bTJbGewtU1KGV05qZLHgwCC2wJkWkZb6XUFWlConCSupGadSVOSnB2aIvDcU7DYgYg/6ZilUOwJksLuQkQToJVXhsHKlB0ZbJ+F9H7167FpicXGpNVobteJeXv0Ol4DibXiQfUcitJwlB2ZLCcZq8TIy1whwBHIgEfNaJtbGzVy1jMS2lT8IA2a0WBcbAQOqxKVldmYxu7Iw+IxOQE6w0nqYE/oqanTlXq9Lq/wA3YtJyVOHydvkjIYLEB7Q4aEAj0N0cXTqOnLdOxEmpxU1s9SrEixWVpK5tFXVi3X4bh8YxpqskgWcCWvbOoDmkGOmivaVadPWDKmrRhPSaKeF9kcFQf3raWZ4Mh1RxeQebQ4wD1AlSVMVVmrN6GlPDU6bvFGeL1zkxpPajHf1GNw2BYZFNwxOI/CKd6TD1LiDHRp3SpJQpSk/JCCzVFFeb9+ZlMXXsTyVFBOpNJeRb6Qi5M5hxjEZ6lVwJsAze82P+5xXv6NNU6cYngqtV1a0psyPYvCh2JY0eQPD3nb6sHuwdiM5n36LTEStB8/2bUleavsdkpiyoXueiprwoqWDcIAgCAICNjqGdseMcix2Uj5wfeVJTllfD5kVWGZcfkzkfaXhr6VYtc5xaS7ziDLjMySZBcYN4l02zFXVKalG6+hRzi4Taf1Neo0oYXNae8puJe379F3mgfhcHTGmYclI9+n5JIu5Mbj20y2u0ksc0NrA30HheY80T7g/hMapX0YkuRkaL2Z30njPTqNaAMwOZsE7nXSCOnqtZwzIxCbTGDdVw5awvLh/06h0c3ZrgL5xp7fGPIpxtLUmU8jzQMyO0lVgjISdhzBJEg7j59FwVcMo6qWh30q7ntEvYPG1Kju9rGHDyMGjJ1P4nbTtcDeaLH1nF93a35/gu8FQTXeXvflwIdfi5OIDNW5HSQbgkgD94Vp2Vg7YeU5byafytf7srO0sXlxEYrgn6t2+yMn2U4kXUQ1xBcw5DEQQPKQJnSNlF2zhWp9/D5mey66cO5lwNhdVkKkU77Fso2Zi8RxT+kdnc0mi4+ItBcabjclzRfIeY0PrItcJUU1lb14HFiqbi86Xn+ydS7V4Mtzf1NGOfeM+d12d3LkcfeQ3ua32h+kZg+pwQ7+s6zSAe7aToSft+gt1W6pW1nojTvMzywV2V9kuFOwtN9Wu4vxNd2ao43MnQW5TtZUuNxXfSy09l7uWmFw3dq8t3v+i92ixvds66++3z/JdvYuFvPO+H3OXtjEZKWRcfsc+DjN9RLifxGY9wSfcL12545LKbn9HGALqhqwSG2GobLgMxn7RDZEc3k2sVxY2ajC3M68HBznotvTr9DqAVKehWx6hkIAgCAIDwibIGrmqdsuCOrUsszB8Lj5gLZmuO4Ma8wPfvwtZKRWYujK3PrxOVCg6jVl5exwkzlzSDZ7XAXIIGo30kwrNu60OOPUlVsMGgVqUGm4Q8DxsM2nWc17abgxNo+jJU9CjC4YsPhIq0Niy7qc3hzfNlBg7xBHMrfNffcjqR4omvqeDxCWz9YAbtIIy1WltrjX36hYtrp76GkZcGSMHio+qeQN2PkjMCRptp8YGijqQTVyelUcJHmJxQuHEhwMSNL721sq3FYSnVhlrfKXLo/wCdPUtcNipwlmo/OPPqv4MRXeHVWkm2RzZFrukA/GFY4Wn3VCML3sl87FZi6ne13LbX0L/Z7iDmvLMzWioM1xBLgRmDbgZpDSOgKkrQUo6oipylCeZM2nCcZu6m8wQDJ0j8Q6T8N4XmMX2ZKjUVakrx4rj8v16HpcLj4VoZKjs+ZkaGPD25h6OB2O4VfiqM8M1JawezO/D1o1rxfxLdGOxHAcHUJLsMyTckeH8lpHtOpFaNmZ4GlLVpeheoYbDYVpcymymB9rU/E39goZYmviZZUbKjToq+xIw1cu+tfLQJyNO4+84bHop6VOz7qGr4v8Loat6Z5adDTuM8SNWoYMwfD6/8H3E+q9thMOqNJRPE9oYh4is37sY/C4V9aoKNOS6o7KP1JjQbzyB5LrclCOaXAr0nOShHidx4HwtmGotoskgC5OpJuT8dl52tWdWeZnpsNh1RhlW/EnqI6AgCAIAgCAIDxzQQQRIOoOhCJ2MNX0Zzbt72ddTitSuwWI+7sAfwnY84HIq2wuIU/DLcqcVh3TeaO32NBbiKlCXsaIM95Tddj7/CeTvz362rkcXdak0igS2vRe+hJJ8XlD5gsqbt01iCL20WqzW11Mt20ZTj8dVouBcwAwNILHiYOUjynKdNLkWstopNEbirhmJa5oETTf5dyzUnTkTtsfZLcRxsy/jWueMtQkuEkOsMskeOYuDvA3nmFrGy2Nmr77mDw9ch+R9nNJBjadCDynxdQVIopLw7Grcm7y3HGXXziwfeLEsfo9sTaCI6hZjsNmSafFA9oywwgQNSXb3y2BN5FunXFjDi0WcPxarRf4HG5u07na36W2WJ0qdRZZq6MxnVh4oS1RnqfaxxbYBrvxfyqOp/87h3PNFtLlwLen29XUcs0r8yN/8A2qjnzUyuIu2SMojcdf2UkuyLRyU5KMeOl2xHtVN5pxcnw1SRPHGX1mZQItdx8oGhM8vXf0UmF7Kp4d3vchxfas60bJWMPi25QMpJkWmxIOro2G0G8esK5jqUMtFe50X6MuCPp95WqshxAayYJg3cbaTLetlWdoVk0oRfmWHZdF5nUfkjflVl2EAQBAEAQBAEAQFNRgcC0gEEQQbgg6gjcLKbWqMNJqzOR9ueyT8M41aYLsO7Ui5pSZLXfg5OOmh0E3GGxCqqz+L7lRXoOi7rb7ef7NJyuokuF2OF4uOhAOjgepkHddViPMpKzKcQXZZp1PCb5TMA8o0b/CyFa+pViqURUaIY8iRp3dQSHDN0dcTcSOs6o2zcGXcPjstnk5YEOH2TcSQ3pY+mm6y0akXF0TmgkEgESLhzYOUjpeOkgGNFsjW+hIwdZzqb5plzPCKojcE5Xh0eE6zz67Ya1QexDqYdjXFzHEsMRbQkbgmbXH7rKDlwPWAkljQXkkx970gfvztosmLkqnhMsZyWt18tSBuNh+R191rfkZdmZDDYOm056r3AH8JzRGbRxvadQTJFtFhyb0Ri0UZF3EAKWWnT7kEyTU8VSDoWsJnQTN9Dfloo+K7dzEtVZIg8HoNNaZcWNObxQ55g2DotJN/+VM75TlqNJ2Z2LgHES5gaKL2tGhh1/i0D5qlxFJKV8xcYOs8iioOxnAVxlkeoAgCAIAgCAIAgCA1njOAxbSXUq1Q048lnEWuPEJcNdJOljC7KVSk9JJXK+vSrLWEnb1OZ1uz7WZstTe7TeNdxcRcXG6tVUvwKq7joY2pwuowFwg84uD6xf9Z9VvdGVUIVEwC1gBDpz0joToCxw+0jRLmueDD+EBt7zBAFRvIlpNwNMwsbjlAXKcPSlwYWktM5Q0gEEmRkJ11nJqJOybGzldHlZlSg8upPJ2LgC0Oj7LmETPqE3RhNbMoZUbWeA5sPNszSGkk85sl7GXFpXWxYxmHLDlqA62zgt9YJj9uRWd9Qm+AwOIqsJ7qoAI3eIiRMz6CSItutXbiZtpsV1MdVI895iGOZJg6+HqTc62WVY1ytMjtqvJIGbqf49vkt0ayikrs7d2L7GjC0mVA4Go5jXP7xjXgEgEhtwRGmqqMRi87ceHR2O7D4S3j49VdG6MmLxPTRcDtwLFXtqVLBkIAgCAIAgCAIAgCAICFxDhNCv/qUw4/e0da4hwg/NS0604fCyGrh6dT4l+/U0TifZIGs9tEVi0ACSGls6m5gECw0JmVZ08V4E5tFRVwrztU02jF1uxppgl9OuXX8tNj2mdIDSSRp+6lWJjLZr1sQuhOK8UZelzAcR4DlkeNoEXNOoxvQyZtO8KVVL/2grr+UYQ4V82cx28yZtvp8yFIbKSZdZiKzwS6m6oGNgvEnKDaXmLDW5i61emxtaLIdZ1NwIeHB1zmc4QI2hokrbULT4TJ4HH4vK1sCpT275gyxtDjrcdVo4xDaRVjcO13n7uk7U903xewJ8ItqY9ERrmfIyXA+DYephKtUh/el/c0aQMOc97W5Xu3d5iQLCG3mVHOpJTUVtu2SKCacpb3skU8D4J3lVjCIzuDbGYkiYnkFtOpli3yNYxzSS5nd2iBA2Xni+StoeoZCAIAgCAIAgCAIAgCAIAgCAIDwhDDVzXe2OCYaWdzA5jZLmixJjwmelzG/yPZhJPPa5xYyCULo9PDqTMKaVQH60OJpjm/WzR9mRJ6SneSlVvHhx98zXuowpWnu+HvkcTGEqMe+nBzNJD3NYH6GCWE2yyD4pv0VxdNXK+/MvPNRwLj9W0WzE5nG8EDlygD+Fka3RjX08xDGC0+In7Tuq2N0+LN++jzB1aGIbDAMzD5xqJGcMcLZhE9QDouPFuMqbu/fUmw186cffkb7wjs0yiab7Z26kTBJDxadvH006qvq4lzTXA7aWFyNSe5n1ynYEAQBAEAQBAEAQBAEAQBAEAQBAEBGxGGL3sJPhbJLfvHaegufgpIzyp23ZFOGaSvsjFdoOF1cTNNr3U2QJcCL7w1ou49SRGymoVY01d6s569KdSVlt79Tnva7s7Vw48L3dwXNZrEudTJJMDxDNFz1Vlh68ann/JX1aDpmsY2i4hpFmMORo/Flacx6nNPwXQmRG4cH7PNq4ClWDZfTzNqSPMwuNQEH8Oc/PkuWdbJWcXx289vqdCpZ6Wdbq9zaexhaQaTwCWu7xhOosAY3j+ZXLi014l5MmwMk/A11Rtyry0CAIAgCAIAgCAIAgCAIAgCAIAgCAIAgCAwXayX024ZrQ59VwgHQNaQ4uPQWXThtG5vZHLitYqC3ZovGeBBneBgJZTqjM4m5zjJP/ubppEKyp1r2vu0VlSlZytsjaOxDw3Dte24ALKgEuILScjgOWUwf4XHi1edn8vyjswjyxzL5/h+hnqXCmNeHttlMtI2B8zereXKbLmdaTVn76nRHDxUsy+X6MioTpCAIAgCAIAgCAIAgCAIAgCAIAgCAIAgCAstw4DzUuXEBt9gLwOUm55wOS2cnlymqis2YxmNwGXCVGG7nAucebyc35wp41L1U1t+DnlStRae/5MP2dwxwmKfRJOWpOUHoXZST1DTYc1PXkqtJSXD2yGinSq5eftG4qvLAIAgCAIAgCAIAgCAIAgCAIAgCAIAgCAIAgCAtYiiHgA6Zmn1ykOHzAW0ZWMSVyxxDC5oePMy46gOa4gdfCPiea2pztpzI6kL68iYoyUIAgCAIAgCAIAgCA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3429002"/>
            <a:ext cx="7272808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</a:rPr>
              <a:t>EMTN </a:t>
            </a:r>
          </a:p>
          <a:p>
            <a:pPr algn="ctr"/>
            <a:endParaRPr lang="pt-BR" sz="4000" b="1" dirty="0" smtClean="0">
              <a:solidFill>
                <a:srgbClr val="7030A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7030A0"/>
                </a:solidFill>
              </a:rPr>
              <a:t>Garantia do exercício de uma terapia nutricional segura e eficiente.</a:t>
            </a:r>
          </a:p>
          <a:p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90" y="367675"/>
            <a:ext cx="2877108" cy="28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9872" y="845803"/>
            <a:ext cx="5396111" cy="83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GT EMTN – CRN-3 - 2015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508" y="2276872"/>
            <a:ext cx="5972175" cy="44100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42" y="76200"/>
            <a:ext cx="2287141" cy="27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76200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449853"/>
            <a:ext cx="7134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1" y="450911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42" y="2276872"/>
            <a:ext cx="7690869" cy="11016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756" y="3429002"/>
            <a:ext cx="7590574" cy="18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7604" y="574712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276872"/>
            <a:ext cx="8012447" cy="3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520707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088" y="2096854"/>
            <a:ext cx="783492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7728" y="764704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773" y="3009902"/>
            <a:ext cx="7048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7728" y="764704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357" y="2420888"/>
            <a:ext cx="71056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887584"/>
            <a:ext cx="6768752" cy="36147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4000" dirty="0" smtClean="0"/>
              <a:t>O que é um paciente?</a:t>
            </a:r>
          </a:p>
          <a:p>
            <a:pPr algn="just" eaLnBrk="1" hangingPunct="1">
              <a:buFont typeface="Arial" charset="0"/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800" dirty="0" smtClean="0"/>
              <a:t>...o</a:t>
            </a:r>
            <a:r>
              <a:rPr lang="pt-BR" sz="2800" dirty="0"/>
              <a:t> </a:t>
            </a:r>
            <a:r>
              <a:rPr lang="pt-BR" sz="2800" b="1" dirty="0"/>
              <a:t>paciente</a:t>
            </a:r>
            <a:r>
              <a:rPr lang="pt-BR" sz="2800" dirty="0"/>
              <a:t> é aquele que sofre, conceito reformulado historicamente para aquele que se submete, passivamente, sem criticar o tratamento </a:t>
            </a:r>
            <a:r>
              <a:rPr lang="pt-BR" sz="2800" dirty="0" smtClean="0"/>
              <a:t>recomendado...</a:t>
            </a:r>
          </a:p>
          <a:p>
            <a:pPr algn="just"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01323" y="6487095"/>
            <a:ext cx="5970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http://www.redehumanizasus.net/60231-usuario-cliente-ou-paciente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656" y="4293096"/>
            <a:ext cx="2736304" cy="15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43" y="160338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4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7728" y="764704"/>
            <a:ext cx="7344817" cy="832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RVT de Nutrição Clinica – Hospital e Instituições Similares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20" y="2662239"/>
            <a:ext cx="7932601" cy="1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24744"/>
            <a:ext cx="7830071" cy="3614738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pt-BR" sz="4000" dirty="0" smtClean="0"/>
              <a:t>O que é saúde?</a:t>
            </a:r>
          </a:p>
          <a:p>
            <a:pPr marL="0" indent="0" algn="ctr" eaLnBrk="1" hangingPunct="1">
              <a:buNone/>
            </a:pPr>
            <a:endParaRPr lang="pt-BR" sz="4000" dirty="0" smtClean="0"/>
          </a:p>
          <a:p>
            <a:pPr marL="0" indent="0" algn="ctr" eaLnBrk="1" hangingPunct="1">
              <a:buNone/>
            </a:pP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</a:rPr>
              <a:t>OMS: </a:t>
            </a:r>
          </a:p>
          <a:p>
            <a:pPr marL="0" indent="0" algn="ctr" eaLnBrk="1" hangingPunct="1">
              <a:buNone/>
            </a:pP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</a:rPr>
              <a:t>“É um perfeito bem estar físico, social e mental, e não apenas, a ausência de doenças e enfermidades.”</a:t>
            </a:r>
          </a:p>
          <a:p>
            <a:pPr algn="just" eaLnBrk="1" hangingPunct="1">
              <a:buFont typeface="Arial" charset="0"/>
              <a:buNone/>
            </a:pPr>
            <a:endParaRPr lang="pt-BR" sz="2400" dirty="0" smtClean="0"/>
          </a:p>
          <a:p>
            <a:pPr algn="just" eaLnBrk="1" hangingPunct="1">
              <a:buFont typeface="Arial" charset="0"/>
              <a:buNone/>
            </a:pPr>
            <a:endParaRPr lang="pt-BR" sz="2800" dirty="0" smtClean="0"/>
          </a:p>
          <a:p>
            <a:pPr algn="just"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55" y="4753307"/>
            <a:ext cx="7064415" cy="175825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052736"/>
            <a:ext cx="6768752" cy="36147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4000" dirty="0" smtClean="0"/>
              <a:t>Quem é esse paciente?</a:t>
            </a:r>
          </a:p>
          <a:p>
            <a:pPr algn="just" eaLnBrk="1" hangingPunct="1">
              <a:buFont typeface="Arial" charset="0"/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4400" dirty="0" smtClean="0">
                <a:solidFill>
                  <a:srgbClr val="FF0000"/>
                </a:solidFill>
              </a:rPr>
              <a:t>Ser humano</a:t>
            </a:r>
          </a:p>
          <a:p>
            <a:pPr algn="just"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dyccpk00n8yzt.cloudfront.net/uploads/imagem/imagem/1238/familia-no-campo-silhu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777" y="3931021"/>
            <a:ext cx="3826142" cy="2152205"/>
          </a:xfrm>
          <a:prstGeom prst="rect">
            <a:avLst/>
          </a:prstGeom>
          <a:noFill/>
        </p:spPr>
      </p:pic>
      <p:sp>
        <p:nvSpPr>
          <p:cNvPr id="9" name="Título 6"/>
          <p:cNvSpPr txBox="1">
            <a:spLocks/>
          </p:cNvSpPr>
          <p:nvPr/>
        </p:nvSpPr>
        <p:spPr>
          <a:xfrm>
            <a:off x="5292080" y="3967560"/>
            <a:ext cx="3653607" cy="2115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Constituição Federal: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1988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o direito humano a alimentação adequada”.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Resultado de imagem para homem diferente ani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2" y="2160440"/>
            <a:ext cx="2180346" cy="10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930" y="1973533"/>
            <a:ext cx="1943126" cy="145546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2" name="Picture 2" descr="http://www.rebelodumaresq.com.br/site/wp-content/uploads/2015/07/paliativ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4267200" cy="2847976"/>
          </a:xfrm>
          <a:prstGeom prst="rect">
            <a:avLst/>
          </a:prstGeom>
          <a:noFill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95536" y="764704"/>
            <a:ext cx="849694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Qualidade de Vida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5536" y="764704"/>
            <a:ext cx="849694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Qualidade de </a:t>
            </a:r>
            <a:r>
              <a:rPr lang="pt-BR" sz="36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Morte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pic>
        <p:nvPicPr>
          <p:cNvPr id="4098" name="Picture 2" descr="https://uivosdolobo.files.wordpress.com/2013/05/sunset_beach_alone_sea_1920x1080_26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6016669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4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979712" y="1291764"/>
            <a:ext cx="59765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B050"/>
                </a:solidFill>
              </a:rPr>
              <a:t>Insanidade é fazer sempre a mesma coisa e esperar resultados diferentes.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57" y="4725144"/>
            <a:ext cx="1512168" cy="138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924800" cy="3733800"/>
          </a:xfrm>
        </p:spPr>
        <p:txBody>
          <a:bodyPr/>
          <a:lstStyle/>
          <a:p>
            <a:pPr eaLnBrk="1" hangingPunct="1"/>
            <a:endParaRPr lang="pt-BR" altLang="pt-BR" b="1" i="1" dirty="0" smtClean="0">
              <a:latin typeface="Arial" charset="0"/>
            </a:endParaRPr>
          </a:p>
          <a:p>
            <a:pPr eaLnBrk="1" hangingPunct="1"/>
            <a:endParaRPr lang="pt-BR" altLang="pt-BR" b="1" i="1" dirty="0" smtClean="0">
              <a:latin typeface="Arial" charset="0"/>
            </a:endParaRPr>
          </a:p>
          <a:p>
            <a:pPr eaLnBrk="1" hangingPunct="1"/>
            <a:endParaRPr lang="pt-BR" altLang="pt-BR" b="1" i="1" dirty="0" smtClean="0">
              <a:latin typeface="Arial" charset="0"/>
            </a:endParaRPr>
          </a:p>
          <a:p>
            <a:pPr eaLnBrk="1" hangingPunct="1"/>
            <a:endParaRPr lang="pt-BR" altLang="pt-BR" b="1" i="1" dirty="0" smtClean="0">
              <a:latin typeface="Arial" charset="0"/>
            </a:endParaRPr>
          </a:p>
          <a:p>
            <a:pPr eaLnBrk="1" hangingPunct="1"/>
            <a:endParaRPr lang="pt-BR" altLang="pt-BR" dirty="0" smtClean="0">
              <a:latin typeface="Arial" charset="0"/>
            </a:endParaRPr>
          </a:p>
        </p:txBody>
      </p:sp>
      <p:sp>
        <p:nvSpPr>
          <p:cNvPr id="512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pt-BR"/>
          </a:p>
        </p:txBody>
      </p:sp>
      <p:sp>
        <p:nvSpPr>
          <p:cNvPr id="9" name="Retângulo 8"/>
          <p:cNvSpPr/>
          <p:nvPr/>
        </p:nvSpPr>
        <p:spPr>
          <a:xfrm>
            <a:off x="971600" y="2420888"/>
            <a:ext cx="7534671" cy="352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1600" dirty="0">
              <a:solidFill>
                <a:srgbClr val="0099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009900"/>
                </a:solidFill>
                <a:hlinkClick r:id="rId2"/>
              </a:rPr>
              <a:t>lenitagb@yahoo.com.br</a:t>
            </a:r>
            <a:endParaRPr lang="pt-BR" sz="2000" dirty="0">
              <a:solidFill>
                <a:srgbClr val="0099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009900"/>
                </a:solidFill>
                <a:hlinkClick r:id="rId3"/>
              </a:rPr>
              <a:t>conhecernutricao@gmail.com</a:t>
            </a:r>
            <a:endParaRPr lang="pt-BR" sz="2000" dirty="0" smtClean="0">
              <a:solidFill>
                <a:srgbClr val="0099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009900"/>
                </a:solidFill>
                <a:hlinkClick r:id="rId4"/>
              </a:rPr>
              <a:t>lenita.borba@idpc.org.br</a:t>
            </a:r>
            <a:endParaRPr lang="pt-BR" sz="2000" dirty="0" smtClean="0">
              <a:solidFill>
                <a:srgbClr val="009900"/>
              </a:solidFill>
            </a:endParaRPr>
          </a:p>
          <a:p>
            <a:pPr algn="ctr">
              <a:defRPr/>
            </a:pPr>
            <a:endParaRPr lang="pt-BR" sz="1600" dirty="0" smtClean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pt-BR" sz="1600" dirty="0" smtClean="0">
                <a:solidFill>
                  <a:srgbClr val="009900"/>
                </a:solidFill>
              </a:rPr>
              <a:t>Administradora da Empresa Conhecer Nutrição</a:t>
            </a:r>
            <a:endParaRPr lang="pt-BR" sz="1600" dirty="0">
              <a:solidFill>
                <a:srgbClr val="0099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>
                <a:solidFill>
                  <a:srgbClr val="009900"/>
                </a:solidFill>
              </a:rPr>
              <a:t>Coordenação de Educação do SND do Instituto Dante </a:t>
            </a:r>
            <a:r>
              <a:rPr lang="pt-BR" sz="1600" dirty="0" err="1">
                <a:solidFill>
                  <a:srgbClr val="009900"/>
                </a:solidFill>
              </a:rPr>
              <a:t>Pazzanese</a:t>
            </a:r>
            <a:r>
              <a:rPr lang="pt-BR" sz="1600" dirty="0">
                <a:solidFill>
                  <a:srgbClr val="009900"/>
                </a:solidFill>
              </a:rPr>
              <a:t> de </a:t>
            </a:r>
            <a:r>
              <a:rPr lang="pt-BR" sz="1600" dirty="0" smtClean="0">
                <a:solidFill>
                  <a:srgbClr val="009900"/>
                </a:solidFill>
              </a:rPr>
              <a:t>Cardiologia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009900"/>
                </a:solidFill>
              </a:rPr>
              <a:t>Conselheira do CRN – 3 / Gestão 2017 - 2020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009900"/>
                </a:solidFill>
              </a:rPr>
              <a:t>Professora o Curso de Graduação em Nutrição da UNIP</a:t>
            </a:r>
            <a:endParaRPr lang="pt-BR" sz="1600" dirty="0">
              <a:solidFill>
                <a:srgbClr val="0099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009900"/>
                </a:solidFill>
              </a:rPr>
              <a:t>Professora </a:t>
            </a:r>
            <a:r>
              <a:rPr lang="pt-BR" sz="1600" dirty="0">
                <a:solidFill>
                  <a:srgbClr val="009900"/>
                </a:solidFill>
              </a:rPr>
              <a:t>do Curso de Especialização em DCNT do Instituto Albert </a:t>
            </a:r>
            <a:r>
              <a:rPr lang="pt-BR" sz="1600" dirty="0" smtClean="0">
                <a:solidFill>
                  <a:srgbClr val="009900"/>
                </a:solidFill>
              </a:rPr>
              <a:t>Einstein</a:t>
            </a:r>
            <a:endParaRPr lang="pt-BR" sz="1600" dirty="0">
              <a:solidFill>
                <a:srgbClr val="0099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009900"/>
                </a:solidFill>
              </a:rPr>
              <a:t>Professora do Curso de Especialização em Nutrição Clinica do CESUPA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009900"/>
                </a:solidFill>
              </a:rPr>
              <a:t>Mestre  </a:t>
            </a:r>
            <a:r>
              <a:rPr lang="pt-BR" sz="1600" dirty="0">
                <a:solidFill>
                  <a:srgbClr val="009900"/>
                </a:solidFill>
              </a:rPr>
              <a:t>do Departamento de Nutrição em Terapia Nutricional pela UNIFESP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>
                <a:solidFill>
                  <a:srgbClr val="009900"/>
                </a:solidFill>
              </a:rPr>
              <a:t>Especialista em Nutrição Clinica pelo GANEP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>
                <a:solidFill>
                  <a:srgbClr val="009900"/>
                </a:solidFill>
              </a:rPr>
              <a:t>Especialista em Saúde Publica pela UNAERP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>
                <a:solidFill>
                  <a:srgbClr val="009900"/>
                </a:solidFill>
              </a:rPr>
              <a:t>Título de Especialista em Terapia Nutricional Enteral e Parenteral pela SBNPE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>
                <a:solidFill>
                  <a:srgbClr val="009900"/>
                </a:solidFill>
              </a:rPr>
              <a:t>Título de Especialista em Nutrição Clinica  pela ASBRAN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600" dirty="0">
                <a:solidFill>
                  <a:srgbClr val="009900"/>
                </a:solidFill>
              </a:rPr>
              <a:t>Licenciatura Plena pela FATEC - SP</a:t>
            </a:r>
          </a:p>
          <a:p>
            <a:pPr fontAlgn="auto">
              <a:spcAft>
                <a:spcPts val="0"/>
              </a:spcAft>
              <a:defRPr/>
            </a:pPr>
            <a:endParaRPr lang="pt-BR" sz="1200" dirty="0">
              <a:solidFill>
                <a:srgbClr val="0099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b="1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Resultado de imagem para obrig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72" y="129355"/>
            <a:ext cx="54959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397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4" name="AutoShape 2" descr="data:image/png;base64,iVBORw0KGgoAAAANSUhEUgAAALAAAAC8CAMAAADvq9QXAAABMlBMVEX////9/Pw+Pj6pp6f13976+frq6enb2uCysrfMzMzP0ND68O+LiosAAACipKbXfHzMy9Gwr7Dv7vBhYWHl1tbBl4uCgoSspJr08/Wbm5+pnZ7a086QkpPh4OXZ2eDDnJCjioOQfnnA0NZ7bmrx7OjZw72TjIW/tamykIa7u8He1crGwLWUiId3dXXRvLD45OQ1NTZeU0/LsaVIR0d9mKXEcnHUxrmxraVTU1SWsbtLcX9ubm/GpJnJj4igcnphXVsnJyfIubhjj54aGhrVhIZncXY6LysLERZ/fHZraGbgz8+Ye3KJdXWdm5VNZ3jKmI3le3lCeYlviZLvy8yqlI6zeH2vwcdOeYeZr7coa3+wgn16cHlyd3mbbmy4npNwjZrUsanWmp51X13Jd3HXkpDaq60Kp21wAAAWKElEQVR4nO2dDXui1rbHUQYQgqmgbjEK6DUqaHZitEVPsBcz6bSQjp1pOz1zes/c3jn3tt//K9y1ARUV3xJMMs9z/k9MAvLyc2fttddabAhFrYjFVVA5qmp1daOXJJYm34SFOIFCFMs/N9dGAXCKyUgCH0jg85KJWJR/scQBsDBfRrTpMLzDOuYzQm3TKrAoYIaieIehnxFqm9aBfVJR/mKAGbFMUYKnfCnADk8hUbRZ/KUAM9irlqsCeqm8a8CU4PACV84/H9EOrQHzEhJoCT0f0Q6tAwui/3qpigc2v7AWZmnp+Yh2KBb4JSsG+OWaA9E6sEnh58PZrTVgFisS+3w8O7UGTNHlFxtHEK0Dp9wvBVhmfSlIPZ39+tx0MYoAo69X9D//eG66GEWARXVFuZdoGkvA3LL+DZyEvmiTKJfFalTiSwyBosCG8ds3Uf32t+emi9ECmEG6/udXUX3zsoHpN3rxO4IJX98EwK/l58Zb1wJYMvRvCSV++9Xbt0ET//M/nhtvXWvAv33Cb/GnoIn/84sAxkRfEDAhfhvwfiHAQBzyfinAX814XzpwbQb81ZcBLHxcHTheODAlrgJ/99MLB36nf/f+/W83NzcfPxrv/nz//pu/pZ4bb10RYPo10e8X+rv3X73/mfz+9+emi9Fq1qzYH4hh/Pb6GZm2ahWYDYBvtGdk2qq1uoRZA5N4/9PzEe3QGnDll9c/gwE/H9EOrVd+KKpxsZ87S/H+1Wlywffp3MnDgQWJ9uo1z6uXpnmPlp6qgvhAYFqsfjLadb3u1vC4U7KNdh6JT5JkPwRYNh23XR+7df0C437J1q2SMW7bRsMxj59TPQBYdbzWsK73sd6fGq2WVaqNLdfot+2aXXeEY1vG4cCCXRMtVx+3auM2Mrr1sYWLl+3G2Grjes2YoiMTHwys2u16v2QUoXXHw3qxWy9aDV23wJ4tr1Yv9ktk+sILAhbe6l23Q2BrOrwI8OXiVbPHVmn0koDVfP3S/dAVI8B68BJrxcthDXyGNVVfDrBgY+MSgSnourgM3Pc/QEO3a+OOJ2zY/cmBObuN9Zqt41oRbHYB7AGsNTX0fsuo1WH1MYuIBwGbP1pYrxt/BK06B7aGM+CpYZDl0hHnZO0LDAGDwHs1C49bRsQMZuCwMIVvl0h3iWn408qEo1jGXsAsLZVKpzTGH6Y1aMV5R5POjAAYHFu/i33gmmvo7ZYDwJmMJCXv4vYBRnjaJrPwPl0U/dFtAcyMfWCrBebQcQEYhus6sWXiKFJaropOnxAYIdEWZNNDnYp/9UNr+C2IfeA2AaYpH5gMIn7rFi87DR+45FCpFAk5ZQ3ZHDnGp6Q64jZgcGM0fXqraiCWlVFNJ8C+3fa9twYBvifeQp/Zrw/8gfRAlwAT5pTMl8vVrsolFcptBSZtlJJ9we9iYKP+6GYhqUaAqUrDAJtoB/YLpA3dB58BE2ZFkRWZfRrgqJaBRcEzuhLse1rTCaBORmbwaF4tAKZXdk5spuEWYHqZmEFLwJRU654yqZRJbKII/jl4desEuN9Z3peiEpt8us1LYIGNnJOuz4EbBgAL9tCFAUJFBgG2DRK1BcDQA+H9KK+a3LycbcCOKEdOKhkhMOljJeiRqjvkqZRS9rtdCRtgDgEwXgNm8ZMAQ2QbCwwjW0MBs8xjaGGlgOvFIsTBHsTEAbC7CpyiuMSmqccAo19Q0OmmS60UaeHhhwZ4DbUgUYxSeHWFTerzuDP02n5MHAecouwjdjrReE3SHHbakWOBix1NLIMtqK9CXcHX1aur2zOv/mO3cSlisOcpu9zEaiah/DQW2L8CKrXV+BYudjI0eNc574L79vZ2XB+KJMTsrvi1VCahUGgjMMS+M2BYigJfcjntCpo0TgA9FI1g2F7iZTIomQk5G4H5kjXjhTBCYebAfkeLpfWJbyFciwNWy8mk01uAK7NTUgrLaSptwMiL9D8wCyFNxHzDbzNFgSklGNcJMHc0YOFjCMxF4wGZK0MUNoTwssWm1NB+r67qZCLIhcyqhVVgiczS4p4CWKqtA4NkAjy1CbCqBXj3k0kGQrmr28ldjuMKS8B4Cu+ozMIkjgacOjV+/3sMMLHhEFibwUHXa+p9gVOvoiaBDRhA3ArpY6knAObf6H41eyPwtK1F+tznQrOpqhEXd4/qdn1t4DgisFATdwFX1lxw1E3QxScFlt9c3ChbgCFn61qVLcC3tadtYbau31CrwAwo5QNDCAnA1mY/7NtwrdhGTweMvl4GBpdGkjrfrU27tgHAnTles3B1pTYLhcUnuK1PsT6GOO6JgJUfP8kzYDngDaYJqgFwqb4MPL7961+8sOiGV80GZB6X7rlCbQAWaGkP7Q2M0ALYjyUULVDYwt16HXcsa+EUCr/+unBqV1djUmArXmKLU5l4t0aXurmd2jwPfxW4ob9hl4DnF7RM4iFqXWy4xX6EeEmfPZ1kzXpdhmgO/ipxA4fU7mg7cDn1AOCL18oy8NxNiIZeszvDOh5bRr/f70QtF9r2vtmEQEPvdy/0P1yWlAgYlZvnLEvApp3fJrGyPzD/ZlamguBnBZhr6Dq+7Iq2flkqFt/1373rVDqhmp//elfU225NJ1XMGs2E/TUVxvGUylUjwHjQS29U7xBg8cPvIXCKXg7g4aROTcf1vuXCq1WsNf73Sh+TqYTfgd7a6F3RGoIDbtvGuLTwEYwcdF3NnJVgA+DNvAcCG/P5lvTQWiFWIN3EAGtfWNMyZM1cxoTvKkQU5a6GPtW6pZplTWt6TYomryzjA9Ozc6wADxxnkB6Rbw8BZn9ZAAt2J9JpgnPTEjb6nVaZZTjwG1wOySQ2vrp1u5xqlsveB2uKDcMWVpwwfNacOHPDy8CDabvTwu32sJV/CLCEFsCU2NHk5dPCynyjPrbymdA3n9I8RPdnF0OBLHHl1hTX6o66xkupublnXQZ22p7b6bax156vOwi4eLMARp0Kx6ycmHaV0wauauGkc820q1XR7ebC5aqHGya7xgvAKB6457TttG8UDwQ2ohMlvIq2AlzGlMxBNLmYJ6/myMWB+ZJKbn5d44UUxY4F7o0cq4TTvd6gU7IHvd4jgel2ZdkmaJGRNW6rNLQaRZAGlk16GTgdsHmW7XZLXhqwvUGvhUePA5ZxNxpiUmVR2cIbzvTXJGUNmDHtxe1C/sAxbRG30Ct1bMexhqUutG/6rjPEpJUfAZwfRkc7CqfkGEJiIfA1Hn/n66/yug0rZY5dBu6CCfQmk2nHy4M5dEq4N7krdaxWvjv1DgCGfG4ZuBRxxQwSo7xaDrsoUPVW17/6S9WIR36l/8itAjNalQ2AFaWBUFc1seW2XcsqWV1LxKNOd+p2rE4nPy2hrlUS9weGgTkKzIridP73pWivLJqZoL+pZqbsTiuVMFi5KOmXAufHmFevxt4KMCWXq4oPrFRbbakKwNOS1+60hyV3VAK1Ri3/5bil0gheqMPtCSwYS/PVWIm1512IuiXA6NQkNmDaw6FZyalBoURRM3qFu62o900VktKGPwhHgMWq4j94IyW2Skgodyuk043AionBEqWDV/hjUt27hYXazcp7CqTrwVnPiwWWx7kcFsVyzh5aMNQxc6dHjSu5oqXpl329ctuwRbEa8W6UywRPCkGtksfM3drG8OcAG44BdmY1smYB1pgu1nIasoPtI404vnz3+f7bvjDWK32LhG/INmelOYQYMqpTjNsmkz+SDH7WgZEUxgXn+jmVUk6uzs7OcEZcdQQUBMN//t9f/xo3v7vssMRMOBOHxJR5SgfHmrb8idVHBEYSnrXjSRO2Y09IsecDv+64YOvzAlUopArn/h6UzOZmiSglI5o+lTjbKjPHBZarynzHPrFXhtTam8W4wZcwh1+hVM3vseQcU5YVJKntoipYN+pyu4FFcdNlslXgSNVZgeZFsjkaWpWcfkkuavjJ0Hh9JIsVBW0MZzVHgv8UE8HpigLYl1rer4X5DXMuVoDFiB/2T0fTkl0aXhjAq5yckDyzz+yGDU1BQLyJJBr6gQz21fUkv5K/X4qkmvFTF1YGDv3n+cwDIfyDMmRiR19W2SDl7CuxBhFvJHQw8U5RZWjwku0D03smoXT8VZzVoflikSLN8kcK2Z5LUmAykOnNvXlBTBBtMsSKKOTNgPdJ81NK/KW95eCH/1mfJaFm6M8oBrk0RRMPSmx4fAgvoZz7YwieAuDhXoUUCA5jr+KsZc1hE7P0zCdVW5dvBAgteSalXun3hwGTq7bzEcQ/JpmDsU+pCrb04qpxK8DqT+LN1xGDoFL9T1//clNlGJ48/+e+eCAvwZzHI4ypUqk9p0aTPaW4q6erlR/hp4uPr1+rdPjnoC8+/fzB+Pa/XfJAHXRWLMQA7/gMMLzzoXdmaHb7tit78jEXI9cq8OpNzbi4+V2TWVY28x8/ikX4AK9FV2Yp5e2rmI8sq7tajRE9Iejy5lqsvBVYiPHFMZe9/vG3N8abm0C12n/988YEeV7eNBu3/LrsrGnGrI5KKOex/4A0AXMkio/qZItSMa4tbvqBJCzLP1UwOX+dRURmzOrVrQRh9jw3Wlp6fF75bJvQep04Brh60HV3s3zYZFbJDJ8FsY/k9XkhMU/w8P0Ds0MzO2M916F2bRzdj6KFvXkVal9gSoE4Pay8F2J1G+ps2kFmJpOhQZlK/LZRQROX93LEIIij9wWW1fL8Dv1y8CpHFkG4Vqv9CPK6ldz891ZrOl1sMvttsUhXOJkcf0+xBwBXZ4YmmxDMqlVO/YM3yDqhVYGU3VQauq+6a1VUuxYsiLKMujKrifOdT4cyy6G50fpVfTqm9hbv1Q4BXkT8fImhlLJ80u+P/e1bkCpleKqhjz+DcBcCA/OC/DrWRQgdOuDJF2eR2uCno8eKBaY2ZASHAc9HGx+4cl/89sQ/CAAzmYzaKJKklMTLIH/3ZtGtcD4wUiH19wdXur1yrDhgiNX5uBj7UcDNQuFXhjyoRosALwY4smGzKJ4rATCpdiskX9oHmJIAeHWG0KOB/Y6iqpwWtDCYBGnhQqGv6OefgzAJgEkR3DcJVSOlN2ofYEqCwY/STmNqnvsBp07jgSGpVFWFigL7xjczwCVgivKryLK0BzDdTjGqunoxfX9gwYkHVkiLpWKAw0R5CXgWDu3TwkKpUqmY5kOBU6K3oYXDg0RN4vy8qRSoZnNmwxHgWeutA0vTFRsWWq1WDO+ewFV5k0msA8P4fZ46oU5OYlp4C7Cz6iXAQ6/j7gmM6E2dLg44MIkUdVgLo9W8m3q4H2btjV4iDvj8pABmQd2fUwcA04q331i3DzC5dHJ0YNbE+4UT+wCzBwE/yCTg+CYWkbhbEL4nDAx97hx63HlqF3Do+WbAgrdXjiAn3cLU+SVzCT92urWTAnwyGBhnwOTFyFHFpnSFzcD8g4Bn5dW4gSMKnGoWzpvnyvmLAJ4TbwE+aVIQmzbPqSjwFvcw23tLp3sYMFXQT050eDW3ewmmeZ76nCTwonicdAuHwc/5JawuKMcHJqsCYC5Mck4KPjCkSKtVKwBG53KQccxyopOw0wVKRYCnCQFLbDRFSvnXEH3gcEKE9ureT5HCAH4F2K2oYcYRXt69OvNTpOCCtBJJkRicDDBvy6kQeFaovb/1k1BzvugnoVIuTJEiAuBuDnchT13sfDZkIQldLM6AV+9zejAwTwXAirmrZtAoNlcqDn0dS7sKDhVWDuyX/C2TBN5dxG3oxRXp+j6378yOz8ZlcQ8G3kNOA3S9rP0eAyx1VZlKBtg/iFJuk94VlKk2TxO+itPmzSM663KaTMl2zFSbBwHL5WlpSJ/69YbTU/hKTHRwMJRRCTGfEDCTw6YgtYbDqYSGwyEWElG5NByKGA1pGgkCpiuclgywp1IqmZ4olCxryIkdq5PQ87SlrtWZfhI7PA8dU3FKFY1NAphSPV4lcQVf6nAAbFUqSQG3uc4UixVOqMLp5FaFUxMBhhQ8AB5SbEYQz5kt0wAOBVYlANZk0a9tgE1I6xMeHwDM4jLiffcGQb24VHl8JLAmS7Zb0fybpQFYFR/q1hQfeJ7mQ9jCLIBTxwJWq2j3nIBYYGYkEeDR8mWk4wLDUcU9QokY4BQv4FOBfGTJE/jIpei5SSiJeQlVWQBvqpxsB4aQi0aZDBMcQOBFUZLmF/UJsFqFRDuhh+5L3ieEkDgD3k9LwKciOs3l1NTMkihy3cj0RDQHNvOT7GRyl0gTC5NsD45VfSCwIuRxDiLq1PIfJjg2tk05AMYID9KDCX78k8n4bC89SHsPbWFwXaZKAiZ/rSyTRlZkebGVxwo+MMa2cz3IPv4pANlJeoSvR4OHAbMuDbjzlcFtkKw2ryiS8a4cANuTO3vU8x57ey+d7eUHd4P86EHACqY5dbFO1fzIn+UWnyFFCaMAOH3WH+BB9rF3aQ2yzqBktPLOg4A5Mo7Pd1I13q8ls3z0DojQhnHv9jKNHg88yubT7fF09DBgewihXbgCeHM52W/hnKYtquAz4EG9NbKTaOHRqPWjOzcJeXeRKlKqciscF5QOZRbal9dUMkWL1XhtYRUzYDzo5UcT8bHP6hGyk1G+N3AeChzOW2cho+F5nvNvLmEg2sst5jqHwI7jXKeT8RIDDDkfAT7kwRi+SYh56P22izxs56tV5KpBnUnGuFrN27btYdezbQGAPXJbxWSSwHMhlMkdHIrMvNYoD+1Tyg5lAjDbQzid71s/QPf3gxKVDM4UQ269ySLskI6GHQKMqtm7bDL/lEwV7+5+sAeHtjAIgO/y3iDf74TAXRVMF6TeA1k27wCwlUYEOCNQkikl9QBO3jQVkQQ/eFeFZrmEgyk2O7q+HnwPregDu+R/LIhi8I8WsgMYjnrf204InLAYAuz0PGcEskUldpKPmu1h8r4zksgGMhnYR861A9BZWBDztpc9JT7yjuQX2QG8BcPx6CjAFCY2jJ309yPvGo3ib6zNwuCa/j6fd9AkdKfcoGcPQJM8DLni5HqUxuAjnQmJfvMTD94Z9dLHBO51SQM5o3jvk53YP3T6Dfva6838v9qD4CmdzRNvrA4G19dp8JGDAZnMJefBA6WzaZo/PnB6B7AzmQ9YLJ/NZuUgpEn38h5YwaCX9hcVGd7iZeGYwL5JjJzJBpOYBCYxcjaMsL2J7yJ7Syv54wE7pIWg36c3+Dc5O8HQw6CBNwxYjDjI3o1Wht9jAt/1SD8ZpDfMyVecH4I+NuI2HYYzzdX3jgiMxexdOn2X3Xh02fH7Ue+gCZKkTmEmDwxxjD/WZrPbatBBPzosRDTvstlNNvRwKQMgeXTsF6fTCbkZK5vwAxXVyR38rdN28s9UpkcIe/nBIJvoI6a5NKR1gwEEhIn/T7Y08MJINEoPkjwq5PrgryCImDw2g1kVshG2iXN3Jgn+e0g2O0GD7yGwyqNsckf1JdrYu6PJ8DlJ8B9wAjBOX0JSe40TBx54zt3p8YDzSQMjiOBGxzMJCBKSO2qgQdohEfOROp2TTdyv0RDik9H8KG5tlH506Wtdp2S4nyQ/cPhBQv4YD+NnUTab/APoZQHScOXA9v1/TFrN+jebQ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8" name="AutoShape 6" descr="data:image/jpeg;base64,/9j/4AAQSkZJRgABAQAAAQABAAD/2wCEAAkGBxISERUSEBMWExIXGBcbFhcYGRcaFRkYGhgaFhYgIBgYHSggHRslHRkXITEhJSkrMS8uFx82ODMtNygtLisBCgoKDg0OGxAQGzclICUvLy0rLS8tLS0tLS0tLTUtLS8tLS0tLS0tLS0tLS0tLS0tLS0tLS0tLS0tLS0tLS0tLf/AABEIALsAyAMBIgACEQEDEQH/xAAcAAACAgMBAQAAAAAAAAAAAAAABQQGAQMHAgj/xABCEAACAQMCAgcEBwQKAgMAAAABAgMABBESIQUxBhMiQVFhcRQygZEHIzNCUmKhcoKS8BU0Q1ODorGywdFjkxckc//EABoBAAIDAQEAAAAAAAAAAAAAAAADAQIEBQb/xAAoEQACAgICAgIBAwUAAAAAAAAAAQIRAyEEMRIiE0FRUmGBMjNxoeH/2gAMAwEAAhEDEQA/AO4UUUUAFFFFABRRRQAUUUUAFFFFABRRRQAUUUUAFFFYLUAZozSXj/Si1s8dfJhz7kagtK/7KLuapvF+n16FMkdrFbRA4DXLkynwAijGdR7lyTvVXJLslJvo6ZmjNcMm+kLise0s9rHMd+pEYJUZ/tHMgCH8uS3lT7ov9LGTp4lEIl1KouYyTAzEEjOrBAIBwwyKlNPoGmjqtFakuFIDD3TjB7iDywfOtgapIM0UA0UAFFFFABRRRQAUUUUAFFFFABRRRQAUUUUAFFFFABRRRQBg1ROlPSyRpWs+HFTMNppyMxweW3vSn8Odu+tn0rcfltrVYrVsXVw4ii2yQD758sDvpJ0e4Z7LbpBnURku34nY6nPzO1Z+Rm+KOu2OwYvOW+jRYWUFtKqjU9zMHaSZ+1KwTBZmY8lBIGBtkgUqvr3VpuygOcx2UbHY6slpmwML2QWzzCjxapHEszXDwLzk0RN4rCq9bMR5sXRfUitEkIu7sY+xXVGB3FI2Amx+3JoQflR/Gscf1SZqf4Qv4L0cCRGViY0O4Kge0TMdg5dweqQnLBRuARk860GGEYKJraQtpuJkNxNMMnIhhJyY/wDyMQO/HfTTjd4Z7mSM5FraoGnCj7WRh2YwMd+QCPAkd9T443hQEFfbbjYufdjUDUQPCKJdgNgSB41f5Jdv7FuC2kUe14c/tSW0jv1SLiOO6jR4onc9kGNJSFDYYA7EZAxXQeifSBrUssmUiiYJcW5ZnWENkxzRM3aEJxgoc6e7YEVW7+4Z4fZ7UaYpA2hyuu5uWB3kC7BEz2usY4HdTPh1tJPiYP7PxCDMMxwHRyMEal2yp7LAjxprzuNOWinxJ6R2O3uVkUOjBkbkynKkHlgjat9cHtormK4ZrdmtZjl2t43xFLg5Z4MgpvneNlGDtkZzXROhnTMXJEE5C3BQPGwBVJ4z95VOdLDkyZOD3kVpjkjLoRKDXZdKKwpoq5SzNFFFBIUUUGgDGazWi6vEjQySMERRlmYgKB6mqx/8i2TE9SJ5/BoYJnQ+jhdP60AW6iqgOnakEpY3rEcx1QU/52ArTJ9JdrGCbiG6gIxs8DkfBkBX9ajyRNMutFVHgn0k8MuiFjuVVjsFk7BP8VWsSCgg90UA0VIBWDWawRQByrpJH13HiWOVtbZdK+Dyls/5f9RTUDelnFDp47dL+O2gYeeklSf1FMJ8lWC8ypA9cbVyeY7ynQ4/9spvBrx2ivbzbV1kqQ/x4X5sUH7optwaFbdZjnKwqIgT39UhaQ+pkZ80v4RYtFa2FtIuHaUvKDj7nWSnP72incXBw1q1vKc9YH6xlOCWkZmcgnzY/pRkkl/L/wBFoRbEHR22zb2wcAvdSvdS/sj60b/tGKvXE7lZrm4BOYoVEcuB7ynDtGp/FJIY1J7lRvGrasQGAAOyuB5Dlz+A+VJrFY7JOpUme5kZ5Cqga5GYksx3wi741HblULLcm0tkeFUj3/Vo+skXXcylV0rzZ8diNSfuIMj4Me+lkvEZ7W4668gSOGYJEzxOZMSAkx6gwGAQWBPfgU0sOFOZRc3ThpQCI0QnqogRvgfebHNqUfSfxYQWqKMEyTR9n8sbdYT57hR+9Rjac/Hu+/8AgSTUPK6LBxvh/XR9nAmQloW/DIOWPI8j5Gq3w+5j0Q3kexivQ0edyBcMBKhPcPrT8VFXTv28q5xwK11ubVB9rxHIwc9iImQt6bKPlV+M3TS+iuavs+hIZAwBHfv+lFZjXAAHIUV010YT3RRRUkGDSTpJx5rcJHFH11xKSIo86V7IBZnY+6iggk7/ADp2aoizma/upT7sOm2jHhhRNM37xdB/h1Sc1GNl4RcpUiOeCdbIJr+QXUw3VcEW8X/5xE4z+dsn0pt/P8iiiuZPJKe2dXHjjBUjFZB86KKoMIt3w2CX7WGOT9pFJ+ZFQRaXFmC3DTlRubSQkxvtyjYnMTY5AdnPdvTgUH+f9avHNKLuxU8UZKh3wDjCXcCTRcmHaU+8jDZ1bwZTkEHFM65/aTi04mh5Q8Q7L89K3Ua7EDl9YgA9Vq/A711YyTVo5LVOj1Wm4nCAs5CqoJJOwAHMk+Fbqp/0txluEXekkdlCcc9AkQuPQqGHxqSCldK+l9m9/b3MTs0eiaCSTq5Oqw2HXS+nD9pcYHcTTOLjlu8L3EUiyRICWKnJGBnBHcfXFPrPQYo9GNAVCn4QMbY8NjXL/pC4jBLF1tgD1zyvbSaV+2Up2xge9g4w1c5qOefX8m1XhhVlmtbK9u0WcTLZoy6okVBLJhsEF2YgDIG6j514vL27sRrvAlxbjGqeJSrpnkXi3yvmDtmp9p0jhj4bHcjMgRYo2VPfEnZjCEH3Tnxr3044jFFaSI5HWSqUjjGDI7MMABe/c7nypbTvx8dF7VeSexbBxK4u97Zeog59fIuZHH/ji7h+ZvlTXh/Do4QVQEljl3bd3Pizd5/Qd21Y4VAyW8KSbukcat+0qBT/AKVLpE3tpdDop9shcUvjEq6YpJmY4VEHfjO7HZR5mqf024dIbKe6uinXFVREBykSlwSFJGWcnmf0q+1T/pTz7CoUaiZohp/Fz28Tvir4J+6S/IvNFeLLBecTSG1E8hVR1asNWQGJXKjx5+FQfoM6IPHGL+4OWcHqF/CrkF29WwPgKudt9H3DQVY2yuVA09YzPp9AxwPSrRb26IqpGoVFACgbAADAA+FdPDgWO/3MWTI50bFFFZopwoKBXkPWHlABJOAOZyMD40Aeq550bcmOVjzN1d5/dmdB+i064h9IvCoTh7yInvCHX/syKqvQjjME8cscL62SedjsRlJZnljO45EPj1BpHJ/oNHFa+Qs1FFFc06lhRRRUAFYNZrBqQEPTq3L8PmZftINFxGe/MLBn/wAmqr/wa+WeCKZeUiKw/eGapN1cz+1JB1QNrJE+uX8LDbSe7cEVJ+jrisdvbw8PuC0dxH1iIHUqJUWRzGUYjTJ9XpPZ8/Cuhxn60zm8pe3ki91puoQ6sjAMrAhgeRB2IraGrNaTKc3HB77h6dVb24vrZXPV4l6u4jjZs6cMNLBckA5G2Kr3Qzhsc4m4lJHpma4kSKPHZhVcBthtrPe3jXZ2Fcd6QLc8Ku5QIxPZ3k+qFVYKyTsNTDfbff12pGXH6S8Vtjcc9q+kMbngcLOZV1RTN7zxMUZgPxAbP+8DyrzY8BgjlM+DLcN700h1Oe7mMAbDkBil49su20TxG0tQe2NYaWX8uV91fHFS7y2lmkWIoIrWN0YkNlpNG6KFHuJnBOc8q5vslXkbnT3Q4oorVHcqzuinLJjV4AkZAz46d8eBHjWZIYbTVW47E13fRW8cjR+zoZy4AYLLyhyp2P3vgTTninFerKxRL1tw/uRg4272Y9yDxr3wPhfUIxZusmkbXM/4nxyA7lXYDyFdHg4G5eb6Fz9/U88N6fXNo6w8YjXqm2S7jB6vP51+6dxXTlcEAjv5elUG5t1kRo3UMjDDKRkEHbcf80t4Rxd+EyCOd2l4c5Cq7ks9s3IAnviOwyeWK6jjXRky4fHaOpg0VricEZG4O4I5YoqhnOdR2sxJ669upQeSh0iA9OrQH9a0z8BtnGHSSVc8p5pZhn0kYj9KYivVaKRynnyPTZGsrSKE5ijSM/lVR/xULik0sVyLxEMiGIR3CIO2VQlkkC/eKhmBA3IAx4U2xS3pMxWyuXRirLC2GGxB5ZB8e1VMkVKLTLcfNOORNME6bcOJAF3FluW57+WT3Hyp+rA7ggg7gjBBHwpVb9E7O3i9nEEbJgaiygsxKjJJxnJqfY2aQxrHEuhFGFUZ2ri5Iw6ieqxym9vo30UUUsajDUtu47j2qF42HswSRZVJwdROpGG25yB86ZivLtjOPA/oCatF0UkjIFK+ksKS2/UPuZWVY8e8j51dYp+6yAM2R+HzpVw+44rJEsq+yaZVVlDLKGQMM4ODhsfCm/C7TcyyyrPMMqzLgJH+JVQE6e7OTk1a/B3Yt1NVQ36GcUctPZSsZJLRkXrTzkjdBJEzfn0sA3mM+VWkmucdGYg/Hrp1c5jtbdWQHs6n3yR4hQv8Vb+lPGLi4uZbC0mFukUatczAapQX3WOMcg+NyfAiumpets5jjUqL2Lhc6cjV+HIzj050n6Y8BW+tJLcnDHtRv3pIu6EeG/8ArXOo+hdsoJVphOdzcdYfaM+Ovz8KccP6UTWB0cSl661OyXOk60PcsoXYg4wHGNx50rHyITdIZPDOKtijofxvr4zBcMI72E6JY3IDNp21ANjOdthViK88g+lUjppYR8TWfiSZjVEK23ZAM2nOXfIzhjgJjfs5p5L0b1IF9rvAwVQjdYDo0+9tgas/nydqTk4CbuGjTiyTraNvHeLiIrFGyC4kzpDMAqLg6nfJ2VR8zSu24jlTb8MxO4J6y5bJhDE9tywxrYncKu3wpnw/otZxHU8XtMxG8s5Mj/AHsrz7qbxxhQFUBVHIAAAegFOx8KCVSL+8pb6IHB+DpBqbJlmk+0mbdnPPHkg7lG1MjWaxjurdSS0XSS0Ga8TRq6skih0YYZTuCPCl/ALxplkkJJQzSLHkY7CHT3eYPzplioC7RD6EXr2M44fKzPayZ9jkOcqQCWiY+OnJXyBor1xK0M0bIrFHyGjcc0kXdG+BxRVfAyS46vQcJz1SqxyyZQnvOk6QT6gD51MpfaPi4nTx6uT+INGf1j/UUwBph5ya2FarqBZEaNxqRwVYeKkYIrbXk1KKptbQnt24hbgRp1d5CuydYxS4VO5S+Cr45AkA+dSuHdIHluBbtaTRNo1s0hjwq5IHusc5IxU0sBudgNzXOobpbmSW5kjDiQhYtWoFYo9kKkEFTqy2QfCs2TiKb9Vs6vF584r3ejquaM1ReH9J7iEaZU9pjHJgQs4HdkHCufPIPl3lzF02tCMuZIiOYeKQH5gYPwrn5OJlxvaOxj5eLItMsQrVcxa1ZTsGBBI57jH/ADSQdNeH4ybqNfJsq3xUjNez0x4fjJu4sep/6pHxz/SxzyQf2hfbdAYFi6p7i6k2xkzuoA7gEUhcDwIpPb/R/Lak+zXh6jBJWXrNsDOwjdVJ8yKdcQ+kKwiTWHeQZx2EYj5kAUhtOK3fHpWtbZDa2Qx7RI32pQ74wORPgM+tasazN/t+5kyfClrs1/R90fu79ZryOQW6sVjUn2jEgTOTlZgcb4xkjbanUPBEZZY2fqr6Gc6niXtg6cJLmQsxR4mAwT3V0/h9lFa26xRqEiiTCjwVQd/M8z61xrjCvctDxS4km0ksSLfAaG2YHqSq6cvg9W7as5ydq1zTcWkY4tKVsdW/RlBjXcXMpxvqnZRy8EwMVI4ZfJK0kUahoYtKh86kY6e0uo7EqQMjfnVWmvIJezLxVrqInaGCMrNJ5NoGonyAFbYAbwwQpDJw+1ikLKxKpKxUEKI0bmxJJOQcedc74JydSe/z1RseVJWuvwWbpgXNlOY0YvoGkIDk4K7AAeXdTONsgHxAOO/cZpJ1d/E3ZkhukG2mQdTLjzkQFT66flW48eRP6yj2/wCZxmI/4iZXHriutj0kmWjmhJjas1rt7hJFDxuroeTKwZT8QaxdhjG4T3ijafHODj9aZY9P7RAm4qTI0NtE1xInvnUEhQ42DSEHtflUEjvqJe8eaFjDM1qJQO0dcrBVPLVGiEr6lh6Cl/B+DTT2NsbW6NuvVqJYtJAeRSetJkU61Zm1ZYeFWfgd7NZx9WnDIwme0YblHZyeZJlVWYnxY0lzb+zBLNOyvcEt5ooo4YL+xkQA6AVJbSTkAaZckb01S7uoji5twyf3tvqkUeOqL3wPMahtvip3YcELwiBGbc9a0WMnYkiNWPfyqsQXccETTo9xPFG5aKOGJ1tEbuAc9t40OTpBKjfbliFNr7IhlmmWayvI5lEkTh0OQCPEbEeoPdWaVcE4pCojiKvArjVE8xjAmz2mYOjFdbZLaSQd/KinKaa7NqypJWbL5Gjuo7jOYynUuMe7ltUbeGNWVPhmnH8/z/PdWq5gWRGR/dYEH49/w51o4Zcl4+2PrEJR/wBpdj8xhvRqseTltE0GjFYWs1KKUIumt4YbC4cbN1ZVT5v2f+TVXtI9MaKBjCIMeGFp19JoJ4e4Bx9ZFn01ilQ/n5U7D/Ux61jR5lDYOnGrG2r3c+eO6tVld6wQRpddnXw7+fgRuDW+lvF43UrcRDLJs6/jj5keo5inSbW0EVemMWUE5IyR3nc16J8d6h8O4hHOuqJsjvB94eo7qm8OhluHMdrE0zD3mG0SftSkaR6DJ8qlzSVtgoSbo8OM7EZHgd6iXFvpkE8c7202Ma0YKSO7UD7wq+cN+jaR8NeXBUf3UA0/AyuCx/dC09t/o34Uox7IjnvMmXb+JiTWXJyIvVWaYcea3dHLLrpfxJLeZGvYp0aOVcOFWTBRhqVwQNS88d+Md9XDovx/humPVeW6Roi4DSKjbDABVjkY8PKrjwroVw+3JaK0hVjnfSCf1HKmi8Itv7iL/wBaf9Vlk03pUaoppbdnPOk15waaRJI79baVQ4aS2ClmRsZBYIyjcA551J6P8G4HdZWOVL2XA1NNIZJsd2A2NO4+6ByrokcKqMKoA8AAB8hSrivRizuPtraJznOSi6gfHUN8+dUpXZe3VFN4hwMQNos55Ywu2mUmePx/tO2B6P8ACoxubpBh7dZfEwvgn/ClA/3mrDL0FiXe1nngPPBczRt6pNqOP2SKgT8OvoftIUuF/Fbkq3xhkP8Atb4U2LQ+PxNb0VfrOHvN960ufAl7aRufoHHzFMmtbxCvVXCyLkZE8eW8dpIsf7TW83FtcgwuFZhzhmQrIO4/VuAcfA+tR16OLH/VJZLY+AOuI9wHVSEgD9kipot8Uu4MiWF1LYzus8JSylbWsqMZIopm3kBYKGVGPaGobEnn3b16VuxmkhtuutImI60ShWkC++Y10lW5bHUK8zcZvbPtzRLNEPektgwZR+aFs5XxwceVaLTh4aI3HB5BMjazLaM2Vk1Es3V98cm5GjGKROL7QradTNPB424lAJ7mWXS5fq4kYxoqgkITowWblzJHlTborayw2cEUxyyIBjAGkc8efrR0cureSBRbDSidkxkYeNu9WU8mzmmYrj5c023F62bsWOCSZX+k9vHFYvCq9h2WNU5nMjjZQ2e1uceG1FK+msvXZaA6xZB5XIzhZwU6oZGzMAJDp7u+s10OLCSxpv7MmZ3IvJpRO5huQ5H1MwVXbkElB0oT5MGCnzUU1rxcQK6MjgMjAhgeRB2NdI87HRsFBFLOGTSKTDP7yg6JO6VBsDkffAxkfGmealESXiV76QYtXDrjHMKG/hYGq5bTBkVs+8oP6DNdAnhV1KOAyMCrA8ipGD+lcqXhzKHg1lZrSRlRzyK+8ur8rLgH9mmY5VIfjj5Q/wAMaXM2MADLNkAd35ifIf8ANQryUyjQhwrbauRYD3iPwoOZPfkd1Q7W/wBSPLOriPVhpFRmgYryQSrldPfjIJJ3qTwktcZmfZGxoUfgX3dWO7O+PH0pvyKWkX8HDbI0vBFJQ231RUEa9z1g/CV7wTzPniurdBOnMDKlncpHZ3K7BB2YZMd8ZO2/4Tvnxqm8NtHuWKQEYU4kkIyieQxs78+yOXfVsh6H2YTQ8KzE+88nakYjlv3D8owBWDl58ON0uzdxMOXIrfR0kMKyDXOU4JLD/U724t1/uyVli+CyAsB5BsbcqnWvSO6tR/8Acj9qQc5bZCJFH54Mkn1Qn0rNDPCXTNM8E49ovNFJeCdKrS72t5QzgZaM9mZfWNsMPlTgP5U4SeqKKKACiiigBfxbhENyumeJZAOWcZU+IbmD5g1VrzotcwjNpKJkH9lcEk+izjtD94NV5rDCpTotGbi7RykdIVicR3kUlnLyHW/ZE/lmHZNROL8DdJfbeHEJcba026qdRk74Hv8Agw8a63cWiSDTIqsp5hgCD8DVSuug/Ukvw2TqM84HBa3OfAA5jbzU48qt5X2NeXzVSKjPNHPGOL2qabhUPXxAbzRggSAgf2yEE53zWLeS7vYwQFtIJFBDKwlnZCMjBHZTnudz6VIhtruyupZHs5FtpMOxj+vVJuUmFTtdWw3PZGMeZqP0RliWe5tYHV4IykkGG1FUlzqQ940sORxjIpfwwlPyaJwy34Xo3cZsorXhs8cSBY0hcAeo3JPeSd81mtX0h3Gnh8ygEtJpjUeJdguKKbKyeQqkkiyCs0s4LeyOrR3C6LqI6JlxgasbMvijDcHlTHNMPNyi4umab20Ei6SSu+VYblGG4Yenh3jIrTw28L5STCzpgSKOW/uuB+BgCR8R3VMNQOJ2hJWaIDr4wdI5B1PvIT4HmD90/Gp6Ji70ycxqqXfCk4jxYQQgiONE/pFs7SBWzGnk2AQcYyGPhVkt71JIhMm6lSwBGDsN8juIwQR5U0+i3hSxWKTFcTXP10rHmWclgPRQQBS8kjZxI7bZZY+HRCLqRGoixjq8DRjw08sVXuLfR1w2dW+oELn+0h+rk+a7H4g1bQKzilW/o3HNLfo7c8NHVWkXtlnuyKGRbmMk5YZYhZFzv3EedYHSaNCBcw3NpvjVPC6xD1lAKD510vFeZEBGCMg8wdx8qTPBCTtj4cjJBUipRSBlDIQ6ncMpBUjyYZFeqi8W6FGN+v4Y4t5cnVC2TbSAkkgoPdOSTqXvO9JX4tcSLJEsfU38JDNA57MigjOl8dpGGwYciRWTJx5ReujXDkqSp9k3jFvayI0s4U9VnMikiSMgb4kTDqQPPln4zOjfHJIZ1s7lzJHJvaXDY1SDGTG7DYyDfScDUB8TX/6UiwL+L7JiI7xCN13CaivcyMQD4ocnkKgcc6uKGWxkuFhXAms5WPuhG1hA2NyrAAeKOBTMMpQdC8yU0dnFZpdwCd5LaB5ftGjRn2KjUVBbsncb0xraYQooooAKKKKACjFFFAHkpVe6S9Dra9Id9cUyghZomKSDPmNmGw2YHlVjrGKLA5jxDhVxbBBfo15aRSJKJ4RpnUxnK9dFvrUcyU325YorpxUeFYq1g99lI6fcJZCvEYFJkhUiZBzlgO7DA5uh7S/EVHgmWRFeMhkYAqRyIIyDV9mTIx4g1yFJBw68NnKdNvKS1szEBUbPbiydgM4KjzxVoOjJyYeWyyrQ1ZFeTTTnoQcbg6uN7eDPWXspjVc+4ZF0ysuBsAoZ/Umuq2VsI40jX3UUKPQAAf6VziKMHi3D89wuWHroUfPDNXTUFJyd0dPjL0s9UUUVQ0BQaKKAMEUk6SdHku0GSY5ozqhmXZ428vFTyKnYg4p5RUUBxWPoLxVWv5mEWZlKmFT9VcZQq7DvjY+8PM4O1bejXR7iiHhpli61EbLs5CyRRsCkkcit7650spHlttmuyMM0AUUifJgorNFFSQFFFFABRRRQAUUUUAFFFFABRRRQBhhSfjfAIbgfWKD6gEeW3/VOaKLorKKaplT/AKFlAPI45eJpfIhBwRg+FXvFaZYFJyVBPpTIzZlnxY/TKlB0dke4tLkEKYZJSwOclHi0Aeurf0q6CsBRWRVJO2aoRUYpIKKKKgs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Nueva Unidad del Adulto Mayor San Ricardo Pampu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2368878" cy="1779291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xISEhASEhIVFRUVEhASDxUQDw8OEBIPFRUWFhUSFRUYHSggGBolGxUVITEhJSkrLi4uFx8zODMtNygtLisBCgoKDg0OFxAQGisfHx0tLS0tLS0rLS0tLS0tLS0tLS0tLS0tKy03LTYtLSstKy0tKy0tLS0tKy0rKysrKy0rK//AABEIAJABAAMBIgACEQEDEQH/xAAbAAADAQEBAQEAAAAAAAAAAAADBAUCBgEAB//EADcQAAEDAwMCBgADCAAHAAAAAAEAAgMEESEFEjFBUQYTImFxgRQyoUJSYpGxwdHwFSMkM0Ny4f/EABoBAAIDAQEAAAAAAAAAAAAAAAEDAAIEBQb/xAAmEQADAAICAgEDBQEAAAAAAAAAAQIDERIhBDFBEzJRBSIzcYFh/9oADAMBAAIRAxEAPwCjTP6FMtbY82STTlUGm4BSJOgFY9w6pmGckgEIMTL2sqEUNgrpbIa2IjGLUUd0UMV9AB2SuoPs37TxahTQhzS09UKXRaXpkiKQXakpTkj3/wArx+nSRytsbi4P0p1dvD3npuNlhqdGxX2HPKy/AU2SvcOiE/UvZLLO0OuQnJX8d7LLdQDT62myCKNhJY2uNixrzbrkWXJeIqZsMoDRYObew6FdZ+NgjBfcNHW64fWdQ8+Zz/2bbW37BOx72Ly6SOn8JsdsObAuJC7qjisFyvgyMCMX+bFdnAzstSMweCPKfDUGBqYARCesatgL2y9AVgmS0LBaiuIGSuH8SeOmR3ZD6ncbul/ZAXdqPZ2LknUTAckL8sZ4rqnnnd/NXaeqe9oLgQeqLYh52/SOx/4jE0ZcErPrrB+VpPucLl3zWWHTKaFV5LLFRrrzgAD3CnTag8/tFJukQnyIpCHmp+2GfOepWd6X8xeiRHQvls6F2E7ROvhDngNxZV9PohGM5J59khI7QzTU+wJqJl1loW4n2TZQP6GgyyBIbFbM47pKur2Dg3PsrFKtT7Yw6RLvrmNBJcMcqJNUOd1t7IBaFbhtGWvMneiy2obKWuaQW9CErK1t8hBo5TvaMAHFhgApf8TlYM01vs6nj58dpcWfVEDewUqpgbfhVJpMKVLJdZ2anpi/lAIcjAVuSRSdW1LymOd1t6R3PRWlbejPVcSB4wrW72RN/Z9T/noF74d0Z8z2uc30L7QdI3l0smXnIB4C7fS5RC0Bwtn+a3TGkYayp12ynTUAjAAXSUsdgFJpqpj7C6uREEYVkhstNBAQisYglq88whEOxrasvkDeSln15tx/hTZpC52ftUq9ei6hsH4kmdK3yo3bWm+93W3YLkY/CkQN3FzvnAXWyBJPclO2wvDHtonw0EbMNaB9L6aMWRJZMpWafCibbK0pS6QjOUv5qHJNfd7FLyPWlHEy9Uxh86DJMgOcsOKtoU2H83hDdUIL3IDnqMiZ+1NhDc8lFDepQJp2sy4/XVRNR1YuNhwooOtl8icZblrmBJzaqegUumbfle1D+isoMFeZdeujVTK9/J/wglxC3E5EVuIisjfsB56J5mLrTmDshvjCj2hbaN0MvraT+8EKpis5w9z/AFXzWWKNqIyHjhw/Ucpde+xs749fAhIw90lJGe6dfMhPCXeOH8D8flZZ+RB9MT+0o9fpDnOB3iwPUFdE+NLSwqRhlEyeVlr5JlDA5jweity1DQwF1r9BzlTXsWKSgLjud9XTujDV1vs3pOrbv+5g3z0XYadOxwG1+fm65GooQHh1r9+17Wuug0naRwPpUp6Ol4mRtaZ00Mzhybr2WW/sl4GkC6WqKxx9IyVnu99HYxY/lhnz3wF5YNHuhgBg9zyUtLUW5SRzNTzCylVFWgV1eLHNlIqa8DqrpGa7HZalTKmsSUlf0CVdIfUT2KvKM92EppSTL9IvVTdHmuJPpORi+VoXo5WZ/uDOOVl7l61DkKIkw9+EK+F88oUjkCH6dUyHvcpWGG/KM5115vsnslbfsbY2wS8gysse5xRvKt7obK7B37LwyHoi7VoNU2yHjH916XhZcEFxU7AafKvYZt4MZPP5Sejku6yE9wVKWy800CLiPS7BBsVuyLMRMOQJAMX4eOw90tTTXFjyFXQaT9oID3X24Lx4usMwUdFdnjmr65Hwt1b2ty42Q2yhwu3I9lHsO0/Z8035VHR4Mk9ApRdkYXTRM2RgdbZSctdHR8DE3f8AwOJHcN4WJiGm456rEEw2Zxz1Uev1DbwcrKuzs1c+ihVVQAXN6vrQbwlK3UnkWCmSwbslXUiKvYnUTPlde/PRGjpzhYdaMt63NlYgpnO/KCfpMWkIe/gUmoLBru6QrxYC3XH2ut/AnZZx44suY1yzCBfrcK0tbFZ04nbAUMAZH3JOU1HwhgAMb7i69BsMlOOXXb2aJQnkDJKapqGWT8rTbucBHj0IcyOuezUGy04aZGdJfhDMh6D9CV1sVHEyw2D7ymmxtAwAPgBVdGifG/IzE8k5TQjS1DUNcMYVC60NmDTNNIC2DdIVMm3KNTT3CGyaGHGyFvRH8JR2FZEG0GowCewJWGTIVRUg3afyuH5uijAStS1SKK4e+7skgX9NklpeoedJI1jHDYATutY36KpqNBDK0teANxG8ttd32pGkxGnNR/FIDHb9wDF/tL0N60V5Nlmuc6w6d7hH/ENeAXC37rhz9rjK+r3O2OuAy5Dh+8T09lY0Ov4jf7bT04v/AHCjQNuS+6I2uPUO7enyF5EByhxRlh3NNvhdDFQB7GucBuI6YS3XHtjsOBZ2+J+casZJXeYL+W14ZYc2/wBK6RsbWNsMC2FRl03ywQxt+Tb3U193AXaWnse6ZWebWkXrwrjt9kGu1ox7XNHVdHR6yZog4HJ/quA1i485pHBu1UPCBk8og49WL9km9M2YW56R1RmNsnPWynVJF7o4YByb5WZ4CNpDb369lRz0X+onWieSXGzQqdPoRIu91vYI9K8DoE1NU45Sm2apmfbIlRokYcHOJLQbkdyFcgmba4Isue1rUMbB15QKSoeWhrASeAikwblPor6tqjYwSbccLiZpn1D7254C/RaPwxGWh1QNzzm18D2VGHT4o/yMDfpOlaRmzxWV6b6OLo9Cmc1otYAclW9P8Pxsy/1H34V1xQXvCtsXOCZB1DtrP0A7KQ43PwmtTn4b2z9qdM6w9zlAs2CkkJKcpn3NvZTYxcqhRs5QYZYDTZLOXRM4XL7CxwXR0j7tC0nHQHUG4S1FUWwU7WKSY8oELm+4QpHKdFUEJpswKsmAJYFIzUrm3MZyclrstKZMll8JLoMApCTbA2uN7xuOMdikal4eC2203s4cXt0+FbqImvbZ3yLchc/QUD6ipbDe7cneOWtHN0G9LbLTuqSF9M0WonvGyO7bfnOAy9727j2V3TvCbYd3mTNJNjbtgD+y88R6uXOdS052NYLEgZJUWk3btsgvc2vztPQ+6Vqq7NTcQ+Psd8Q1zqbywx7X3BJJXU+EtbFTADje3D2rjDTtdZhsRuIueWixOO4JVzS9B8lrJo7tfYl4vgjsUzLw+nr5HeC39V8fR1z29B15KUrKUE2uf6BZo9RZJbPHPynrXv7rns7blV0zidX8NuLnOYNxI4PIKhtpnxna4EW5HRfqUjcILqZhabtGccBR2xLxa3o4CnVnR5ruLDwRfPdU5dJj7W+EmNP2ODmp/wBVNaObHh5Itv8AJQbpMT+lu1kaj0GNp3Ou4jgO4C+pKgXzj5VIP/kokmbFtCtXpMMn52A+9rFYo9IhiN2MAPc5snS9BfIr8UAFIl5StySIBN1AbASPQ7o5aldQdsb7uwEdFWST63En5PwlqqS5Tjm7GZ5P6KbGC4osS/Y3Rw3TtOLLI9DL/wC3Q99mfOFRl5D1dOHAFqapvS0BI0VQLWR5pcLVo4vI26UONkF0SSpZbOKqNkBU0DkKPaAgOlHdK6jI4PISZmU0TkVDUC3KG6uA6qQ55PVYcwqaKOmP1OsGxDVf8LMMFLPUH80noZ/6jn9VyTI//i7nWWbIKaBvRgJ/37Vb+B3j7TdfhHFCIscA45Nyx/8AFztKrwQ+Y0Ys9p9QI5Hb7TH/AA/eC1wwf0+FQhpbAfFie6JVVvti+n0mxrb5LR6f4ecfqseKNfkpjHEwNPoJO8Ouc8CyosjVSp09s7AC0HFr2yOUuqU6bOj+nrlVafwfjlT4gmMm9lmkG5sTY+xX6h4S8RNqoziz223tvz7hc9U+BmR7jvN89EDwzpn4eqa5rib3a8WsCFTNeOvtOhhnJL/cfpO7BQpXYaPkrTDyhPOQshtXZ48ID235TLkEoBehaWEFKGofEcG47FNzS2U6TKdEnL8vOp6QN2oSXvu+uiepdRD8OsCpkjEHyk4xxlpM6Qt7IZapUOouZg5H6qjFVNfwfpE1TlVBmx3UeuO+UN6MyVXllDGOcegUKF52vd1ciWqhTUJr/wBvhfUEV0ve5VakZYXUFIS1aX1Mj75Pwp+rTkFjWngZ+1mOo82d7+jcD4CA3/mTA+/6JNjMfy2LUVeWq7R1ocLFcdG9OQTkLZs4nE6WZhBuF7BUKbTaoCdjuvBTMrOyi9lGPzsDh7qXJRkXRI5yE2190Q7Ij2kHK+uqk9OCp8kVlANHzWnHyF2HiCfbPt7NFvhcrA7LfkK34qf/ANYb9G4VK+5Dsf8AFf8Ag3FOmWyKfB0TzAriAhcug094Ebe5HTouG1rVRE334aO5RfAVXN62ym4edzb9PZZs+tHV/TYpW38HVVcG4/1K+pKNjMgD56plxFlmR9gB/uVkZ3zxoS18lFjfn6KXYcIACgrEzrLzclql91eZ2xGfN9KGwEjrrDmLdl4tKR56qdPbF3MQyxMvCHZHREKujS5BBxgp8hAcxEuq7Faqte9oY7i+fhZqqgAWC1LCkp41B85G+me0I3FO63VeVAbcu9IWNLaL8qB4ort8u0HDMfag7a1s1pp2xvPU4CY0eGxc4m/b+6Ropbxgdr3VGidZv2lLutFq6xtnLlpC22RVtZoC31NFx1ChtqB1C0HLqNdB5X3VXTtQ4Y8/BUd0jQLgKfUTkn+imxfHZ2shX0E1lF0rVNw2v5HB7qg+UK6ZVxosxzX4Q6iK6nQTp1lQiDQlL6SD2IVjxgbVo92KTqzbxut2KteLhvmp39DHf+dv8pdfch+P+O1/QWlOB8JipqgxhJPAS8bg1tzwBle6XS/iHCV/5AfQO5/eKmXIonYfG8Z5r4oTodIdM7zpRj/xtP7Le/yr0cQZYjoqTwALBTqp1ly6t09s9Zjwzijii1vwEKpkypjK8NhLieDYe6yytDxcH5TPYqr0UKeT1fos7rXHYpISWN1uqmF93Q/1VuIv6gd0qWLkNj7i69T8a0jleZl5PX4Pdy9ashbCYYTDivLL7qt2UIDLUBwTRQXI6CLvYlnxqiQhOjQJsklpBwpVZpjXEnqbroJmJGVihbmyRFTmNtucr6mmw72cnZSly0IKdPYys7qe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25544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01008"/>
            <a:ext cx="2621313" cy="179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007604" y="2120352"/>
            <a:ext cx="244827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pt-BR" sz="36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TNO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912868" y="787133"/>
            <a:ext cx="5750312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Clínico ou </a:t>
            </a:r>
            <a:r>
              <a:rPr lang="pt-BR" sz="4400" b="1" noProof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Crítico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55876" y="2076494"/>
            <a:ext cx="259228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pt-BR" sz="36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TNE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Pacientes</a:t>
            </a:r>
            <a:endParaRPr lang="pt-BR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257209" y="2144070"/>
            <a:ext cx="259228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pt-BR" sz="36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TNP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43" y="160338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https://www.eaglemoss.com/uploads/141866043162373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6" name="AutoShape 4" descr="http://www.ligadonosul.com.br/imagens/noticias/73ef07f2e8b6d40b7aa3e4645a39ec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40768"/>
            <a:ext cx="3395159" cy="392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0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691680" y="1484784"/>
            <a:ext cx="6336704" cy="67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Butterworth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CE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Skeleton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in </a:t>
            </a:r>
            <a:r>
              <a:rPr lang="pt-BR" sz="14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</a:t>
            </a:r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closet. </a:t>
            </a: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Nutr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4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Today</a:t>
            </a:r>
            <a:r>
              <a:rPr lang="pt-BR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pt-BR" sz="1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1974.</a:t>
            </a:r>
            <a:endParaRPr lang="pt-BR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115616" y="908720"/>
            <a:ext cx="7467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 smtClean="0">
                <a:latin typeface="Comic Sans MS" pitchFamily="66" charset="0"/>
              </a:rPr>
              <a:t>Desnutrição </a:t>
            </a:r>
            <a:r>
              <a:rPr lang="pt-BR" sz="3200" dirty="0">
                <a:latin typeface="Comic Sans MS" pitchFamily="66" charset="0"/>
              </a:rPr>
              <a:t>I</a:t>
            </a:r>
            <a:r>
              <a:rPr lang="pt-BR" sz="3200" dirty="0" smtClean="0">
                <a:latin typeface="Comic Sans MS" pitchFamily="66" charset="0"/>
              </a:rPr>
              <a:t>ntra Hospitalar</a:t>
            </a:r>
            <a:endParaRPr lang="pt-BR" sz="3200" dirty="0">
              <a:latin typeface="Comic Sans MS" pitchFamily="66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860032" y="2996952"/>
            <a:ext cx="4492698" cy="2468761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pt-BR" altLang="pt-BR" sz="2000" dirty="0" smtClean="0"/>
          </a:p>
          <a:p>
            <a:pPr marL="0" indent="0" algn="ctr" eaLnBrk="1" hangingPunct="1">
              <a:buNone/>
            </a:pPr>
            <a:r>
              <a:rPr lang="pt-BR" altLang="pt-BR" sz="2000" dirty="0" smtClean="0"/>
              <a:t>Estatura não registrada – 25 %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pt-BR" altLang="pt-BR" sz="2000" dirty="0" smtClean="0"/>
          </a:p>
          <a:p>
            <a:pPr marL="0" indent="0" algn="ctr" eaLnBrk="1" hangingPunct="1">
              <a:buNone/>
            </a:pPr>
            <a:r>
              <a:rPr lang="pt-BR" altLang="pt-BR" sz="2000" dirty="0" smtClean="0"/>
              <a:t>Peso corporal não registrado – 23 %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pt-BR" altLang="pt-BR" sz="2000" dirty="0" smtClean="0"/>
          </a:p>
          <a:p>
            <a:pPr marL="0" indent="0" algn="ctr" eaLnBrk="1" hangingPunct="1">
              <a:buNone/>
            </a:pPr>
            <a:r>
              <a:rPr lang="pt-BR" altLang="pt-BR" sz="2000" dirty="0" smtClean="0"/>
              <a:t>61 % que tiveram registro de peso – perderam mais que 6 Kg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pt-BR" altLang="pt-BR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373" y="2636912"/>
            <a:ext cx="44837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3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5616" y="765175"/>
            <a:ext cx="7466929" cy="5040089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b="1" dirty="0" smtClean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2800" b="1" dirty="0" smtClean="0">
                <a:latin typeface="Comic Sans MS" pitchFamily="66" charset="0"/>
              </a:rPr>
              <a:t>IBRANUTRI -1996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2600" b="1" dirty="0" smtClean="0">
                <a:latin typeface="Comic Sans MS" pitchFamily="66" charset="0"/>
              </a:rPr>
              <a:t>Inquérito Brasileiro de Desnutrição Hospitalar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sz="1900" b="1" dirty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sz="1900" b="1" dirty="0" smtClean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sz="1900" b="1" dirty="0" smtClean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b="1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200" dirty="0" smtClean="0">
                <a:latin typeface="Comic Sans MS" pitchFamily="66" charset="0"/>
              </a:rPr>
              <a:t>48,1 % desnutridos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22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200" dirty="0" smtClean="0">
                <a:latin typeface="Comic Sans MS" pitchFamily="66" charset="0"/>
              </a:rPr>
              <a:t> 12,6 gravemente desnutridos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22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200" dirty="0" smtClean="0">
                <a:latin typeface="Comic Sans MS" pitchFamily="66" charset="0"/>
              </a:rPr>
              <a:t> estado nutricional – 81,2 % sem dados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22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200" dirty="0" smtClean="0">
                <a:latin typeface="Comic Sans MS" pitchFamily="66" charset="0"/>
              </a:rPr>
              <a:t> peso na internação – 85.4 % sem dados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2200" dirty="0" smtClean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dirty="0" smtClean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>
              <a:latin typeface="Comic Sans MS" pitchFamily="66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82316" y="2235052"/>
            <a:ext cx="6480175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Waitzberg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DL., </a:t>
            </a:r>
            <a:r>
              <a:rPr lang="pt-BR" sz="16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Caiffa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WT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.,</a:t>
            </a:r>
            <a:r>
              <a:rPr lang="pt-BR" sz="16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Inquerito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Bras. De </a:t>
            </a:r>
            <a:r>
              <a:rPr lang="pt-BR" sz="16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Desn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Hospitalar (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IBRANUTRI). </a:t>
            </a:r>
            <a:r>
              <a:rPr lang="pt-BR" sz="16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REvista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Bras. </a:t>
            </a:r>
            <a:r>
              <a:rPr lang="pt-BR" sz="16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Nut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Cli. - 1999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793" y="2996952"/>
            <a:ext cx="25352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5616" y="1196975"/>
            <a:ext cx="8028384" cy="5661025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t-BR" sz="3900" dirty="0" smtClean="0"/>
              <a:t>“Ambiente hospitalar é </a:t>
            </a:r>
            <a:r>
              <a:rPr lang="pt-BR" sz="3900" dirty="0" err="1" smtClean="0"/>
              <a:t>desnutrogênico</a:t>
            </a:r>
            <a:r>
              <a:rPr lang="pt-BR" sz="3900" dirty="0" smtClean="0"/>
              <a:t>”: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Fatores causais na admissão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↑ do consumo das reservas de energia e nutrientes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Perda por distúrbios digestivos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Iatrogenia</a:t>
            </a: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Intolerância a alimentação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Alteração do paladar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Falta de apetite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Mudança no hábito de vida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Aspectos fisiológicos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>
              <a:latin typeface="Arial"/>
              <a:cs typeface="Arial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>
              <a:latin typeface="Arial"/>
              <a:cs typeface="Arial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800" dirty="0" smtClean="0"/>
          </a:p>
          <a:p>
            <a:pPr eaLnBrk="1" hangingPunct="1">
              <a:defRPr/>
            </a:pPr>
            <a:endParaRPr lang="pt-BR" sz="2800" dirty="0"/>
          </a:p>
          <a:p>
            <a:pPr eaLnBrk="1" hangingPunct="1">
              <a:defRPr/>
            </a:pPr>
            <a:endParaRPr lang="pt-BR" sz="2800" dirty="0" smtClean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51204" name="AutoShape 4" descr="https://encrypted-tbn3.gstatic.com/images?q=tbn:ANd9GcTxRsDRPz2JroQX1UVJbxnVGE65DnTUwhb4shJVzk2LfbvHvj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06" name="AutoShape 6" descr="https://encrypted-tbn3.gstatic.com/images?q=tbn:ANd9GcTxRsDRPz2JroQX1UVJbxnVGE65DnTUwhb4shJVzk2LfbvHvj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140968"/>
            <a:ext cx="3600400" cy="34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2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62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1194" y="2871194"/>
            <a:ext cx="6858003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43608" y="5057775"/>
            <a:ext cx="7805068" cy="18002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“RDC n° 63, de 6 de julho de 2000”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500" u="sng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TERAPIA NUTRICIONAL ENTERAL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755576" y="4725144"/>
            <a:ext cx="8172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Verdan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“Portaria N° </a:t>
            </a:r>
            <a:r>
              <a:rPr lang="pt-BR" altLang="pt-BR" sz="32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272, </a:t>
            </a:r>
            <a:r>
              <a:rPr lang="pt-BR" altLang="pt-BR" sz="3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8 de abril de 1998”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TERAPIA NUTRICIONAL PARENTERAL</a:t>
            </a:r>
            <a:r>
              <a:rPr lang="pt-BR" altLang="pt-BR" sz="32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altLang="pt-BR" sz="32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altLang="pt-BR" sz="3200" u="sng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3200" u="sng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61" name="AutoShape 9" descr="data:image/jpeg;base64,/9j/4AAQSkZJRgABAQAAAQABAAD/2wCEAAkGBxISEhURExMWFRUXFhcZFxgXGBoYFxgXGBgYGBcaGBgYHSogGRolGxgXITEhJSkrLi4uGB8zODUsNygtLisBCgoKDg0OGxAQGy8mICYtLS8tLy0tLS0tLi0tLS0tLS0tLS0tLS0tLS0tLy0tLy0tLS0tLS0vLS0tLS0tLS0tLf/AABEIAQ0AvAMBEQACEQEDEQH/xAAcAAEAAQUBAQAAAAAAAAAAAAAABAIDBQYHAQj/xABBEAABAwIEAwYCCQMDAgcBAAABAAIRAyEEEjFBBVFhBhMiMnGBkaEHI0JSYrHB0eEUcvAzovFDshZTgpKTwtIV/8QAGwEBAAIDAQEAAAAAAAAAAAAAAAMFAQIEBgf/xAAyEQACAQIEAwYGAgMBAQAAAAAAAQIDEQQSITFBUWEFEyJxkfAygaGxwdHh8RQzUiMG/9oADAMBAAIRAxEAPwDuKAIAgLWJpZh1UGIpZ49TenLKzCYilKpakLljCdjB4ukWmQq+pFxd0WFOWYyvA+L5YY8+HY7g/srjAYzTLI4sXhc3ijubDiX+Ann+qssRK1Jv3qVKWpimN3CoVG2qJT001h00nYyePFhyk/ok/gSS0u/wYLD6fsueUI+Xv3zMlAp9fgsKCW/v35GCTRt8D+S6aTyvRcH9g0VZUcV79++RkObst3HSz29/kwT+HOsR/n+WVpgJeBr370I5EHjfFsgLGHxbnl6dVjGYtU42R24TC5/FLY1mi0vK89rUldlvJqKM1hKEBdtOnY4ak7mcwTDEndXGEp2WZlbWabJK7CEIAgCAIAgCAgY6jvzVdiqVndHVRnwMRi8PKrKlO53U6ljC1aZaVxNODujujLMjPcJxrnt7s/Zgg9AdD8fkrahXdeGR8GvS5VYyioPOuJMN/ioZSza9TlSsVFqNaW9+172B5lsVhLwsFkg+iivK+mgPStpNt3WzMJFxrbH/AD/NFurZXp79oyetCzDTV+/697hnmVapWugW8TjDSaXN1MAet59dD8V1qv3UXU5peut/qmb0KSqTyvgaw8lzvVU85yqyuy8VooyuCw0LopU7HLVqGXwlCTCsKFJydjhqTsrmVVulY4QsgIAgCAIAgCA8e2RBWsoqSszKdncxOIowYKqKtPK7M7oTuroxeLwsriqUzsp1CjgrctQjm0x8j+ixhbwqO3FNGuN8VK/JmcaPkp1kSsuD/r+St1PWrVPiZsVAfNSR304mGWSxR5d7bgMbZIx8OoLuVSW0SB4VpJmbHkJGUbPN/QafAxvGh4Gt5un4D+VpiP8AVGHW/wBP22dWCVpyl796EPCYVRQpnZUqGVo09l2QicUpGWw9LKI33VxRp5I2OGcszuXVKaBAEAQBAEAQBAEBaxFHMOuygr0s603N4TysxVWlsqqUbndGRYoUYeD1/OyiVPxG9Sd4NGSuumEqkFaNn0aXp18t/PU4Got6lMrklUUpXat5afQkSsioLKaAcN9VK7NXvde/I1AHt/nRFZu97f10/gHhKjlJMykeStMyRmx6CfRdqrVZR2UV0X114dfS70IssU+LImNpyQOQ/MqCVPY7KErJlNOnCRjY2lK5k8HQjxHXZWWGo28TOOrO+iJS7CEIAgCAIAgCAIAgCAICPiaE3H/K5K9Bt5oktOdtGQQ249Vw2W50N6F9Ynd3t0fmnr9G/r0IEUkLjknm8X1JFseErDlyB6FvF6GGe+iyrPbr797fUFIKjUrGQnWIK11LMld/2+b8t/T56cS1Vbf/ADqppJXfnb0JKb8JewtAmHHTlzU9Ci5Wk9jWpUS0ROVglY5ggCAIAgCAIAgCAIAgCAICxWw4NxYrmrYdTTtobxm0rEdzI1VRVpuHxbksXciYzF5ALSdvTqVBNtxzP5E9KlnZFbjXHkPT+VFGafAndCKJDazl0x8iN04lYqFbpI0yIOqlaShEyoIqo15PIrRRa8UTWcLIvtEran4371InoX6eG3PwVtQwrirz8yN1OCJK7UktiILICAIAgCAIAgCAIAgCAIAgCA8c0HVaThGatJGU7EPEYAOXI8FHLlWxPTruJh3YbK5Vc8NkdzvVTNElNUiRCy5lW+U1uUhkpGnmdjOaxLoYIRK7IYROJBUrX0JdOmBoumlQhSVoogcm9ytTGoQBAEAQBAEAQBAEAQBAEAQBAEAQBAYziTb21XFiYrU7MO9NSNSplV0ISJpSRIDCp8siK6L2GpqehAjqSJysDmCAIAgCAIAgCAIAgCAIAgCAIAgCAIClzgNVpKcY7mUm9iFiOIAWauOpjFtE6IYdvVkPvJ1XI6rkdGW2xdaVmJoy4FJqaMrY8gqSE3FmrimiXTrA+q7IVVLQhlBouKU0CAIAgCAIAgCAIAgCAIAgCAIAgLGIxIb6rlr4mMFZbkkKbkYfF4wn1VLWxDmzvpUbER1YNEuKxTjKeiJ8rbsjXuNdsaNDwueAfutu73A091YUsPy1Je6hH4jV6/0hgm1N59XAH5SupUXzM54LZEvh30ismHZ6fXzN+V/ksOlLzMPupbo3zg3aKnXAIc0g6OBkFQuJzVcLZZo6ozYK0u0cliRRr811Uq3BkM4ciSF1J3IgsgIAgCAIAgCAIAgCAIAgCAjYzEZR1XHisRkVluTUqeZmDxGIJVHUm5MsYU0iK52UFxWlODk7EyV9Ec07cdtSHnD0HeIWe8fZ/C38XM7eul5h8Oox1MzmoeGO5offTcmSdSbk+p3XYRXBrIZuBVQXJvDOL1MO/PTdHNv2XDkR+q1lFSVmZjNxd0dr7FdqGYqmIN9CDq13I/uuKpBxZpWpKSzxNqlQp2OSxJo1l2UqliGcCUDK607kDVj1ZAQBAEAQBAEAQBAEAQETF4rL4Rrv0/lcmIrOPhRNSp5tWYjE1i4qoqycmWFOCiiyWKBxsb3NK+kbtAcNQIYYqP8ACzoYu72HzhWOCo31ZK5d3C/FnES7cn3VqcVy/haNSoYpsfU/sa53/aCgz24k7/w/jtf6PFf/AAVf/wAoY71cyitwbGUxL8NiGD8VGo382oZVRcyB3x0lDbMzM9k+OuwmIbUnwOgVB+HZ3q3X481pUjmRvSqZZa7Pc+j+F4sVGBwVbJWZpXp5JWJkwt07ENrkijVXVTmQzgTF1kAQBAEAQBAEAQBAEBjOO8VFBg3qPswczIE+0hTUaWd67LchrVMi03exCZZonXfqd1RYqpmm2WtKGWKR7SpyoacLollKx5jW5WysVKV2kKTuzhnaahW4nxJ2Ho+WiMrnnyM3e5x5z4Y3LPVWtKKhAYmpeeVcDe+z3Ynh+GaJpDE1N31Gh4n8LD4Wj4nqVl1Yoi7irLfTzNwo4hwADKUNGg0A9gLLTv4j/FXGRfbiqv8A5Y+Kz30R/jw/6+hfZj6o1pH2d/C27xGrw8f+voQuKYXCYm2Kwbalol1NrnD0d5m+yznRj/HkvhkjlPbr6NqdNrsRw9znNF3Yd0l4G5pE3fH3TJ5E6LZSRuo1I/EjYfoj433mGFNx8VPwH/0+X/aR7grhxSyu51yXeUk+K0OkbLEdUcXEpY5bRZlorGOyPDXnwvADejuRPIqzorPDTdFfWlkqJPZ/cyTXSjRlO56sGQgCAIAgCAIDx7gASTAFyeQRK4bsc7rcU/qsa0i7Gk5QbeXQ/Nxjqu6tHucLLy+5xUX3uJj5/Y2Go9eRqy1PSRiXcNVU9J2NKkT3idNz2EN3W9TR3tcxQajK8jV+EdnWYVrmsaSXPL3uddz3nVx/bZcVbFVpdDrhkWseJmKUhc6cnuYlYl0ipokEkTqdIldkabZzykkeuBCzKLiYTTKcyxczYFk7LZX4C9iM/g1HMagYGvOrm2J5TGuq2nBzjlZvHETjpfQkhuURKzGOVWNG8zuUArKNiNxuh3lAjcGR0On6qxwFTLVXUre0KWek7cNRwPjgcGh/mc8N9w0Cfy9JC76+HtquX5K/D4u8rSW7/BsS4iyCAIAgCAIAgNQ+kjiz6NAMZbvJBM3gRIHrMe67cHTUpZnwOXEzatFGn9kDNQO6EfI6fE/JZ7XeXCy+X3NOy1mxK6L8G2VcRdeHz3lY9YoaF2lVXVCZpKJLp4ghSKo0QummXDXB1SU0zVQaI1UjZc0rcCWNyzQxzc+TQ/mtIVLOxJOi8uYzuGdZWlGV0VtRFVdwAut6klbU1gnfQgCqJsuLOrnVl0LrawUsaiRo4M9dXK3ztmFBFBes3NrHmZLmbFVa9N3oemi6KMrTT6nPWjeLRofDsQW4wNmQ0ggDdxe0HrfI34L1Mlelc8ntV04W9bnVQqM9Ctj1DIQBAEAQBAc0+li1WgYHiYQD6OkjpEz+6tMA/A11K7GfEn0IHZVmWk1x3mfUmPyC4+3W+405o6ew7d877tWMlXrLwqdpM9lGJbGKIW/e2dkZcFxPMJxCrV/0KVWsPvMH1Z9KjiGH2cu+GDxU1e1vN6+hwzxeGi7Xv5L8kfiXHzh3ZK9WhSfux1Vz3t/uFGm/LtqV1LsbEzV4yXocr7Sw60cX9CZhOIPqsFRhZUYTGem8PbPIxdp0s4AlV+KwOKw+s1ddDqoYnD1tIuz6lOIYTDhv+a4k7ndBpaE/AcRrtGUXHUX+Knp4irDSJz1cPSlqydNR93GfyUt6k9ZMgtCOkS1iHPboCSdANSeQAuT0C1aqSeWCuzZSgleT0Ke5xuow7yP76Y+Tngj3XTHA4t72Xz/SZC8VhuvoRq/Fn0f9enUojm9vgk2jvBLJ6SsyoYmnq4X8tfpv9DKq4eeil66fwT8Pjg7QqOniFLZkk6LW5JFVTqZC4nmNxvd0nGYMHL1MW1Xdg4OpUS9fI5cTJQg36eZp3ZdzKuMZA8zvFeR4Jfvfb5r1FZuNJ+99DzEIxlWR1Zj5nof0B/VUzVi4jK9ypYNggCAIAgKKtQNaXOMAAknkBqspNuyMSkoq7OT/AEq4zvMSyjI+raTI3D2tOnQA/FW+Chlp35lVip3qW5foo4TXyMoMGpa4n/ebx6rGJp54S8jbDVMtSPmibRdmhfN2tT6DsTeF4BmIruY8TSpNaXNPlqVHyQHjdrWgHKbEvHJXvZmHjCHe8Xt0KPtCs5S7vhxMx264w/C4M91arUc2lSP3S6ZcOoaDHWFeYWkqlSz2WrKjEVe7hc4HxviNHCuNPL3lT7TjcySZJkxPX/lWNbExpO1ivpUZ1lmuZ3sr2rpU6fe0KQbVa8GuJP1tEiHUywnL1Dtj7qO0cTF66bW5MlUpYeST57nWBTaYc0yx4DmnmCJB9wQfdeGxWHVGs48D1dCs500+JkMPhxsFJTpojnUZfLQt3yI7nPO3HaqoH1MPh6nctp+GvXb58x1p0z9kN+04GZG0X9PgMDClT7ya1ZR4zGSlPJA0HhnEmmtNHF1m1AR4w85id97+8gqxUqU9I2Zx5q0PFI7t2M7SMxra1LMXuouDHFzQ01GOHheWCwmHAjSWkwJgVdei6bT5ljSqqotCFjuCMwtZndjLh6rsoaNKFU3aG8qT4Iy6NdlAs6BUY3Bwq/8AotJffzLDDYmUPA9vsTRSIsq1Jrc7cyZg+1hOQQYgOd7gQPz+YXoOxoLNJ+SKntWXgil1fv1NO4BiAzGU3XjM10DUnNoPWAOV9l6Kos1No87Hwy26nauGMcKYzeZ3id/c7xECdhMDoAqOq05aF1QTyJvjr6kpRkwQBAEAQEfiFMupVGgSSxwA6kGFvTdpp9SOqrwa6HB+OFxe2qSTZ1Ob6szBt4jyBo9AFfwVlYo73JvDcROIot6Ot/dputZrwszF2ZmuHHKXUzq1xHtsvnWOo9zWcer/AGvpY+gYSv31JS8v5+pn+xbp7933q7v9jWUx/wBvzV/h45aEF0++pSYiWatN9ftZHn0iUS5uFdsK8GwIuwwTO3hKtMA1mkuhVdoX7tW5nzz294e+hjqzX7nMDzBH7yosV/svzJcJK9JLloV9h6ZNWofsim6fgY/U+ynwCeZsjx7WVeZ9B9lWn+hws7UmfDKI+ULzva8U8TLzLvAN9yvI2PDtsoKa0N5vUt4h+UOdEwCfgtqUc1VLqjSbtBvofOHb19RtHDB0xVDqrjrne5xLiSPUL1eOk1FRW364Hn8ElKcpvc1DAEiozLrmEfFcFFtVI25nfVSyO/I779EbXDH1tY/phm/vztj/AO678cl3a8ziwLd2dB7bODcDXqH/AKTO+HrRcKo+bAqu19Cx21PcQqSotSxgad22q2DeYI57gxHsvR9ix/8ANvqU3a0vHFdDWezVAuxVPLc94A062Dze/QEyrio0oO/L8FOk3JW6fc7XhMQ17czDIkifTVUU4uLsy7pTjON4l9aEoQBAEAQBAcd7Y4MMNQbsqF7Wi1szxHU5S0ejVeUZZkn0KKSyyt1ZgeHuc17KouaZaTF/C0yTfYtIHtdTPVNEZs3EPq6oqDyuA00tbb0+S8n25hW4qsvJ/g9N2HitXRfmvfT8mQ7EYoZ8TT3FbOP7ajGkfMOU2Hd8PTl0+xivpiKket/VG2cTwLcRRdRcYmIP3XAy09YIFtxIXRSqOnNSRz1aaqQcXxND47wjC4gCjxGnkqM0qaB9hJY8QXTAt6WVi4Korw8S5cV+iozzoytLwvnwf7+5ieG9m6LyMLgWHKSO9rRam0EEnMdXwBA5x1IkvHDwu1bkuZmnGeInq7nS6VNrAGMENaA1o5NaMoHwC8fjJ5qrbPVUI5aaJ9E2WKb0NZ7lmtGh0kT6TdbUnaovMSV4PyOX8b7MMxdE4Gs/JiMO+KTnWzMPkcNnAg6flC9XUjGrFS4PlwZ5iMpUKjXHrxRq+G7CMwTjVxFZrnN8oFgToIEyd77Jh8PGLzJ3/BtWxc5rKlY7D9GnAHYei+vVBbVrkHKRBZTbORpGzjLnEfiA2XNjKynKy2R24Wl3cNd2ZD6QqoHDsS0mO8pmkP7qxFJvzeFyw3Ol7F7EGyoqu5Z00c67YYqa7RyBm+2oI2+98F6/sqGXCo8x2pUzYtrkYrgpLqjTAjUiDFwABYWOZ07aLvkrIr3K52/h+HFOm1g2HxO59zJ915+pJyk2z0FCKjBJEhaEoQBAEAQFjH4fvKbmTGYRPI7Fb05ZZJkdWGeDicc7QYt9VzmvdmcC5snXLMfZAkWIneR6K8hFRjdIolJuVpMw3BaozFp0NiOQdacs6gubvs5bTJbGewtU1KGV05qZLHgwCC2wJkWkZb6XUFWlConCSupGadSVOSnB2aIvDcU7DYgYg/6ZilUOwJksLuQkQToJVXhsHKlB0ZbJ+F9H7167FpicXGpNVobteJeXv0Ol4DibXiQfUcitJwlB2ZLCcZq8TIy1whwBHIgEfNaJtbGzVy1jMS2lT8IA2a0WBcbAQOqxKVldmYxu7Iw+IxOQE6w0nqYE/oqanTlXq9Lq/wA3YtJyVOHydvkjIYLEB7Q4aEAj0N0cXTqOnLdOxEmpxU1s9SrEixWVpK5tFXVi3X4bh8YxpqskgWcCWvbOoDmkGOmivaVadPWDKmrRhPSaKeF9kcFQf3raWZ4Mh1RxeQebQ4wD1AlSVMVVmrN6GlPDU6bvFGeL1zkxpPajHf1GNw2BYZFNwxOI/CKd6TD1LiDHRp3SpJQpSk/JCCzVFFeb9+ZlMXXsTyVFBOpNJeRb6Qi5M5hxjEZ6lVwJsAze82P+5xXv6NNU6cYngqtV1a0psyPYvCh2JY0eQPD3nb6sHuwdiM5n36LTEStB8/2bUleavsdkpiyoXueiprwoqWDcIAgCAICNjqGdseMcix2Uj5wfeVJTllfD5kVWGZcfkzkfaXhr6VYtc5xaS7ziDLjMySZBcYN4l02zFXVKalG6+hRzi4Taf1Neo0oYXNae8puJe379F3mgfhcHTGmYclI9+n5JIu5Mbj20y2u0ksc0NrA30HheY80T7g/hMapX0YkuRkaL2Z30njPTqNaAMwOZsE7nXSCOnqtZwzIxCbTGDdVw5awvLh/06h0c3ZrgL5xp7fGPIpxtLUmU8jzQMyO0lVgjISdhzBJEg7j59FwVcMo6qWh30q7ntEvYPG1Kju9rGHDyMGjJ1P4nbTtcDeaLH1nF93a35/gu8FQTXeXvflwIdfi5OIDNW5HSQbgkgD94Vp2Vg7YeU5byafytf7srO0sXlxEYrgn6t2+yMn2U4kXUQ1xBcw5DEQQPKQJnSNlF2zhWp9/D5mey66cO5lwNhdVkKkU77Fso2Zi8RxT+kdnc0mi4+ItBcabjclzRfIeY0PrItcJUU1lb14HFiqbi86Xn+ydS7V4Mtzf1NGOfeM+d12d3LkcfeQ3ua32h+kZg+pwQ7+s6zSAe7aToSft+gt1W6pW1nojTvMzywV2V9kuFOwtN9Wu4vxNd2ao43MnQW5TtZUuNxXfSy09l7uWmFw3dq8t3v+i92ixvds66++3z/JdvYuFvPO+H3OXtjEZKWRcfsc+DjN9RLifxGY9wSfcL12545LKbn9HGALqhqwSG2GobLgMxn7RDZEc3k2sVxY2ajC3M68HBznotvTr9DqAVKehWx6hkIAgCAIDwibIGrmqdsuCOrUsszB8Lj5gLZmuO4Ma8wPfvwtZKRWYujK3PrxOVCg6jVl5exwkzlzSDZ7XAXIIGo30kwrNu60OOPUlVsMGgVqUGm4Q8DxsM2nWc17abgxNo+jJU9CjC4YsPhIq0Niy7qc3hzfNlBg7xBHMrfNffcjqR4omvqeDxCWz9YAbtIIy1WltrjX36hYtrp76GkZcGSMHio+qeQN2PkjMCRptp8YGijqQTVyelUcJHmJxQuHEhwMSNL721sq3FYSnVhlrfKXLo/wCdPUtcNipwlmo/OPPqv4MRXeHVWkm2RzZFrukA/GFY4Wn3VCML3sl87FZi6ne13LbX0L/Z7iDmvLMzWioM1xBLgRmDbgZpDSOgKkrQUo6oipylCeZM2nCcZu6m8wQDJ0j8Q6T8N4XmMX2ZKjUVakrx4rj8v16HpcLj4VoZKjs+ZkaGPD25h6OB2O4VfiqM8M1JawezO/D1o1rxfxLdGOxHAcHUJLsMyTckeH8lpHtOpFaNmZ4GlLVpeheoYbDYVpcymymB9rU/E39goZYmviZZUbKjToq+xIw1cu+tfLQJyNO4+84bHop6VOz7qGr4v8Loat6Z5adDTuM8SNWoYMwfD6/8H3E+q9thMOqNJRPE9oYh4is37sY/C4V9aoKNOS6o7KP1JjQbzyB5LrclCOaXAr0nOShHidx4HwtmGotoskgC5OpJuT8dl52tWdWeZnpsNh1RhlW/EnqI6AgCAIAgCAIDxzQQQRIOoOhCJ2MNX0Zzbt72ddTitSuwWI+7sAfwnY84HIq2wuIU/DLcqcVh3TeaO32NBbiKlCXsaIM95Tddj7/CeTvz362rkcXdak0igS2vRe+hJJ8XlD5gsqbt01iCL20WqzW11Mt20ZTj8dVouBcwAwNILHiYOUjynKdNLkWstopNEbirhmJa5oETTf5dyzUnTkTtsfZLcRxsy/jWueMtQkuEkOsMskeOYuDvA3nmFrGy2Nmr77mDw9ch+R9nNJBjadCDynxdQVIopLw7Grcm7y3HGXXziwfeLEsfo9sTaCI6hZjsNmSafFA9oywwgQNSXb3y2BN5FunXFjDi0WcPxarRf4HG5u07na36W2WJ0qdRZZq6MxnVh4oS1RnqfaxxbYBrvxfyqOp/87h3PNFtLlwLen29XUcs0r8yN/8A2qjnzUyuIu2SMojcdf2UkuyLRyU5KMeOl2xHtVN5pxcnw1SRPHGX1mZQItdx8oGhM8vXf0UmF7Kp4d3vchxfas60bJWMPi25QMpJkWmxIOro2G0G8esK5jqUMtFe50X6MuCPp95WqshxAayYJg3cbaTLetlWdoVk0oRfmWHZdF5nUfkjflVl2EAQBAEAQBAEAQFNRgcC0gEEQQbgg6gjcLKbWqMNJqzOR9ueyT8M41aYLsO7Ui5pSZLXfg5OOmh0E3GGxCqqz+L7lRXoOi7rb7ef7NJyuokuF2OF4uOhAOjgepkHddViPMpKzKcQXZZp1PCb5TMA8o0b/CyFa+pViqURUaIY8iRp3dQSHDN0dcTcSOs6o2zcGXcPjstnk5YEOH2TcSQ3pY+mm6y0akXF0TmgkEgESLhzYOUjpeOkgGNFsjW+hIwdZzqb5plzPCKojcE5Xh0eE6zz67Ya1QexDqYdjXFzHEsMRbQkbgmbXH7rKDlwPWAkljQXkkx970gfvztosmLkqnhMsZyWt18tSBuNh+R191rfkZdmZDDYOm056r3AH8JzRGbRxvadQTJFtFhyb0Ri0UZF3EAKWWnT7kEyTU8VSDoWsJnQTN9Dfloo+K7dzEtVZIg8HoNNaZcWNObxQ55g2DotJN/+VM75TlqNJ2Z2LgHES5gaKL2tGhh1/i0D5qlxFJKV8xcYOs8iioOxnAVxlkeoAgCAIAgCAIAgCA1njOAxbSXUq1Q048lnEWuPEJcNdJOljC7KVSk9JJXK+vSrLWEnb1OZ1uz7WZstTe7TeNdxcRcXG6tVUvwKq7joY2pwuowFwg84uD6xf9Z9VvdGVUIVEwC1gBDpz0joToCxw+0jRLmueDD+EBt7zBAFRvIlpNwNMwsbjlAXKcPSlwYWktM5Q0gEEmRkJ11nJqJOybGzldHlZlSg8upPJ2LgC0Oj7LmETPqE3RhNbMoZUbWeA5sPNszSGkk85sl7GXFpXWxYxmHLDlqA62zgt9YJj9uRWd9Qm+AwOIqsJ7qoAI3eIiRMz6CSItutXbiZtpsV1MdVI895iGOZJg6+HqTc62WVY1ytMjtqvJIGbqf49vkt0ayikrs7d2L7GjC0mVA4Go5jXP7xjXgEgEhtwRGmqqMRi87ceHR2O7D4S3j49VdG6MmLxPTRcDtwLFXtqVLBkIAgCAIAgCAIAgCAICFxDhNCv/qUw4/e0da4hwg/NS0604fCyGrh6dT4l+/U0TifZIGs9tEVi0ACSGls6m5gECw0JmVZ08V4E5tFRVwrztU02jF1uxppgl9OuXX8tNj2mdIDSSRp+6lWJjLZr1sQuhOK8UZelzAcR4DlkeNoEXNOoxvQyZtO8KVVL/2grr+UYQ4V82cx28yZtvp8yFIbKSZdZiKzwS6m6oGNgvEnKDaXmLDW5i61emxtaLIdZ1NwIeHB1zmc4QI2hokrbULT4TJ4HH4vK1sCpT275gyxtDjrcdVo4xDaRVjcO13n7uk7U903xewJ8ItqY9ERrmfIyXA+DYephKtUh/el/c0aQMOc97W5Xu3d5iQLCG3mVHOpJTUVtu2SKCacpb3skU8D4J3lVjCIzuDbGYkiYnkFtOpli3yNYxzSS5nd2iBA2Xni+StoeoZCAIAgCAIAgCAIAgCAIAgCAIDwhDDVzXe2OCYaWdzA5jZLmixJjwmelzG/yPZhJPPa5xYyCULo9PDqTMKaVQH60OJpjm/WzR9mRJ6SneSlVvHhx98zXuowpWnu+HvkcTGEqMe+nBzNJD3NYH6GCWE2yyD4pv0VxdNXK+/MvPNRwLj9W0WzE5nG8EDlygD+Fka3RjX08xDGC0+In7Tuq2N0+LN++jzB1aGIbDAMzD5xqJGcMcLZhE9QDouPFuMqbu/fUmw186cffkb7wjs0yiab7Z26kTBJDxadvH006qvq4lzTXA7aWFyNSe5n1ynYEAQBAEAQBAEAQBAEAQBAEAQBAEBGxGGL3sJPhbJLfvHaegufgpIzyp23ZFOGaSvsjFdoOF1cTNNr3U2QJcCL7w1ou49SRGymoVY01d6s569KdSVlt79Tnva7s7Vw48L3dwXNZrEudTJJMDxDNFz1Vlh68ann/JX1aDpmsY2i4hpFmMORo/Flacx6nNPwXQmRG4cH7PNq4ClWDZfTzNqSPMwuNQEH8Oc/PkuWdbJWcXx289vqdCpZ6Wdbq9zaexhaQaTwCWu7xhOosAY3j+ZXLi014l5MmwMk/A11Rtyry0CAIAgCAIAgCAIAgCAIAgCAIAgCAIAgCAwXayX024ZrQ59VwgHQNaQ4uPQWXThtG5vZHLitYqC3ZovGeBBneBgJZTqjM4m5zjJP/ubppEKyp1r2vu0VlSlZytsjaOxDw3Dte24ALKgEuILScjgOWUwf4XHi1edn8vyjswjyxzL5/h+hnqXCmNeHttlMtI2B8zereXKbLmdaTVn76nRHDxUsy+X6MioTpCAIAgCAIAgCAIAgCAIAgCAIAgCAIAgCAstw4DzUuXEBt9gLwOUm55wOS2cnlymqis2YxmNwGXCVGG7nAucebyc35wp41L1U1t+DnlStRae/5MP2dwxwmKfRJOWpOUHoXZST1DTYc1PXkqtJSXD2yGinSq5eftG4qvLAIAgCAIAgCAIAgCAIAgCAIAgCAIAgCAIAgCAtYiiHgA6Zmn1ykOHzAW0ZWMSVyxxDC5oePMy46gOa4gdfCPiea2pztpzI6kL68iYoyUIAgCAIAgCAIAgCA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563888" y="908720"/>
            <a:ext cx="2056061" cy="30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3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784</Words>
  <Application>Microsoft Office PowerPoint</Application>
  <PresentationFormat>Apresentação na tela (4:3)</PresentationFormat>
  <Paragraphs>175</Paragraphs>
  <Slides>37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 Unicode MS</vt:lpstr>
      <vt:lpstr>Arial</vt:lpstr>
      <vt:lpstr>Calibri</vt:lpstr>
      <vt:lpstr>Comic Sans MS</vt:lpstr>
      <vt:lpstr>Curlz MT</vt:lpstr>
      <vt:lpstr>Wingdings</vt:lpstr>
      <vt:lpstr>Tema do Office</vt:lpstr>
      <vt:lpstr>  Ações do Nutricionista Frente a EMTN</vt:lpstr>
      <vt:lpstr>Hospital</vt:lpstr>
      <vt:lpstr>Apresentação do PowerPoint</vt:lpstr>
      <vt:lpstr>Pacientes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Consequências da Desnutrição..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lenita gonçalves de borba</dc:creator>
  <cp:lastModifiedBy>Tavs</cp:lastModifiedBy>
  <cp:revision>217</cp:revision>
  <dcterms:created xsi:type="dcterms:W3CDTF">2016-06-06T15:15:37Z</dcterms:created>
  <dcterms:modified xsi:type="dcterms:W3CDTF">2017-11-22T19:18:34Z</dcterms:modified>
</cp:coreProperties>
</file>