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fn.org.b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Conselho Federal de Nutricionistas">
            <a:hlinkClick r:id="rId2"/>
            <a:extLst>
              <a:ext uri="{FF2B5EF4-FFF2-40B4-BE49-F238E27FC236}">
                <a16:creationId xmlns:a16="http://schemas.microsoft.com/office/drawing/2014/main" id="{71BAFA37-3EBE-4E79-9081-51E67A411A8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94382" y="750585"/>
            <a:ext cx="793435" cy="793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pt-BR"/>
          </a:p>
        </p:txBody>
      </p:sp>
      <p:pic>
        <p:nvPicPr>
          <p:cNvPr id="1028" name="Picture 4" descr="Conselho Federal de Nutricionistas">
            <a:hlinkClick r:id="rId2"/>
            <a:extLst>
              <a:ext uri="{FF2B5EF4-FFF2-40B4-BE49-F238E27FC236}">
                <a16:creationId xmlns:a16="http://schemas.microsoft.com/office/drawing/2014/main" id="{21398640-6BB5-4F0D-8CE9-28BF504252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8057" y="650574"/>
            <a:ext cx="6397073" cy="1314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cfn.org.br/wp-content/uploads/2017/07/logo_congresso_minimizado_4.png">
            <a:extLst>
              <a:ext uri="{FF2B5EF4-FFF2-40B4-BE49-F238E27FC236}">
                <a16:creationId xmlns:a16="http://schemas.microsoft.com/office/drawing/2014/main" id="{E47F241E-06B7-45F2-8A15-7095D0C7DF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479" y="2728180"/>
            <a:ext cx="5986460" cy="3165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7898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6B775F-A97F-43CD-8ADC-971459936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Cobrança, como é feita pelos CRN?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ADD98D5-5A69-40F5-B86C-D99A46E8E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Como poderemos unificar a forma de cobrança pelos CRN?</a:t>
            </a:r>
          </a:p>
          <a:p>
            <a:r>
              <a:rPr lang="pt-BR" dirty="0"/>
              <a:t>A cobrança deverá ser Perene ou Intermitente?</a:t>
            </a:r>
          </a:p>
          <a:p>
            <a:r>
              <a:rPr lang="pt-BR" dirty="0"/>
              <a:t>Como é classificado o inadimplente?</a:t>
            </a:r>
          </a:p>
          <a:p>
            <a:r>
              <a:rPr lang="pt-BR" dirty="0"/>
              <a:t>Quais as melhores formas de cobrança, telefone, e-mail, correios, Watts App?</a:t>
            </a:r>
          </a:p>
          <a:p>
            <a:r>
              <a:rPr lang="pt-BR" dirty="0"/>
              <a:t>Se utilizar contato telefônico, qual o perfil do profissional que vai ligar, qual o custo x benefício deste contato?</a:t>
            </a:r>
          </a:p>
          <a:p>
            <a:r>
              <a:rPr lang="pt-BR" dirty="0"/>
              <a:t>As outras formas de contato, temos cadastro atualizado para essa situação efetivar?</a:t>
            </a:r>
          </a:p>
          <a:p>
            <a:r>
              <a:rPr lang="pt-BR" dirty="0"/>
              <a:t>Qual a melhor forma de registro, criar uma situação para aqueles que pretendem fazer um acordo, e outro para aqueles que não tem interesse?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205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F08C2C-3AA8-41B9-B332-375644F68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Criação de nova Resolução ou alteração da Resolução 387/2006?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934B7F-5AE7-485E-8394-DABC15502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u="sng" dirty="0"/>
              <a:t>Resolução 387/2006, principais pontos:</a:t>
            </a:r>
          </a:p>
          <a:p>
            <a:r>
              <a:rPr lang="pt-BR" dirty="0"/>
              <a:t>Parcelamento de débitos de anuidades de PJ e PF;</a:t>
            </a:r>
          </a:p>
          <a:p>
            <a:r>
              <a:rPr lang="pt-BR" dirty="0"/>
              <a:t>Multas de infrações legais PF e PJ, e disciplinares PF;</a:t>
            </a:r>
          </a:p>
          <a:p>
            <a:r>
              <a:rPr lang="pt-BR" dirty="0"/>
              <a:t>Consolidação dos débitos, atualização monetária, multa e juros de mora;</a:t>
            </a:r>
          </a:p>
          <a:p>
            <a:r>
              <a:rPr lang="pt-BR" dirty="0"/>
              <a:t>Parcelamento de débitos, nos prazos e condições que forem fixados pelos CRN;</a:t>
            </a:r>
          </a:p>
          <a:p>
            <a:r>
              <a:rPr lang="pt-BR" dirty="0"/>
              <a:t>Débitos de multa, parcelado em 6x, parcela não inferior a R$ 50,00;</a:t>
            </a:r>
          </a:p>
          <a:p>
            <a:r>
              <a:rPr lang="pt-BR" dirty="0"/>
              <a:t>Débitos de anuidade, parcelado em 12x, parcela não inferior a R$ 50,00;</a:t>
            </a:r>
          </a:p>
          <a:p>
            <a:r>
              <a:rPr lang="pt-BR" dirty="0"/>
              <a:t>Peculiaridades Regionais ou Situações Próprias, elevar ate o dobro de parcelas, respeitado o valor mínimo de R$ 50,00.</a:t>
            </a:r>
          </a:p>
        </p:txBody>
      </p:sp>
    </p:spTree>
    <p:extLst>
      <p:ext uri="{BB962C8B-B14F-4D97-AF65-F5344CB8AC3E}">
        <p14:creationId xmlns:p14="http://schemas.microsoft.com/office/powerpoint/2010/main" val="510438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4F24D0-79D1-43B2-A519-3F311DF72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Criação de nova Resolução ou alteração da Resolução 387/2006?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CFA37-68F6-4190-B8DC-F13CE6FAC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Não haverá incidência de juros de mora e de atualização monetária após a assinatura do acordo de parcelamento;</a:t>
            </a:r>
          </a:p>
          <a:p>
            <a:r>
              <a:rPr lang="pt-BR" dirty="0"/>
              <a:t>Haverá incidência de juros de mora e de atualização monetária sobre as parcelas inadimplidas.</a:t>
            </a:r>
          </a:p>
          <a:p>
            <a:endParaRPr lang="pt-BR" dirty="0"/>
          </a:p>
          <a:p>
            <a:r>
              <a:rPr lang="pt-BR" dirty="0"/>
              <a:t>Criação de opção de parcelamento com desconto nos encargos acrescidos?</a:t>
            </a:r>
          </a:p>
          <a:p>
            <a:r>
              <a:rPr lang="pt-BR" dirty="0"/>
              <a:t>Criação de tabela progressiva de quantidade de parcelas?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35866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52E686-71E2-4319-90C4-337136155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Programas Nacionais de Recuperação de Crédito, qual a melhor frequência?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01CE631-ACA4-49E6-ACD9-33DAEDCDB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A ultima resolução de PNRC foi a 563/2015 com vigência até 31/12/2016.</a:t>
            </a:r>
          </a:p>
          <a:p>
            <a:r>
              <a:rPr lang="pt-BR" dirty="0"/>
              <a:t>Opções:</a:t>
            </a:r>
          </a:p>
          <a:p>
            <a:r>
              <a:rPr lang="pt-BR" dirty="0"/>
              <a:t>Manter a quantidade de parcelas  e descontos?</a:t>
            </a:r>
          </a:p>
          <a:p>
            <a:r>
              <a:rPr lang="pt-BR" dirty="0"/>
              <a:t>Manter ou alterar o valor da parcela mínima?</a:t>
            </a:r>
          </a:p>
          <a:p>
            <a:r>
              <a:rPr lang="pt-BR" dirty="0"/>
              <a:t>Conceder descontos para quais hipóteses, dentro ou fora do exercício?</a:t>
            </a:r>
          </a:p>
          <a:p>
            <a:r>
              <a:rPr lang="pt-BR" dirty="0"/>
              <a:t>Sugestão: Cancelamento de débitos de anuidades até o exercício de 2009 (conforme decisões e jurisprudências dos juízes federais e estaduais) – Discussão na bancada </a:t>
            </a:r>
            <a:r>
              <a:rPr lang="pt-BR" dirty="0" err="1"/>
              <a:t>CRNs</a:t>
            </a:r>
            <a:r>
              <a:rPr lang="pt-BR" dirty="0"/>
              <a:t>/CFN.</a:t>
            </a:r>
          </a:p>
          <a:p>
            <a:r>
              <a:rPr lang="pt-BR" dirty="0"/>
              <a:t>Sugestão: Convênio com o Conselho de Justiça Federal para viabilizar o procedimento nos CRN.</a:t>
            </a:r>
          </a:p>
        </p:txBody>
      </p:sp>
    </p:spTree>
    <p:extLst>
      <p:ext uri="{BB962C8B-B14F-4D97-AF65-F5344CB8AC3E}">
        <p14:creationId xmlns:p14="http://schemas.microsoft.com/office/powerpoint/2010/main" val="2939011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F0FE52-332F-4306-BD51-1F8B3871F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Atividade Integradora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9D9431-4C1C-4595-9E6D-789C0DE25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756937"/>
            <a:ext cx="8596668" cy="3880773"/>
          </a:xfrm>
        </p:spPr>
        <p:txBody>
          <a:bodyPr/>
          <a:lstStyle/>
          <a:p>
            <a:r>
              <a:rPr lang="pt-BR" dirty="0"/>
              <a:t>Tema: Boletos Bancários- Regras de Renegociação de Dívidas- Dívida Ativa- Como Funciona?</a:t>
            </a:r>
          </a:p>
          <a:p>
            <a:r>
              <a:rPr lang="pt-BR" dirty="0"/>
              <a:t>Data e horário: 19/07/2017 das 14h00 às 18h00</a:t>
            </a:r>
          </a:p>
          <a:p>
            <a:r>
              <a:rPr lang="pt-BR" dirty="0"/>
              <a:t>Coordenador e Palestrante: Sr. Renato de Oliveira Meireles, Coordenador da Unidade Contábil e Financeira do Conselho Federal de Nutricionistas.</a:t>
            </a:r>
          </a:p>
          <a:p>
            <a:r>
              <a:rPr lang="pt-BR" dirty="0"/>
              <a:t>Especialização: MBA em Gestão Financeira, Controladoria  e Auditoria- Fundação Getúlio Vargas.</a:t>
            </a:r>
          </a:p>
          <a:p>
            <a:r>
              <a:rPr lang="pt-BR" dirty="0"/>
              <a:t>Público Alvo: Administradores, Contadores, CTC e TI.</a:t>
            </a:r>
          </a:p>
        </p:txBody>
      </p:sp>
    </p:spTree>
    <p:extLst>
      <p:ext uri="{BB962C8B-B14F-4D97-AF65-F5344CB8AC3E}">
        <p14:creationId xmlns:p14="http://schemas.microsoft.com/office/powerpoint/2010/main" val="1238225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A279CC-41B5-402C-BD85-9B0A5B904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Programa da Atividade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9E61FE-D54C-47FC-8842-9F64660B2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53355"/>
            <a:ext cx="8596668" cy="3880773"/>
          </a:xfrm>
        </p:spPr>
        <p:txBody>
          <a:bodyPr/>
          <a:lstStyle/>
          <a:p>
            <a:endParaRPr lang="pt-BR" dirty="0"/>
          </a:p>
          <a:p>
            <a:endParaRPr lang="pt-BR" dirty="0"/>
          </a:p>
          <a:p>
            <a:r>
              <a:rPr lang="pt-BR" dirty="0"/>
              <a:t>Ementa</a:t>
            </a:r>
          </a:p>
          <a:p>
            <a:r>
              <a:rPr lang="pt-BR" dirty="0"/>
              <a:t>Objetivos</a:t>
            </a:r>
          </a:p>
          <a:p>
            <a:r>
              <a:rPr lang="pt-BR" dirty="0"/>
              <a:t>Metodologia</a:t>
            </a:r>
          </a:p>
          <a:p>
            <a:r>
              <a:rPr lang="pt-BR" dirty="0"/>
              <a:t>Fontes da Pesquisa</a:t>
            </a:r>
          </a:p>
        </p:txBody>
      </p:sp>
    </p:spTree>
    <p:extLst>
      <p:ext uri="{BB962C8B-B14F-4D97-AF65-F5344CB8AC3E}">
        <p14:creationId xmlns:p14="http://schemas.microsoft.com/office/powerpoint/2010/main" val="67911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216B9D-7156-4032-BB73-095D0D812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Programa da Atividade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B55F2DD-F1BE-48E1-BA46-214AE0341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Ementa: Padronização da cobrança, criação de registros de cobrança, metodologias de cobrança, processos de parcelamentos, Programas de Recuperação </a:t>
            </a:r>
            <a:r>
              <a:rPr lang="pt-BR"/>
              <a:t>de Crédito.</a:t>
            </a:r>
            <a:endParaRPr lang="pt-BR" dirty="0"/>
          </a:p>
          <a:p>
            <a:r>
              <a:rPr lang="pt-BR" dirty="0"/>
              <a:t>Objetivos: Padronização da cobrança dos regionais e criação de resolução que normatize as soluções de cobrança.</a:t>
            </a:r>
          </a:p>
          <a:p>
            <a:r>
              <a:rPr lang="pt-BR" dirty="0"/>
              <a:t>Metodologia: Levantamento feito aos Conselhos Regionais de Nutricionistas sobre a forma, pontos positivos, negativos e sugestões. Será apresentado levantamento e debate entre o público alvo.</a:t>
            </a:r>
          </a:p>
          <a:p>
            <a:r>
              <a:rPr lang="pt-BR" dirty="0"/>
              <a:t>Fontes de Pesquisa: Resoluções do Conselho Federal de Nutricionistas.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555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278EBF-1DA5-4E50-9943-CA28C8676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Emissão de Boletos Bancários, como é feito pelos CRN?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75D31A9-39D1-46B8-B06A-09E819EB2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637667"/>
            <a:ext cx="8596668" cy="3880773"/>
          </a:xfrm>
        </p:spPr>
        <p:txBody>
          <a:bodyPr/>
          <a:lstStyle/>
          <a:p>
            <a:r>
              <a:rPr lang="pt-BR" dirty="0"/>
              <a:t>Cobrança bancária com Registro;</a:t>
            </a:r>
          </a:p>
          <a:p>
            <a:r>
              <a:rPr lang="pt-BR" dirty="0"/>
              <a:t>Cobrança bancária sem registro;</a:t>
            </a:r>
          </a:p>
          <a:p>
            <a:r>
              <a:rPr lang="pt-BR" dirty="0"/>
              <a:t>Impressão dos boletos pelo banco;</a:t>
            </a:r>
          </a:p>
          <a:p>
            <a:r>
              <a:rPr lang="pt-BR" dirty="0"/>
              <a:t>Impressão dos boletos por gráfica;</a:t>
            </a:r>
          </a:p>
          <a:p>
            <a:r>
              <a:rPr lang="pt-BR" dirty="0"/>
              <a:t>Envio por e-mail.</a:t>
            </a:r>
          </a:p>
          <a:p>
            <a:r>
              <a:rPr lang="pt-BR" dirty="0"/>
              <a:t>Negociação Bancária- Porque não é de forma centralizada?</a:t>
            </a:r>
          </a:p>
          <a:p>
            <a:r>
              <a:rPr lang="pt-BR" dirty="0"/>
              <a:t>Negociação Bancária- Quais as melhores opções de taxas que os Conselhos conseguiram e como foi a negociação?</a:t>
            </a:r>
          </a:p>
          <a:p>
            <a:r>
              <a:rPr lang="pt-BR" dirty="0"/>
              <a:t>Sugestão: Anuidade por pagamento via cartão de crédito/débito.</a:t>
            </a:r>
          </a:p>
        </p:txBody>
      </p:sp>
    </p:spTree>
    <p:extLst>
      <p:ext uri="{BB962C8B-B14F-4D97-AF65-F5344CB8AC3E}">
        <p14:creationId xmlns:p14="http://schemas.microsoft.com/office/powerpoint/2010/main" val="3567569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5D4507-4AAD-4AF7-8609-5D0B00980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Emissão de Boletos Bancários, como é feito pelos CRN?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626D668-DD19-492C-890D-8F01F76007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/>
              <a:t>Obrigatoriedade da cobrança com registro e discussões sobre o tema:</a:t>
            </a:r>
          </a:p>
          <a:p>
            <a:r>
              <a:rPr lang="pt-BR" dirty="0"/>
              <a:t>A FEBRABAN - Federação Brasileira de Bancos, em conjunto com a rede bancária, está desenvolvendo uma Nova Plataforma da Cobrança para modernizar o sistema de boletos de pagamento (cobrança bancária), trazendo maior segurança e agilidade para toda a sociedade.</a:t>
            </a:r>
          </a:p>
          <a:p>
            <a:r>
              <a:rPr lang="pt-BR" dirty="0"/>
              <a:t> Para tanto, </a:t>
            </a:r>
            <a:r>
              <a:rPr lang="pt-BR" b="1" dirty="0"/>
              <a:t>alguns procedimentos foram iniciados e serão concluídos até dezembro/2016</a:t>
            </a:r>
            <a:r>
              <a:rPr lang="pt-BR" dirty="0"/>
              <a:t>, para que, em meados de 2017, a nova plataforma esteja em pleno funcionamento.</a:t>
            </a:r>
          </a:p>
          <a:p>
            <a:r>
              <a:rPr lang="pt-BR" dirty="0"/>
              <a:t>Informamos ainda que, conforme previsto nas Circulares </a:t>
            </a:r>
            <a:r>
              <a:rPr lang="pt-BR" dirty="0" err="1"/>
              <a:t>n.ºs</a:t>
            </a:r>
            <a:r>
              <a:rPr lang="pt-BR" dirty="0"/>
              <a:t> 3.461/2009, 3598/12 e 3.656/13, do Banco Central do Brasil, e observadas as datas acima, a rede bancária não mais acatará boletos de pagamento sem o CPF/CNPJ do pagador.</a:t>
            </a:r>
          </a:p>
          <a:p>
            <a:r>
              <a:rPr lang="pt-BR" dirty="0"/>
              <a:t> Clientes que operam na modalidade sem registro serão contatados pelo seu banco de relacionamento para registrarem seus boletos de pagamento visando o preparo para a Nova Plataforma de Boletos de Pagamento.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7990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DDC73B-4E70-4048-8356-E1C6EB5AC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Emissão de Boletos Bancários, como é feito pelos CRN?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EAE190-F04C-452C-B334-E350023AA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Forma do envio dos boletos das anuidades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Qual a melhor data para o recebimento pelo profissional ou empresa?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Qual a melhor opção do envio dos boletos- Via Postal ou e-mail?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Com o custo da cobrança com registro é viável enviar todos os boletos para o profissional ou criar uma opção de envio mediante necessidade?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Criação de opções com custo menor, via e-mail ou retirar do site somente o boleto ou parcela que vai ser paga. Custo inicial em comunicação e marketing para viabilizar a ação. Opção vista em Conselhos Regionais no DF.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Quais os pontos positivos e negativos na utilização da opção de cartão de crédito/débito para pagamento das anuidades?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Observação: Uma das fraquezas para a ação é o cadastro desatualizado dos profissionais ou empresas.</a:t>
            </a:r>
          </a:p>
        </p:txBody>
      </p:sp>
    </p:spTree>
    <p:extLst>
      <p:ext uri="{BB962C8B-B14F-4D97-AF65-F5344CB8AC3E}">
        <p14:creationId xmlns:p14="http://schemas.microsoft.com/office/powerpoint/2010/main" val="3232776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0C1F17-2B56-47FC-BB64-C076024BC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Cobrança, como é feita pelos CRN?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D03F9F0-4980-480B-8BF5-D68D241C4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Cobranças via e-mail;</a:t>
            </a:r>
          </a:p>
          <a:p>
            <a:r>
              <a:rPr lang="pt-BR" dirty="0"/>
              <a:t>Cobranças via Correios, com AR;</a:t>
            </a:r>
          </a:p>
          <a:p>
            <a:r>
              <a:rPr lang="pt-BR" dirty="0"/>
              <a:t>Cobranças por contato telefônico;</a:t>
            </a:r>
          </a:p>
          <a:p>
            <a:r>
              <a:rPr lang="pt-BR" dirty="0"/>
              <a:t>Envio de Newsletter e por redes sociais os avisos;</a:t>
            </a:r>
          </a:p>
          <a:p>
            <a:r>
              <a:rPr lang="pt-BR" dirty="0"/>
              <a:t>Registro das informações no INCORP;</a:t>
            </a:r>
          </a:p>
          <a:p>
            <a:r>
              <a:rPr lang="pt-BR" dirty="0"/>
              <a:t>Registro por outro tipo além do INCORP;</a:t>
            </a:r>
          </a:p>
          <a:p>
            <a:r>
              <a:rPr lang="pt-BR" dirty="0"/>
              <a:t>Utilização de Protesto em cartório;</a:t>
            </a:r>
          </a:p>
          <a:p>
            <a:r>
              <a:rPr lang="pt-BR" dirty="0"/>
              <a:t>Utilização de tabela progressiva para parcelamento;</a:t>
            </a:r>
          </a:p>
          <a:p>
            <a:r>
              <a:rPr lang="pt-BR" dirty="0"/>
              <a:t>Parcelamento sem desconto;</a:t>
            </a:r>
          </a:p>
          <a:p>
            <a:r>
              <a:rPr lang="pt-BR" dirty="0"/>
              <a:t>Incentivos em descontos de multas e juros;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6049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51A249-3A11-4582-90CD-8D14C6755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Cobrança, como é feita pelos CRN?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6B48AD7-ACDF-4020-B764-6FD485D93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Valores diferentes em valores mínimos do valor de parcelas;</a:t>
            </a:r>
          </a:p>
          <a:p>
            <a:r>
              <a:rPr lang="pt-BR" dirty="0"/>
              <a:t>Quantidades diferentes de parcelas;</a:t>
            </a:r>
          </a:p>
          <a:p>
            <a:r>
              <a:rPr lang="pt-BR" dirty="0"/>
              <a:t>Negociação junto a rede bancária a cobrança de tarifa com registro somente na liquidação dos títulos;</a:t>
            </a:r>
          </a:p>
          <a:p>
            <a:r>
              <a:rPr lang="pt-BR" dirty="0"/>
              <a:t>Cobranças em datas específicas.</a:t>
            </a:r>
          </a:p>
          <a:p>
            <a:r>
              <a:rPr lang="pt-BR" dirty="0"/>
              <a:t>Sugestão: Utilização do cartão de crédito/débito.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8171781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257</TotalTime>
  <Words>985</Words>
  <Application>Microsoft Office PowerPoint</Application>
  <PresentationFormat>Widescreen</PresentationFormat>
  <Paragraphs>91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Trebuchet MS</vt:lpstr>
      <vt:lpstr>Wingdings</vt:lpstr>
      <vt:lpstr>Wingdings 3</vt:lpstr>
      <vt:lpstr>Facetado</vt:lpstr>
      <vt:lpstr>Apresentação do PowerPoint</vt:lpstr>
      <vt:lpstr>Atividade Integradora</vt:lpstr>
      <vt:lpstr>Programa da Atividade</vt:lpstr>
      <vt:lpstr>Programa da Atividade</vt:lpstr>
      <vt:lpstr>Emissão de Boletos Bancários, como é feito pelos CRN?</vt:lpstr>
      <vt:lpstr>Emissão de Boletos Bancários, como é feito pelos CRN?</vt:lpstr>
      <vt:lpstr>Emissão de Boletos Bancários, como é feito pelos CRN?</vt:lpstr>
      <vt:lpstr>Cobrança, como é feita pelos CRN? </vt:lpstr>
      <vt:lpstr>Cobrança, como é feita pelos CRN? </vt:lpstr>
      <vt:lpstr>Cobrança, como é feita pelos CRN? </vt:lpstr>
      <vt:lpstr>Criação de nova Resolução ou alteração da Resolução 387/2006?</vt:lpstr>
      <vt:lpstr>Criação de nova Resolução ou alteração da Resolução 387/2006?</vt:lpstr>
      <vt:lpstr>Programas Nacionais de Recuperação de Crédito, qual a melhor frequência?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Renato Meireles</dc:creator>
  <cp:lastModifiedBy>Renato Meireles</cp:lastModifiedBy>
  <cp:revision>13</cp:revision>
  <dcterms:created xsi:type="dcterms:W3CDTF">2017-07-15T19:41:38Z</dcterms:created>
  <dcterms:modified xsi:type="dcterms:W3CDTF">2017-07-18T02:11:33Z</dcterms:modified>
</cp:coreProperties>
</file>