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78" r:id="rId4"/>
    <p:sldId id="279" r:id="rId5"/>
    <p:sldId id="296" r:id="rId6"/>
    <p:sldId id="280" r:id="rId7"/>
    <p:sldId id="297" r:id="rId8"/>
    <p:sldId id="281" r:id="rId9"/>
    <p:sldId id="298" r:id="rId10"/>
    <p:sldId id="308" r:id="rId11"/>
    <p:sldId id="307" r:id="rId12"/>
    <p:sldId id="282" r:id="rId13"/>
    <p:sldId id="305" r:id="rId14"/>
    <p:sldId id="306" r:id="rId15"/>
    <p:sldId id="30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paulomarcelo@seixasadvocacia.com.br" TargetMode="External"/><Relationship Id="rId2" Type="http://schemas.openxmlformats.org/officeDocument/2006/relationships/hyperlink" Target="mailto:jur&#237;dico@crn4.org.b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jstefani@via-rs.ne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3E4494A4-98E3-429A-B3ED-0493B25D63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132" y="2168549"/>
            <a:ext cx="9888569" cy="2011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187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C7C2E0-1811-4C73-8DAB-FACCBD7EE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Aplicação de Penas Mais Graves</a:t>
            </a:r>
            <a:endParaRPr lang="pt-BR" sz="3200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EED9AD-D27E-42E8-BEDD-18F5CF2FD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099" y="1378226"/>
            <a:ext cx="8596668" cy="50888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Caso Prático – CRN</a:t>
            </a:r>
          </a:p>
          <a:p>
            <a:pPr marL="0" indent="0" algn="just">
              <a:buNone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F70CE96F-7222-4329-83DB-3C2CB71AA8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099" y="2152931"/>
            <a:ext cx="8047619" cy="44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951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B4F3C5-A7A3-4CC9-8214-23D983A1F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Aplicação de Penas Mais Graves</a:t>
            </a:r>
            <a:endParaRPr lang="pt-BR" sz="3200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469F02-B7F1-4C62-AE1C-04F7F4666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98713"/>
            <a:ext cx="9195536" cy="5353878"/>
          </a:xfrm>
        </p:spPr>
        <p:txBody>
          <a:bodyPr>
            <a:normAutofit fontScale="62500" lnSpcReduction="20000"/>
          </a:bodyPr>
          <a:lstStyle/>
          <a:p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Caso Prático UJ/CFN</a:t>
            </a:r>
          </a:p>
          <a:p>
            <a:pPr marL="0" indent="0">
              <a:buNone/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“III - CONCLUSÃO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Ante o exposto, opinamos pelo conhecimento do recurso, recomendando seja a decisão anulada pelos seguintes motivos:</a:t>
            </a:r>
          </a:p>
          <a:p>
            <a:pPr marL="0" indent="0" algn="just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b) não constar da decisão as razões de manifesta gravidade para justificar a não observância da gradação legal de penas disciplinares;</a:t>
            </a:r>
          </a:p>
          <a:p>
            <a:pPr marL="0" indent="0" algn="just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 algn="just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c) não constar a notificação da denunciada da segunda decisão do Plenário (fls. 56), em respeito aos princípios do contraditório e da ampla defesa;</a:t>
            </a:r>
          </a:p>
          <a:p>
            <a:pPr marL="0" indent="0" algn="just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 algn="just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d) constar pena de suspensão por prazo indeterminado.</a:t>
            </a:r>
          </a:p>
          <a:p>
            <a:pPr marL="0" indent="0" algn="just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 algn="just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É a Informação”.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3167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B4F3C5-A7A3-4CC9-8214-23D983A1F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Redação do Voto Vencedor</a:t>
            </a:r>
            <a:endParaRPr lang="pt-BR" sz="3200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469F02-B7F1-4C62-AE1C-04F7F4666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Código de Processamento Disciplinar</a:t>
            </a:r>
          </a:p>
          <a:p>
            <a:pPr marL="0" indent="0" algn="just">
              <a:buNone/>
            </a:pPr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Art. 32. Encerrada a discussão, o Presidente do Conselho dará início à votação, respeitadas as demais disposições regimentais.</a:t>
            </a:r>
          </a:p>
          <a:p>
            <a:pPr marL="0" indent="0" algn="just">
              <a:buNone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§ 6º. </a:t>
            </a:r>
            <a:r>
              <a:rPr lang="pt-BR" sz="2200" i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Quando o voto do relator for vencido, o Presidente designará, dentre os conselheiros que divergiram do voto do relator, um para redigir a decisão ou acórdão do Plenário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§ 7º. Nos casos previstos no § 6º, a decisão proferida será assinada pelo Presidente do Conselho e pelo relator designado, indicando essa condição.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7408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B268C1-867C-46F3-A75C-CAF2B13E5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Execução da Pena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BF05E34-2E50-43B2-814D-529F9125A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Código de Processamento Disciplinar</a:t>
            </a:r>
          </a:p>
          <a:p>
            <a:pPr marL="0" indent="0" algn="just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Art. 47. As penas de </a:t>
            </a:r>
            <a:r>
              <a:rPr lang="pt-BR" sz="2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advertência, repreensão e multa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serão executadas pelo Conselho Regional de Nutricionistas da Região onde o profissional punido tenha sua inscrição originária, </a:t>
            </a:r>
            <a:r>
              <a:rPr lang="pt-BR" sz="2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devendo as comunicações serem feitas por ofícios reservados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com juntada de cópia no respectivo prontuário.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1445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B268C1-867C-46F3-A75C-CAF2B13E5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Execução da Pena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BF05E34-2E50-43B2-814D-529F9125A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573" y="1391478"/>
            <a:ext cx="9501809" cy="546652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Código de Processamento Disciplinar</a:t>
            </a:r>
          </a:p>
          <a:p>
            <a:pPr marL="0" indent="0" algn="just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Art. 48. </a:t>
            </a:r>
            <a:r>
              <a:rPr lang="pt-BR" sz="2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Na execução da pena de suspensão do exercício profissional será assinado o prazo de 10 (dez) dias para que o profissional suspenso proceda à entrega da Carteira de Identificação Profissional e do Cartão de Identidade Profissional ao Conselho Regional de Nutricionistas da Região onde tenha sua inscrição definitiva. O Conselho Regional de Nutricionistas da Região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procederá às anotações no prontuário e na Carteira de Identificação Profissional nos limites da decisão transitada em julgado e manterá os documentos apreendidos até que decorra o prazo da suspensão.</a:t>
            </a:r>
          </a:p>
          <a:p>
            <a:pPr marL="0" indent="0" algn="just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Parágrafo único. Não havendo a entrega dos documentos no prazo assinalado no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caput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deste artigo, o Conselho Regional de Nutricionistas da Região responsável pela aplicação da pena requererá as medidas judicias cabíveis com vistas à </a:t>
            </a:r>
            <a:r>
              <a:rPr lang="pt-BR" sz="2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busca e apreensão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3254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BF05E34-2E50-43B2-814D-529F9125A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30087"/>
            <a:ext cx="8596668" cy="5511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Obrigada!</a:t>
            </a:r>
          </a:p>
          <a:p>
            <a:pPr marL="0" indent="0" algn="ctr">
              <a:buNone/>
            </a:pP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Amanda Bettim – CRN-4: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jurídico@crn4.org.br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Paulo Marcelo Seixas – CRN-8: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paulomarcelo@seixasadvocacia.com.br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Marco José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Stefani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– CRN-2: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mjstefani@via-rs.net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229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9413C01C-C48F-446D-AA3D-5B7A5E9E15ED}"/>
              </a:ext>
            </a:extLst>
          </p:cNvPr>
          <p:cNvSpPr/>
          <p:nvPr/>
        </p:nvSpPr>
        <p:spPr>
          <a:xfrm>
            <a:off x="800100" y="471489"/>
            <a:ext cx="83439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IV CONGRESSO NACIONAL DO SISTEMA</a:t>
            </a:r>
          </a:p>
          <a:p>
            <a:pPr algn="ctr"/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CFN/CRN – 18 a 21 de JULHO de 2017</a:t>
            </a:r>
          </a:p>
          <a:p>
            <a:pPr algn="ctr"/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Processo Ético Disciplinar</a:t>
            </a:r>
            <a:b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Casos Práticos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569243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EAE485-118C-4878-B6D8-C8016FC67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Cumprimento de Prazos</a:t>
            </a:r>
            <a:endParaRPr lang="pt-BR" sz="3200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FB4444B-C4BF-43C0-8A5F-216241853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26959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Obrigatoriedade de cumprimento dos prazos pelas partes e pelo Conselho Regional de Nutricionistas.</a:t>
            </a:r>
          </a:p>
          <a:p>
            <a:pPr marL="0" indent="0" algn="just">
              <a:buNone/>
            </a:pPr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Código de Processamento Disciplinar:</a:t>
            </a:r>
          </a:p>
          <a:p>
            <a:pPr marL="0" indent="0" algn="just">
              <a:buNone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Art. 24. A comissão de ética deverá instruir o processo no prazo de </a:t>
            </a:r>
            <a:r>
              <a:rPr lang="pt-BR" sz="2200" u="sng" dirty="0">
                <a:latin typeface="Arial" panose="020B0604020202020204" pitchFamily="34" charset="0"/>
                <a:cs typeface="Arial" panose="020B0604020202020204" pitchFamily="34" charset="0"/>
              </a:rPr>
              <a:t>até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4 (quatro) meses.</a:t>
            </a:r>
          </a:p>
          <a:p>
            <a:pPr marL="0" indent="0" algn="just">
              <a:buNone/>
            </a:pPr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Parágrafo único. Não sendo concluídos os trabalhos no prazo de que trata este artigo, a Comissão de Ética solicitará ao Presidente do Conselho que o prorrogue, devendo este fazê-lo em período que não exceda de 4 (quatro) meses.    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9808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318D50-84D6-4E12-9818-AC603093E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Fundamentação do Voto</a:t>
            </a:r>
            <a:endParaRPr lang="pt-BR" sz="3200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446D63-A00D-4702-A8B8-50EECF3EC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40211"/>
          </a:xfrm>
        </p:spPr>
        <p:txBody>
          <a:bodyPr/>
          <a:lstStyle/>
          <a:p>
            <a:pPr marL="0" indent="0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Constituição da República</a:t>
            </a:r>
          </a:p>
          <a:p>
            <a:pPr marL="0" indent="0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Art. 93, IX:  “Todos os julgamentos dos órgãos do Poder Judiciário serão públicos, </a:t>
            </a:r>
            <a:r>
              <a:rPr lang="pt-BR" sz="2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 fundamentadas todas as decisões, sob pena de nulidade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podendo a lei limitar a presença, em determinados atos, às próprias partes e a seus advogados, ou somente a estes, em casos nos quais a preservação do direito à intimidade do interessado no sigilo não prejudique o interesse público à informação;”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23804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318D50-84D6-4E12-9818-AC603093E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Fundamentação do Voto</a:t>
            </a:r>
            <a:endParaRPr lang="pt-BR" sz="3200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446D63-A00D-4702-A8B8-50EECF3EC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40211"/>
          </a:xfrm>
        </p:spPr>
        <p:txBody>
          <a:bodyPr/>
          <a:lstStyle/>
          <a:p>
            <a:pPr marL="0" indent="0" algn="just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 voto do Relator precisa:</a:t>
            </a:r>
          </a:p>
          <a:p>
            <a:pPr marL="0" indent="0" algn="just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Ser fundamentado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Resumir o fato sob análise e enquadrá-lo às  normas vigentes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Indicar os argumentos expostos no processo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Aplicar a penalidade com coerência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7524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4A3BC6-9B94-4E56-AE2E-300BD3458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Elementos Essenciais </a:t>
            </a:r>
            <a:br>
              <a:rPr lang="pt-B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 Sentença Cível</a:t>
            </a:r>
            <a:endParaRPr lang="pt-BR" sz="3200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6D6049-887C-4B66-A6E2-E700AC6D8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1. Relatório: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Resumo da denúncia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Resumo da peça de defesa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Resumo das audiências ocorridas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Alusão aos principais documentos </a:t>
            </a:r>
          </a:p>
          <a:p>
            <a:pPr marL="0" indent="0">
              <a:buNone/>
            </a:pPr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2. Fundamentação:</a:t>
            </a:r>
          </a:p>
          <a:p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Análise das questões de fato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1928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4A3BC6-9B94-4E56-AE2E-300BD3458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Elementos Essenciais </a:t>
            </a:r>
            <a:br>
              <a:rPr lang="pt-B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 Sentença Cível</a:t>
            </a:r>
            <a:endParaRPr lang="pt-BR" sz="3200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6D6049-887C-4B66-A6E2-E700AC6D8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Análise das questões de direito</a:t>
            </a:r>
          </a:p>
          <a:p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Solução da questão </a:t>
            </a:r>
          </a:p>
          <a:p>
            <a:pPr marL="0" indent="0">
              <a:buNone/>
            </a:pPr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3. Dispositivo:</a:t>
            </a:r>
          </a:p>
          <a:p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Decisão sobre os pedidos</a:t>
            </a:r>
          </a:p>
          <a:p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Aplicação da penalidade, se for o caso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398535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C7C2E0-1811-4C73-8DAB-FACCBD7EE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Aplicação de Penas Mais Graves</a:t>
            </a:r>
            <a:endParaRPr lang="pt-BR" sz="3200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EED9AD-D27E-42E8-BEDD-18F5CF2FD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099" y="1378226"/>
            <a:ext cx="8596668" cy="5088834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Código de Processamento Disciplinar</a:t>
            </a:r>
          </a:p>
          <a:p>
            <a:pPr marL="0" indent="0" algn="just">
              <a:buNone/>
            </a:pPr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Art. 45. As penas disciplinares são as seguintes:</a:t>
            </a:r>
          </a:p>
          <a:p>
            <a:pPr marL="0" indent="0" algn="just">
              <a:buNone/>
            </a:pPr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I - advertência;</a:t>
            </a:r>
          </a:p>
          <a:p>
            <a:pPr marL="0" indent="0" algn="just">
              <a:buNone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II - repreensão;</a:t>
            </a:r>
          </a:p>
          <a:p>
            <a:pPr marL="0" indent="0" algn="just">
              <a:buNone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III - multa equivalente a até 10 (dez) vezes o valor da anuidade;</a:t>
            </a:r>
          </a:p>
          <a:p>
            <a:pPr marL="0" indent="0" algn="just">
              <a:buNone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IV - suspensão da inscrição e proibição do exercício profissional pelo prazo de até 3 (três) anos; e</a:t>
            </a:r>
          </a:p>
          <a:p>
            <a:pPr marL="0" indent="0" algn="just">
              <a:buNone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V - cancelamento da inscrição e proibição definitiva do exercício profissional.</a:t>
            </a:r>
          </a:p>
          <a:p>
            <a:pPr marL="0" indent="0" algn="just">
              <a:buNone/>
            </a:pPr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Parágrafo único. </a:t>
            </a:r>
            <a:r>
              <a:rPr lang="pt-BR" sz="22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Salvo nos casos de gravidade manifesta ou reincidência que exija aplicação de pena mais severa, a sua imposição obedecerá à gradação fixada neste artigo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, observadas as demais normas previstas neste Código.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9490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C7C2E0-1811-4C73-8DAB-FACCBD7EE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Aplicação de Penas Mais Graves</a:t>
            </a:r>
            <a:endParaRPr lang="pt-BR" sz="3200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EED9AD-D27E-42E8-BEDD-18F5CF2FD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099" y="1378226"/>
            <a:ext cx="8596668" cy="50888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Código de Processamento Disciplinar</a:t>
            </a:r>
          </a:p>
          <a:p>
            <a:pPr marL="0" indent="0" algn="just">
              <a:buNone/>
            </a:pPr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Art. 46. Na fixação de pena serão considerados os antecedentes profissionais do infrator, o seu grau de culpa, as circunstâncias atenuantes e agravantes e as consequências da infração.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0458972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119</TotalTime>
  <Words>827</Words>
  <Application>Microsoft Office PowerPoint</Application>
  <PresentationFormat>Widescreen</PresentationFormat>
  <Paragraphs>97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Arial</vt:lpstr>
      <vt:lpstr>Trebuchet MS</vt:lpstr>
      <vt:lpstr>Wingdings</vt:lpstr>
      <vt:lpstr>Wingdings 3</vt:lpstr>
      <vt:lpstr>Facetado</vt:lpstr>
      <vt:lpstr>Apresentação do PowerPoint</vt:lpstr>
      <vt:lpstr>Apresentação do PowerPoint</vt:lpstr>
      <vt:lpstr>Cumprimento de Prazos</vt:lpstr>
      <vt:lpstr>Fundamentação do Voto</vt:lpstr>
      <vt:lpstr>Fundamentação do Voto</vt:lpstr>
      <vt:lpstr>Elementos Essenciais   da Sentença Cível</vt:lpstr>
      <vt:lpstr>Elementos Essenciais   da Sentença Cível</vt:lpstr>
      <vt:lpstr>Aplicação de Penas Mais Graves</vt:lpstr>
      <vt:lpstr>Aplicação de Penas Mais Graves</vt:lpstr>
      <vt:lpstr>Aplicação de Penas Mais Graves</vt:lpstr>
      <vt:lpstr>Aplicação de Penas Mais Graves</vt:lpstr>
      <vt:lpstr>Redação do Voto Vencedor</vt:lpstr>
      <vt:lpstr>Execução da Pena</vt:lpstr>
      <vt:lpstr>Execução da Pena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Juridico CRN4</dc:creator>
  <cp:lastModifiedBy>Juridico CRN4</cp:lastModifiedBy>
  <cp:revision>10</cp:revision>
  <dcterms:created xsi:type="dcterms:W3CDTF">2017-07-19T11:24:35Z</dcterms:created>
  <dcterms:modified xsi:type="dcterms:W3CDTF">2017-07-19T13:24:35Z</dcterms:modified>
</cp:coreProperties>
</file>