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handoutMasterIdLst>
    <p:handoutMasterId r:id="rId23"/>
  </p:handoutMasterIdLst>
  <p:sldIdLst>
    <p:sldId id="276" r:id="rId2"/>
    <p:sldId id="256" r:id="rId3"/>
    <p:sldId id="260" r:id="rId4"/>
    <p:sldId id="291" r:id="rId5"/>
    <p:sldId id="267" r:id="rId6"/>
    <p:sldId id="268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81" r:id="rId16"/>
    <p:sldId id="269" r:id="rId17"/>
    <p:sldId id="282" r:id="rId18"/>
    <p:sldId id="270" r:id="rId19"/>
    <p:sldId id="273" r:id="rId20"/>
    <p:sldId id="274" r:id="rId21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  <a:srgbClr val="339933"/>
    <a:srgbClr val="0080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24" autoAdjust="0"/>
  </p:normalViewPr>
  <p:slideViewPr>
    <p:cSldViewPr>
      <p:cViewPr varScale="1">
        <p:scale>
          <a:sx n="70" d="100"/>
          <a:sy n="70" d="100"/>
        </p:scale>
        <p:origin x="7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9B884-9B71-4F18-ACF8-9742F5BAED85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56F9F-E61A-413E-A824-D261CD47231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113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72F07-8E71-42DA-B182-DFD1188623AF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89D79-9063-4397-AB9B-F4FAA7F787C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82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23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96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30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536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391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210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70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89D79-9063-4397-AB9B-F4FAA7F787C0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27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A8F6-9A04-4BA7-BB5B-42CE5D8750C8}" type="datetimeFigureOut">
              <a:rPr lang="pt-BR" smtClean="0"/>
              <a:pPr/>
              <a:t>17/07/2017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01499-B31C-4021-B244-F4A2E86EA7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61925" cmpd="thickThin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895" y="288032"/>
            <a:ext cx="3470297" cy="35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199655" y="3783231"/>
            <a:ext cx="675672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>
                <a:latin typeface="Arial Black" panose="020B0A04020102020204" pitchFamily="34" charset="0"/>
              </a:rPr>
              <a:t>FNN</a:t>
            </a:r>
            <a:endParaRPr lang="pt-BR" sz="2400" dirty="0">
              <a:latin typeface="Arial Black" panose="020B0A04020102020204" pitchFamily="34" charset="0"/>
            </a:endParaRPr>
          </a:p>
          <a:p>
            <a:pPr algn="ctr"/>
            <a:r>
              <a:rPr lang="pt-BR" sz="2400" b="1" dirty="0">
                <a:latin typeface="Arial Black" panose="020B0A04020102020204" pitchFamily="34" charset="0"/>
              </a:rPr>
              <a:t>Federação Nacional dos </a:t>
            </a:r>
            <a:r>
              <a:rPr lang="pt-BR" sz="2400" b="1" dirty="0" smtClean="0">
                <a:latin typeface="Arial Black" panose="020B0A04020102020204" pitchFamily="34" charset="0"/>
              </a:rPr>
              <a:t>Nutricionistas</a:t>
            </a:r>
          </a:p>
          <a:p>
            <a:endParaRPr lang="pt-BR" b="1" dirty="0" smtClean="0"/>
          </a:p>
          <a:p>
            <a:r>
              <a:rPr lang="pt-BR" b="1" dirty="0" smtClean="0"/>
              <a:t>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Dra. Fátima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Fuhro</a:t>
            </a:r>
            <a:endParaRPr lang="pt-B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Presidente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 de Texto 2"/>
          <p:cNvSpPr txBox="1">
            <a:spLocks noChangeArrowheads="1"/>
          </p:cNvSpPr>
          <p:nvPr/>
        </p:nvSpPr>
        <p:spPr bwMode="auto">
          <a:xfrm>
            <a:off x="107504" y="5654278"/>
            <a:ext cx="892899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Rua dos Ilhéus, 38 - sala 1104 - Edifício Aplub - CEP 88010-560 - Centro - Florianópolis/SC.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Fones: (48) 3039-1230 / 3039-1036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www.fnn.org.br      /</a:t>
            </a: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fnnutricionistas@yahoo.com.br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CNPJ 93.316.719/0001-17</a:t>
            </a:r>
          </a:p>
        </p:txBody>
      </p:sp>
    </p:spTree>
    <p:extLst>
      <p:ext uri="{BB962C8B-B14F-4D97-AF65-F5344CB8AC3E}">
        <p14:creationId xmlns:p14="http://schemas.microsoft.com/office/powerpoint/2010/main" val="21746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20" y="294038"/>
            <a:ext cx="8352751" cy="6159298"/>
          </a:xfrm>
        </p:spPr>
      </p:pic>
    </p:spTree>
    <p:extLst>
      <p:ext uri="{BB962C8B-B14F-4D97-AF65-F5344CB8AC3E}">
        <p14:creationId xmlns:p14="http://schemas.microsoft.com/office/powerpoint/2010/main" val="382933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599" cy="6250706"/>
          </a:xfrm>
        </p:spPr>
      </p:pic>
    </p:spTree>
    <p:extLst>
      <p:ext uri="{BB962C8B-B14F-4D97-AF65-F5344CB8AC3E}">
        <p14:creationId xmlns:p14="http://schemas.microsoft.com/office/powerpoint/2010/main" val="334920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363271" cy="6053559"/>
          </a:xfrm>
        </p:spPr>
      </p:pic>
    </p:spTree>
    <p:extLst>
      <p:ext uri="{BB962C8B-B14F-4D97-AF65-F5344CB8AC3E}">
        <p14:creationId xmlns:p14="http://schemas.microsoft.com/office/powerpoint/2010/main" val="132177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363271" cy="6178698"/>
          </a:xfrm>
        </p:spPr>
      </p:pic>
    </p:spTree>
    <p:extLst>
      <p:ext uri="{BB962C8B-B14F-4D97-AF65-F5344CB8AC3E}">
        <p14:creationId xmlns:p14="http://schemas.microsoft.com/office/powerpoint/2010/main" val="173067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4638"/>
            <a:ext cx="8496944" cy="6178698"/>
          </a:xfrm>
        </p:spPr>
      </p:pic>
    </p:spTree>
    <p:extLst>
      <p:ext uri="{BB962C8B-B14F-4D97-AF65-F5344CB8AC3E}">
        <p14:creationId xmlns:p14="http://schemas.microsoft.com/office/powerpoint/2010/main" val="1976252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EFEITOS DA REFORMA TRABALHISTA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Contribuição Sindical/FAT/Seguro Desemprego.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PDV: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BRADESCO, BANCO DO BRASIL, CORREIOS. PETROBRAS, ELETROBRAS, CONAB.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86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04056" y="404664"/>
            <a:ext cx="7956376" cy="6120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0000" algn="ctr">
              <a:spcBef>
                <a:spcPct val="20000"/>
              </a:spcBef>
              <a:defRPr/>
            </a:pPr>
            <a:endParaRPr lang="pt-B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kumimoji="0" lang="pt-BR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itchFamily="34" charset="0"/>
              </a:rPr>
              <a:t>•</a:t>
            </a:r>
            <a:r>
              <a:rPr kumimoji="0" lang="pt-B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pt-BR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PL 6819/2010 – </a:t>
            </a:r>
            <a:r>
              <a:rPr kumimoji="0" lang="pt-B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Regulamenta a jornada de Trabalho da categoria para 30 horas. Atualmente</a:t>
            </a:r>
            <a:r>
              <a:rPr kumimoji="0" lang="pt-BR" sz="24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projeto de lei está aguardando criação de comissão temporária pela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MESA. </a:t>
            </a:r>
            <a:r>
              <a:rPr lang="pt-BR" sz="2400" dirty="0">
                <a:solidFill>
                  <a:schemeClr val="bg1"/>
                </a:solidFill>
              </a:rPr>
              <a:t>* A Mesa Diretora da Câmara dos Deputados é responsável pela direção dos trabalhos legislativos e dos serviços administrativos da Casa. Compõe-se de Presidência - Presidente e dois Vice-Presidentes - e de Secretaria, composta por quatro Secretários e quatro Suplentes.  </a:t>
            </a:r>
          </a:p>
          <a:p>
            <a:pPr lvl="0" algn="just">
              <a:spcBef>
                <a:spcPct val="20000"/>
              </a:spcBef>
              <a:defRPr/>
            </a:pPr>
            <a:endParaRPr kumimoji="0" lang="pt-BR" sz="2400" i="0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PL 5439/2009 - </a:t>
            </a:r>
            <a:r>
              <a:rPr lang="pt-B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Piso Salarial -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Atualmente </a:t>
            </a:r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projeto está arquivado e em sua última movimentação o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projeto de lei </a:t>
            </a:r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estava </a:t>
            </a:r>
            <a:r>
              <a:rPr lang="pt-B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aguardando criação de comissão </a:t>
            </a:r>
            <a:r>
              <a:rPr lang="pt-B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temporária.</a:t>
            </a:r>
            <a:endParaRPr lang="pt-BR" sz="2000" dirty="0">
              <a:solidFill>
                <a:schemeClr val="bg1"/>
              </a:solidFill>
            </a:endParaRPr>
          </a:p>
          <a:p>
            <a:pPr lvl="0" algn="just">
              <a:spcBef>
                <a:spcPct val="20000"/>
              </a:spcBef>
              <a:defRPr/>
            </a:pPr>
            <a:endParaRPr lang="pt-BR" sz="23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20000"/>
              </a:spcBef>
              <a:defRPr/>
            </a:pPr>
            <a:endParaRPr lang="pt-BR" sz="50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marL="0" lvl="0" indent="0" algn="just">
              <a:buNone/>
              <a:defRPr/>
            </a:pP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buNone/>
              <a:defRPr/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IDEIA LEGISLATIVA </a:t>
            </a:r>
          </a:p>
          <a:p>
            <a:pPr marL="0" lvl="0" indent="0" algn="just">
              <a:buNone/>
              <a:defRPr/>
            </a:pPr>
            <a:endParaRPr lang="pt-BR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Ao receber 20 mil apoios a ideia se tornará uma sugestão legislativa e será debatida pelos Senadores.</a:t>
            </a:r>
          </a:p>
          <a:p>
            <a:pPr marL="0" lvl="0" indent="0" algn="just">
              <a:buNone/>
              <a:defRPr/>
            </a:pPr>
            <a:r>
              <a:rPr lang="pt-BR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IL </a:t>
            </a:r>
            <a:r>
              <a:rPr lang="pt-B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18/08/2017 do ES com 21 mil assinaturas</a:t>
            </a: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pt-B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pt-BR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lang="pt-B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31/10/2017 do AC com 55 assinaturas.</a:t>
            </a:r>
          </a:p>
          <a:p>
            <a:pPr marL="0" lvl="0" indent="0" algn="just">
              <a:buNone/>
              <a:defRPr/>
            </a:pPr>
            <a:endParaRPr lang="pt-BR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endParaRPr lang="pt-BR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  <a:defRPr/>
            </a:pP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6400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07504" y="260648"/>
            <a:ext cx="8927976" cy="6120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0000" algn="just">
              <a:spcBef>
                <a:spcPct val="20000"/>
              </a:spcBef>
              <a:defRPr/>
            </a:pPr>
            <a:endParaRPr lang="pt-B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AÇÕES </a:t>
            </a:r>
            <a:r>
              <a:rPr lang="pt-BR" sz="24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 FNN FRENTE A conjuntura </a:t>
            </a: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social: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pt-B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pt-B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Tripartite/PAT/MTE.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pt-B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pt-B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de Segurança Alimentar/FENTAS/CNS.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Comissão de Saúde CNPL.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Comissão de Mulheres CSA/CSI.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endParaRPr lang="pt-BR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defRPr/>
            </a:pPr>
            <a:endParaRPr lang="pt-B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defRPr/>
            </a:pPr>
            <a:endParaRPr lang="pt-BR" sz="3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96000" indent="457200">
              <a:lnSpc>
                <a:spcPct val="150000"/>
              </a:lnSpc>
              <a:buFont typeface="Wingdings" pitchFamily="2" charset="2"/>
              <a:buChar char="ü"/>
              <a:defRPr/>
            </a:pPr>
            <a:endParaRPr kumimoji="0" lang="pt-BR" sz="11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3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20000"/>
              </a:spcBef>
              <a:defRPr/>
            </a:pPr>
            <a:endParaRPr lang="pt-BR" sz="50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188640"/>
            <a:ext cx="8496944" cy="619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endParaRPr lang="pt-BR" sz="2300" b="1" cap="all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AÇÕES DA FNN FRENTE A conjuntura econômica: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CCT em todas as áreas de atuação: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Nacional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Estadual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16024" y="188640"/>
            <a:ext cx="87484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endParaRPr lang="pt-BR" sz="48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5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784976" cy="5688632"/>
          </a:xfr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</a:pPr>
            <a:endParaRPr lang="pt-B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FrankRuehl" pitchFamily="34" charset="-79"/>
            </a:endParaRPr>
          </a:p>
          <a:p>
            <a:pPr algn="ctr">
              <a:lnSpc>
                <a:spcPct val="170000"/>
              </a:lnSpc>
            </a:pPr>
            <a:r>
              <a:rPr lang="pt-BR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FrankRuehl" pitchFamily="34" charset="-79"/>
              </a:rPr>
              <a:t>IV CONGRESSO NACIONAL DO SISTEMA CFN/CRN</a:t>
            </a:r>
          </a:p>
          <a:p>
            <a:pPr algn="ctr">
              <a:lnSpc>
                <a:spcPct val="170000"/>
              </a:lnSpc>
            </a:pPr>
            <a:r>
              <a:rPr lang="pt-BR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FrankRuehl" pitchFamily="34" charset="-79"/>
              </a:rPr>
              <a:t>“A gestão integrada do sistema frente aos desafios da contemporaneidade”</a:t>
            </a:r>
            <a:endParaRPr lang="pt-BR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FrankRuehl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07504" y="332656"/>
            <a:ext cx="8927976" cy="6048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">
              <a:lnSpc>
                <a:spcPct val="150000"/>
              </a:lnSpc>
              <a:buClr>
                <a:srgbClr val="FF0000"/>
              </a:buClr>
              <a:defRPr/>
            </a:pPr>
            <a:endParaRPr lang="pt-B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Clr>
                <a:srgbClr val="FF0000"/>
              </a:buClr>
              <a:defRPr/>
            </a:pPr>
            <a:r>
              <a:rPr lang="pt-BR" sz="3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MENSAGEM</a:t>
            </a:r>
          </a:p>
          <a:p>
            <a:pPr algn="ctr">
              <a:lnSpc>
                <a:spcPct val="150000"/>
              </a:lnSpc>
              <a:buClr>
                <a:srgbClr val="FF0000"/>
              </a:buClr>
              <a:defRPr/>
            </a:pPr>
            <a:r>
              <a:rPr lang="pt-BR" sz="2800" i="1" dirty="0">
                <a:solidFill>
                  <a:schemeClr val="bg1"/>
                </a:solidFill>
              </a:rPr>
              <a:t>Somos uma nação. Somos um país. Somos seres políticos. Cada um responsável pelo seu destino pela suas conquistas, aceitando a vida, aprendendo a cultivar valores que venham beneficiar o coletivo visando solidariedade. Somos uma categoria que precisa ser mais </a:t>
            </a:r>
            <a:r>
              <a:rPr lang="pt-BR" sz="2800" i="1" dirty="0" smtClean="0">
                <a:solidFill>
                  <a:schemeClr val="bg1"/>
                </a:solidFill>
              </a:rPr>
              <a:t>unida!</a:t>
            </a:r>
          </a:p>
          <a:p>
            <a:pPr algn="ctr">
              <a:lnSpc>
                <a:spcPct val="150000"/>
              </a:lnSpc>
              <a:buClr>
                <a:srgbClr val="FF0000"/>
              </a:buClr>
              <a:defRPr/>
            </a:pPr>
            <a:endParaRPr lang="pt-BR" sz="2800" b="1" i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Clr>
                <a:srgbClr val="FF0000"/>
              </a:buClr>
              <a:defRPr/>
            </a:pPr>
            <a:r>
              <a:rPr lang="pt-BR" sz="2800" b="1" i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Fátima </a:t>
            </a:r>
            <a:r>
              <a:rPr lang="pt-BR" sz="2800" b="1" i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fuhro</a:t>
            </a:r>
            <a:r>
              <a:rPr lang="pt-BR" sz="2800" b="1" i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2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defRPr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3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buClr>
                <a:srgbClr val="FF0000"/>
              </a:buClr>
              <a:defRPr/>
            </a:pPr>
            <a:endParaRPr lang="pt-BR" sz="3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96000" indent="457200">
              <a:lnSpc>
                <a:spcPct val="150000"/>
              </a:lnSpc>
              <a:buFont typeface="Wingdings" pitchFamily="2" charset="2"/>
              <a:buChar char="ü"/>
              <a:defRPr/>
            </a:pPr>
            <a:endParaRPr kumimoji="0" lang="pt-BR" sz="11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3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9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250805"/>
            <a:ext cx="8712969" cy="5904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defRPr/>
            </a:pPr>
            <a:endParaRPr lang="pt-BR" sz="11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AÇÕES DA FNN FRENTE A conjuntura 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política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2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r>
              <a:rPr lang="pt-BR" sz="11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PL 4302/8 – 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Terceirização. </a:t>
            </a:r>
            <a:r>
              <a:rPr lang="pt-BR" sz="7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Transformado na Lei Ordinária 13.429/2017.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r>
              <a:rPr lang="pt-BR" sz="11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PL 38 – 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reforma trabalhista. </a:t>
            </a:r>
            <a:r>
              <a:rPr lang="pt-BR" sz="72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Aprovada pelo plenário e transformado em norma jurídica LEI 13467/2017</a:t>
            </a:r>
            <a:r>
              <a:rPr lang="pt-BR" sz="80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lnSpc>
                <a:spcPct val="200000"/>
              </a:lnSpc>
              <a:defRPr/>
            </a:pPr>
            <a:r>
              <a:rPr lang="pt-BR" sz="96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9600" b="1" cap="all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</a:t>
            </a:r>
            <a:r>
              <a:rPr lang="pt-BR" sz="96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96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4330/2004 – funcionário público: </a:t>
            </a:r>
            <a:r>
              <a:rPr lang="pt-BR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DISPÕE SOBRE OS CONTRATOS DE TERCEIRIZAÇÃO E AS RELAÇÕES DE TRABALHO DELES DECORRENTES. ESTÁ AGUARDANDO APRECIAÇÃO PELO SENADO FEDERAL.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112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112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r>
              <a:rPr lang="pt-BR" sz="2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</a:t>
            </a:r>
          </a:p>
          <a:p>
            <a:pPr marR="0" lvl="0" algn="ctr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32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28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200000"/>
              </a:lnSpc>
              <a:buClrTx/>
              <a:buSzTx/>
              <a:tabLst/>
              <a:defRPr/>
            </a:pPr>
            <a:endParaRPr lang="pt-BR" sz="32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3528" y="260648"/>
            <a:ext cx="8496944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lnSpc>
                <a:spcPct val="200000"/>
              </a:lnSpc>
              <a:buNone/>
              <a:defRPr/>
            </a:pPr>
            <a:endParaRPr lang="pt-BR" sz="4000" b="1" cap="all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200000"/>
              </a:lnSpc>
              <a:buNone/>
              <a:defRPr/>
            </a:pPr>
            <a:r>
              <a:rPr lang="pt-BR" sz="40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pt-BR" sz="40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PEC 287/2016 </a:t>
            </a:r>
            <a:r>
              <a:rPr lang="pt-BR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t-BR" sz="34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Previdência social – </a:t>
            </a:r>
            <a:r>
              <a:rPr lang="pt-BR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 OS ARTS. 37, 40, 109, 149, 167, 195, 201 E 203 DA CONSTITUIÇÃO, PARA DISPOR SOBRE A SEGURIDADE SOCIAL, ESTABELECE REGRAS DE TRANSIÇÃO E DÁ OUTRAS PROVIDÊNCIAS</a:t>
            </a:r>
            <a:r>
              <a:rPr lang="pt-BR" sz="3400" b="1" dirty="0">
                <a:solidFill>
                  <a:schemeClr val="bg1"/>
                </a:solidFill>
              </a:rPr>
              <a:t> </a:t>
            </a:r>
            <a:r>
              <a:rPr lang="pt-BR" sz="3400" b="1" cap="all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CPI PRESIDIDA PELO SENADOR PAULO PAIN E PELA SINDILEGIS, CONCLUI QUE A PREVIDÊNCIA é superavitária</a:t>
            </a:r>
            <a:r>
              <a:rPr lang="pt-BR" sz="34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Está </a:t>
            </a:r>
            <a:r>
              <a:rPr lang="pt-BR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PRONTA PARA PAUTA NO PLENÁRIO (PLEN).</a:t>
            </a:r>
            <a:endParaRPr lang="pt-BR" sz="3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8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16024" y="1268760"/>
            <a:ext cx="8748464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0000" algn="ctr">
              <a:spcBef>
                <a:spcPct val="20000"/>
              </a:spcBef>
              <a:defRPr/>
            </a:pPr>
            <a:endParaRPr lang="pt-BR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40000"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1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300" b="1" cap="all" dirty="0" smtClean="0">
              <a:latin typeface="Arial" pitchFamily="34" charset="0"/>
              <a:cs typeface="Arial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b="1" cap="all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kumimoji="0" lang="pt-BR" sz="24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AutoNum type="arabicPeriod" startAt="3"/>
              <a:tabLst/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2800" b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DA REFORMA TRABALHISTA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252808"/>
            <a:ext cx="6696744" cy="509839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5250"/>
            <a:ext cx="7848872" cy="666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251520" y="0"/>
            <a:ext cx="9108504" cy="6525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20000"/>
              </a:spcBef>
              <a:defRPr/>
            </a:pPr>
            <a:endParaRPr lang="pt-BR" sz="50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5250"/>
            <a:ext cx="7992888" cy="666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4638"/>
            <a:ext cx="7776864" cy="6322714"/>
          </a:xfrm>
        </p:spPr>
      </p:pic>
    </p:spTree>
    <p:extLst>
      <p:ext uri="{BB962C8B-B14F-4D97-AF65-F5344CB8AC3E}">
        <p14:creationId xmlns:p14="http://schemas.microsoft.com/office/powerpoint/2010/main" val="112003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5" y="620688"/>
            <a:ext cx="8363271" cy="5851525"/>
          </a:xfrm>
        </p:spPr>
      </p:pic>
    </p:spTree>
    <p:extLst>
      <p:ext uri="{BB962C8B-B14F-4D97-AF65-F5344CB8AC3E}">
        <p14:creationId xmlns:p14="http://schemas.microsoft.com/office/powerpoint/2010/main" val="390082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363271" cy="6250706"/>
          </a:xfrm>
        </p:spPr>
      </p:pic>
    </p:spTree>
    <p:extLst>
      <p:ext uri="{BB962C8B-B14F-4D97-AF65-F5344CB8AC3E}">
        <p14:creationId xmlns:p14="http://schemas.microsoft.com/office/powerpoint/2010/main" val="3044152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457</Words>
  <Application>Microsoft Office PowerPoint</Application>
  <PresentationFormat>Apresentação na tela (4:3)</PresentationFormat>
  <Paragraphs>122</Paragraphs>
  <Slides>20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FrankRuehl</vt:lpstr>
      <vt:lpstr>Georgia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EFEITOS DA REFORMA TRABALHISTA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 REUNIÃO DIRETORIA</dc:title>
  <dc:creator>sinusc</dc:creator>
  <cp:lastModifiedBy>Sinusc</cp:lastModifiedBy>
  <cp:revision>156</cp:revision>
  <cp:lastPrinted>2017-07-17T20:19:42Z</cp:lastPrinted>
  <dcterms:created xsi:type="dcterms:W3CDTF">2012-09-03T13:35:17Z</dcterms:created>
  <dcterms:modified xsi:type="dcterms:W3CDTF">2017-07-17T20:29:27Z</dcterms:modified>
</cp:coreProperties>
</file>