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6" r:id="rId9"/>
    <p:sldId id="260" r:id="rId10"/>
    <p:sldId id="262" r:id="rId11"/>
    <p:sldId id="263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66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30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728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34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0367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47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182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81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45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23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4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40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197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38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84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4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B97BB-742B-4698-8517-7C272BBBC2C1}" type="datetimeFigureOut">
              <a:rPr lang="pt-BR" smtClean="0"/>
              <a:t>19/07/2017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76FE975-20F5-4264-A024-1F925B65A9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37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bran.com.br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4123" y="1755140"/>
            <a:ext cx="9588130" cy="334941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Conjuntura política/social/econômica e a atuação das entidades de </a:t>
            </a:r>
            <a:r>
              <a:rPr lang="pt-BR" dirty="0" smtClean="0"/>
              <a:t>Nutrição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521" y="212165"/>
            <a:ext cx="2517732" cy="220685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9695146" y="6001198"/>
            <a:ext cx="2630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Ernane Silveira Rosas</a:t>
            </a:r>
          </a:p>
          <a:p>
            <a:pPr algn="ctr"/>
            <a:r>
              <a:rPr lang="pt-BR" dirty="0" smtClean="0"/>
              <a:t>Brasília - Julho 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01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3853" y="624110"/>
            <a:ext cx="9650760" cy="12808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Só vamos conseguir vencer as barreiras </a:t>
            </a:r>
            <a:r>
              <a:rPr lang="pt-BR" smtClean="0"/>
              <a:t>da nossa </a:t>
            </a:r>
            <a:r>
              <a:rPr lang="pt-BR" dirty="0" smtClean="0"/>
              <a:t>valorização, com a união de todos!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087" y="2230239"/>
            <a:ext cx="6050069" cy="4037765"/>
          </a:xfrm>
        </p:spPr>
      </p:pic>
      <p:sp>
        <p:nvSpPr>
          <p:cNvPr id="5" name="Retângulo 4"/>
          <p:cNvSpPr/>
          <p:nvPr/>
        </p:nvSpPr>
        <p:spPr>
          <a:xfrm>
            <a:off x="1770345" y="6546287"/>
            <a:ext cx="104216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Federação Interestadual dos Nutricionistas dos Estados de Alagoas, Bahia, Mato Grosso do Sul, Pará, Pernambuco e São Paulo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328992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 smtClean="0"/>
              <a:t>OBRIGADO!!!</a:t>
            </a:r>
            <a:endParaRPr lang="pt-BR" sz="54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146" y="4256347"/>
            <a:ext cx="2963537" cy="260165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4857465" y="2042276"/>
            <a:ext cx="62405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FEDERAÇÃO INTERESTADUAL DOS NUTRICIONISTAS DOS ESTADOS DE ALAGOAS, BAHIA, MATO GROSSO DO SUL, PARÁ, PERNAMBUCO E SÃO </a:t>
            </a:r>
            <a:r>
              <a:rPr lang="pt-BR" b="1" dirty="0" smtClean="0"/>
              <a:t>PAULO</a:t>
            </a:r>
          </a:p>
          <a:p>
            <a:endParaRPr lang="pt-BR" b="1" dirty="0"/>
          </a:p>
          <a:p>
            <a:r>
              <a:rPr lang="pt-BR" b="1" dirty="0" smtClean="0"/>
              <a:t>Sede: Rua 24 de Maio, 104 – 8º Andar – São Paulo - SP</a:t>
            </a:r>
          </a:p>
          <a:p>
            <a:r>
              <a:rPr lang="pt-BR" b="1" dirty="0" smtClean="0"/>
              <a:t>Tel.: (11) 3337-5263</a:t>
            </a:r>
          </a:p>
          <a:p>
            <a:endParaRPr lang="pt-BR" b="1" dirty="0" smtClean="0"/>
          </a:p>
          <a:p>
            <a:r>
              <a:rPr lang="pt-BR" b="1" dirty="0" smtClean="0"/>
              <a:t>Ernane Silveira Rosas</a:t>
            </a:r>
          </a:p>
          <a:p>
            <a:r>
              <a:rPr lang="pt-BR" b="1" dirty="0" smtClean="0"/>
              <a:t>Presidente</a:t>
            </a:r>
          </a:p>
          <a:p>
            <a:r>
              <a:rPr lang="pt-BR" b="1" dirty="0"/>
              <a:t>f</a:t>
            </a:r>
            <a:r>
              <a:rPr lang="pt-BR" b="1" dirty="0" smtClean="0"/>
              <a:t>ederacao.febran@gmail.com</a:t>
            </a:r>
          </a:p>
          <a:p>
            <a:endParaRPr lang="pt-BR" b="1" dirty="0"/>
          </a:p>
          <a:p>
            <a:r>
              <a:rPr lang="pt-BR" b="1" dirty="0" smtClean="0">
                <a:hlinkClick r:id="rId3"/>
              </a:rPr>
              <a:t>www.febran.com.br</a:t>
            </a:r>
            <a:endParaRPr lang="pt-BR" b="1" dirty="0" smtClean="0"/>
          </a:p>
          <a:p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76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4618" y="423694"/>
            <a:ext cx="8911687" cy="753753"/>
          </a:xfrm>
        </p:spPr>
        <p:txBody>
          <a:bodyPr/>
          <a:lstStyle/>
          <a:p>
            <a:r>
              <a:rPr lang="pt-BR" dirty="0" smtClean="0"/>
              <a:t>Definição de Política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00905" y="1177447"/>
            <a:ext cx="8915400" cy="1640909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Política é a ciência da governança de um Estado ou Nação e também uma arte de negociação para compatibilizar interesses. O termo tem origem no grego </a:t>
            </a:r>
            <a:r>
              <a:rPr lang="pt-BR" dirty="0" err="1"/>
              <a:t>politiká</a:t>
            </a:r>
            <a:r>
              <a:rPr lang="pt-BR" dirty="0"/>
              <a:t>, uma derivação de polis que designa aquilo que é público. O significado de política é muito abrangente e está, em geral, relacionado com aquilo que diz respeito ao espaço público.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197192" y="2818356"/>
            <a:ext cx="8911687" cy="7537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altLang="pt-BR" dirty="0" smtClean="0"/>
              <a:t>Situações onde a Política é Praticada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197192" y="3757809"/>
            <a:ext cx="8915400" cy="2480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3" charset="2"/>
              <a:buChar char=""/>
              <a:defRPr/>
            </a:pPr>
            <a:r>
              <a:rPr lang="pt-BR" altLang="pt-BR" dirty="0"/>
              <a:t> Política da Boa Vizinhança</a:t>
            </a:r>
          </a:p>
          <a:p>
            <a:pPr>
              <a:buFont typeface="Wingdings 3" charset="2"/>
              <a:buChar char=""/>
              <a:defRPr/>
            </a:pPr>
            <a:r>
              <a:rPr lang="pt-BR" altLang="pt-BR" dirty="0"/>
              <a:t> Política Econômica / Financeira</a:t>
            </a:r>
          </a:p>
          <a:p>
            <a:pPr>
              <a:buFont typeface="Wingdings 3" charset="2"/>
              <a:buChar char=""/>
              <a:defRPr/>
            </a:pPr>
            <a:r>
              <a:rPr lang="pt-BR" altLang="pt-BR" dirty="0"/>
              <a:t> Política Agropecuária</a:t>
            </a:r>
          </a:p>
          <a:p>
            <a:pPr>
              <a:buFont typeface="Wingdings 3" charset="2"/>
              <a:buChar char=""/>
              <a:defRPr/>
            </a:pPr>
            <a:r>
              <a:rPr lang="pt-BR" altLang="pt-BR" dirty="0"/>
              <a:t> Política de Distribuição de Rendas</a:t>
            </a:r>
          </a:p>
          <a:p>
            <a:pPr>
              <a:buFont typeface="Wingdings 3" charset="2"/>
              <a:buChar char=""/>
              <a:defRPr/>
            </a:pPr>
            <a:r>
              <a:rPr lang="pt-BR" altLang="pt-BR" dirty="0"/>
              <a:t>Política Social</a:t>
            </a:r>
          </a:p>
          <a:p>
            <a:pPr>
              <a:buFont typeface="Wingdings 3" charset="2"/>
              <a:buChar char=""/>
              <a:defRPr/>
            </a:pPr>
            <a:r>
              <a:rPr lang="pt-BR" altLang="pt-BR" dirty="0"/>
              <a:t> Outras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1770345" y="6546287"/>
            <a:ext cx="104216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Federação Interestadual dos Nutricionistas dos Estados de Alagoas, Bahia, Mato Grosso do Sul, Pará, Pernambuco e São Paulo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1398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Construção da Política de Segurança Alimentar e Nutricional no Brasil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90805" y="1905000"/>
            <a:ext cx="9913807" cy="4006222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O principal marco histórico para esse conceito foi o primeiro inquérito alimentar realizado no Brasil por Josué de Castro  na década de 1930, que levanta e caracteriza a fome como um problema político. Daí por diante, instalam-se várias iniciativas governamentais de combate ao problema, mas todos sem continuidade.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Em 1985, o  Ministério da Agricultura lança uma proposta de Política Nacional de Segurança Alimentar, a construção dessa política ganha certa envergadura a partir da realização da I Conferencia Nacional de Alimentação e Nutrição</a:t>
            </a:r>
            <a:r>
              <a:rPr lang="pt-BR" dirty="0"/>
              <a:t> </a:t>
            </a:r>
            <a:r>
              <a:rPr lang="pt-BR" dirty="0" smtClean="0"/>
              <a:t>em 1986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Em 1999 o Ministério da Saúde aprova a Política Nacional de Alimentação e Nutrição.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Em 2003, o Programa Fome Zero do Governo </a:t>
            </a:r>
            <a:r>
              <a:rPr lang="pt-BR" dirty="0"/>
              <a:t>F</a:t>
            </a:r>
            <a:r>
              <a:rPr lang="pt-BR" dirty="0" smtClean="0"/>
              <a:t>ederal institui várias ações de combate a insegurança alimentar no país.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Em 2006 aprova-se a Lei Orgânica de Segurança Alimentar e Nacional (LOSAN) que cria o Sistema Nacional de Segurança Alimentar e Nutricional (SISAN).</a:t>
            </a:r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770345" y="6546287"/>
            <a:ext cx="104216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Federação Interestadual dos Nutricionistas dos Estados de Alagoas, Bahia, Mato Grosso do Sul, Pará, Pernambuco e São Paulo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8356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1430" y="361064"/>
            <a:ext cx="9613182" cy="1280890"/>
          </a:xfrm>
        </p:spPr>
        <p:txBody>
          <a:bodyPr/>
          <a:lstStyle/>
          <a:p>
            <a:r>
              <a:rPr lang="pt-BR" dirty="0" smtClean="0"/>
              <a:t>O Direito Humano à Alimentação Adequada (DHAA)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91430" y="2004163"/>
            <a:ext cx="9613182" cy="3995803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A garantia do Direito Humano à Alimentação Adequada é condição primeira para o exercício da cidadania. Consta no relatório especial da ONU:</a:t>
            </a:r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		</a:t>
            </a:r>
            <a:r>
              <a:rPr lang="pt-BR" sz="1600" i="1" dirty="0" smtClean="0"/>
              <a:t>O direito à alimentação adequada é um direito humano inerente a todas as 				pessoas de ter acesso regular, permanente e irrestrito, quer diretamente ou por 			meio de aquisições financeiras, a alimentos seguros e saudáveis, em quantidade 			e qualidade adequadas e suficientes, correspondentes às tradições culturais do 			seu povo e que garanta uma vida livre do medo, digna e plena nas dimensões 			física e mental, individual e coletiva.</a:t>
            </a:r>
          </a:p>
          <a:p>
            <a:pPr marL="0" indent="0" algn="just">
              <a:buNone/>
            </a:pPr>
            <a:endParaRPr lang="pt-BR" sz="1600" i="1" dirty="0"/>
          </a:p>
          <a:p>
            <a:pPr marL="0" indent="0" algn="just">
              <a:buNone/>
            </a:pPr>
            <a:r>
              <a:rPr lang="pt-BR" sz="1600" dirty="0" smtClean="0"/>
              <a:t>Então por que somos o país que desperdiça muitos alimentos? E por que as indústrias de alimentos não tem dificuldades para comercializarem seus produtos em nosso país? Como é que nós nutricionistas podemos reverter este grave problema? </a:t>
            </a:r>
          </a:p>
          <a:p>
            <a:pPr marL="0" indent="0" algn="just">
              <a:buNone/>
            </a:pPr>
            <a:endParaRPr lang="pt-BR" sz="1600" i="1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770345" y="6546287"/>
            <a:ext cx="104216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Federação Interestadual dos Nutricionistas dos Estados de Alagoas, Bahia, Mato Grosso do Sul, Pará, Pernambuco e São Paulo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86997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4269" y="624110"/>
            <a:ext cx="9450344" cy="1280890"/>
          </a:xfrm>
        </p:spPr>
        <p:txBody>
          <a:bodyPr/>
          <a:lstStyle/>
          <a:p>
            <a:r>
              <a:rPr lang="pt-BR" dirty="0" smtClean="0"/>
              <a:t>Corrigindo 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0345" y="1440493"/>
            <a:ext cx="9801072" cy="46471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As tentativas de aumentar a Segurança </a:t>
            </a:r>
            <a:r>
              <a:rPr lang="pt-BR" dirty="0"/>
              <a:t>A</a:t>
            </a:r>
            <a:r>
              <a:rPr lang="pt-BR" dirty="0" smtClean="0"/>
              <a:t>limentar esbarram em dois grandes problemas que se relacionam entre si, que são:</a:t>
            </a:r>
          </a:p>
          <a:p>
            <a:pPr marL="0" indent="0" algn="just">
              <a:buNone/>
            </a:pPr>
            <a:r>
              <a:rPr lang="pt-BR" dirty="0" smtClean="0"/>
              <a:t>1º - O atual modelo do sistema alimentar que está baseado em monoculturas altamente dependentes de agrotóxicos e sementes transgênicas de alimentos que não </a:t>
            </a:r>
            <a:r>
              <a:rPr lang="pt-BR" dirty="0"/>
              <a:t>é</a:t>
            </a:r>
            <a:r>
              <a:rPr lang="pt-BR" dirty="0" smtClean="0"/>
              <a:t> “comida de verdade”.</a:t>
            </a:r>
          </a:p>
          <a:p>
            <a:pPr marL="0" indent="0" algn="just">
              <a:buNone/>
            </a:pPr>
            <a:r>
              <a:rPr lang="pt-BR" dirty="0" smtClean="0"/>
              <a:t>2º - Os principais atores neste sistema são as empresas transnacionais, cuja finalidade primordial não é a erradicação da fome, mas a geração de lucros.</a:t>
            </a:r>
          </a:p>
          <a:p>
            <a:pPr marL="0" indent="0" algn="just">
              <a:buNone/>
            </a:pPr>
            <a:r>
              <a:rPr lang="pt-BR" dirty="0" smtClean="0"/>
              <a:t>Ou seja, o </a:t>
            </a:r>
            <a:r>
              <a:rPr lang="pt-BR" dirty="0"/>
              <a:t>governo brasileiro </a:t>
            </a:r>
            <a:r>
              <a:rPr lang="pt-BR" dirty="0" smtClean="0"/>
              <a:t>financia as empresas produtoras de commodities e </a:t>
            </a:r>
            <a:r>
              <a:rPr lang="pt-BR" dirty="0"/>
              <a:t>deixa de ajudar </a:t>
            </a:r>
            <a:r>
              <a:rPr lang="pt-BR" dirty="0" smtClean="0"/>
              <a:t>os pequenos produtores que são a Agricultura Familiar.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Existem requisitos mínimos sobre uma alimentação humana correta, no que tange a garantia de alimentos saudáveis:</a:t>
            </a:r>
          </a:p>
          <a:p>
            <a:pPr marL="0" indent="0">
              <a:buNone/>
            </a:pPr>
            <a:r>
              <a:rPr lang="pt-BR" dirty="0" smtClean="0"/>
              <a:t>I – Eles tem que ser alimentos seguros, livres de substâncias prejudiciais à saúde humana;</a:t>
            </a:r>
          </a:p>
          <a:p>
            <a:pPr marL="0" indent="0">
              <a:buNone/>
            </a:pPr>
            <a:r>
              <a:rPr lang="pt-BR" dirty="0" smtClean="0"/>
              <a:t>II – Saudáveis, capaz de gerar saúde ao ser humano;</a:t>
            </a:r>
          </a:p>
          <a:p>
            <a:pPr marL="0" indent="0">
              <a:buNone/>
            </a:pPr>
            <a:r>
              <a:rPr lang="pt-BR" dirty="0" smtClean="0"/>
              <a:t>III – Culturalmente aceito</a:t>
            </a:r>
            <a:r>
              <a:rPr lang="pt-BR" dirty="0"/>
              <a:t> </a:t>
            </a:r>
            <a:r>
              <a:rPr lang="pt-BR" dirty="0" smtClean="0"/>
              <a:t>pela população.</a:t>
            </a:r>
          </a:p>
          <a:p>
            <a:pPr marL="0" indent="0">
              <a:buNone/>
            </a:pPr>
            <a:r>
              <a:rPr lang="pt-BR" dirty="0" smtClean="0"/>
              <a:t>Não dá para garantir esses requisitos com os alimentos que o Brasil produz em abundância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770345" y="6546287"/>
            <a:ext cx="104216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Federação Interestadual dos Nutricionistas dos Estados de Alagoas, Bahia, Mato Grosso do Sul, Pará, Pernambuco e São Paulo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6957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17" y="310960"/>
            <a:ext cx="8911687" cy="1280890"/>
          </a:xfrm>
        </p:spPr>
        <p:txBody>
          <a:bodyPr/>
          <a:lstStyle/>
          <a:p>
            <a:r>
              <a:rPr lang="pt-BR" dirty="0" smtClean="0"/>
              <a:t>O Sistema Único de Saúde - SUS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3018" y="951405"/>
            <a:ext cx="10283869" cy="1539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“O SUS é um conjunto de ações e serviços de saúde prestados por órgãos e instituições públicas Federais, Estaduais e Municipais, da administração direta ou indireta e de Fundações, mantidas pelo poder público e complementarmente pela iniciativa privada!</a:t>
            </a:r>
          </a:p>
          <a:p>
            <a:pPr marL="0" indent="0">
              <a:buNone/>
            </a:pPr>
            <a:r>
              <a:rPr lang="pt-BR" dirty="0" smtClean="0"/>
              <a:t>Lei nº 8.080/90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b="1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1102290" y="3244241"/>
            <a:ext cx="46221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SITUAÇÃO DE SAÚDE DA POPULAÇÃO BRASILEIRA </a:t>
            </a:r>
            <a:endParaRPr lang="pt-BR" sz="1600" dirty="0"/>
          </a:p>
          <a:p>
            <a:r>
              <a:rPr lang="pt-BR" sz="1600" b="1" dirty="0"/>
              <a:t>Tripla carga de doenças:</a:t>
            </a:r>
            <a:endParaRPr lang="pt-BR" sz="16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dirty="0"/>
              <a:t>A forte predominância relativa das doenças crônicas e de seus fatores de riscos;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Crescimento de agravos à saúde por causas externas(violência, trânsito);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Permanência de doenças infecciosas, parasitárias e desnutrição/carências nutricionais.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943600" y="3244241"/>
            <a:ext cx="6112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SISTEMA DE SAÚDE FRAGMENTADO </a:t>
            </a:r>
            <a:r>
              <a:rPr lang="pt-BR" sz="1600" b="1" dirty="0" smtClean="0"/>
              <a:t>E HIERARQUIZADO</a:t>
            </a:r>
            <a:r>
              <a:rPr lang="pt-BR" sz="1600" b="1" dirty="0"/>
              <a:t>, VOLTADO PARA </a:t>
            </a:r>
            <a:r>
              <a:rPr lang="pt-BR" sz="1600" b="1" dirty="0" smtClean="0"/>
              <a:t>AS CONDIÇÕES </a:t>
            </a:r>
            <a:r>
              <a:rPr lang="pt-BR" sz="1600" b="1" dirty="0"/>
              <a:t>AGUDAS</a:t>
            </a:r>
            <a:r>
              <a:rPr lang="pt-BR" sz="1600" b="1" dirty="0" smtClean="0"/>
              <a:t>.</a:t>
            </a:r>
          </a:p>
          <a:p>
            <a:endParaRPr lang="pt-BR" dirty="0"/>
          </a:p>
        </p:txBody>
      </p:sp>
      <p:sp>
        <p:nvSpPr>
          <p:cNvPr id="7" name="Triângulo isósceles 6"/>
          <p:cNvSpPr/>
          <p:nvPr/>
        </p:nvSpPr>
        <p:spPr>
          <a:xfrm>
            <a:off x="8154443" y="4167571"/>
            <a:ext cx="2342367" cy="2223267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reto 8"/>
          <p:cNvCxnSpPr/>
          <p:nvPr/>
        </p:nvCxnSpPr>
        <p:spPr>
          <a:xfrm>
            <a:off x="8918530" y="4850394"/>
            <a:ext cx="8392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8632521" y="5448837"/>
            <a:ext cx="14029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8632521" y="4161152"/>
            <a:ext cx="6847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Alta </a:t>
            </a:r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Complexidade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8422892" y="4940440"/>
            <a:ext cx="2210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Média Complexidade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8555277" y="5812062"/>
            <a:ext cx="1617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Atenção Básica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977030" y="2375003"/>
            <a:ext cx="10866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Desafio do SUS: inadequação da sua organização frente às condições de saúde da população</a:t>
            </a:r>
          </a:p>
          <a:p>
            <a:endParaRPr lang="pt-BR" sz="2000" dirty="0"/>
          </a:p>
        </p:txBody>
      </p:sp>
      <p:sp>
        <p:nvSpPr>
          <p:cNvPr id="20" name="Retângulo 19"/>
          <p:cNvSpPr/>
          <p:nvPr/>
        </p:nvSpPr>
        <p:spPr>
          <a:xfrm>
            <a:off x="1770345" y="6546287"/>
            <a:ext cx="104216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Federação Interestadual dos Nutricionistas dos Estados de Alagoas, Bahia, Mato Grosso do Sul, Pará, Pernambuco e São Paulo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1476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Alguns Dados do SUS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1549552" y="1490023"/>
            <a:ext cx="9955060" cy="2906612"/>
          </a:xfrm>
        </p:spPr>
        <p:txBody>
          <a:bodyPr>
            <a:normAutofit fontScale="77500" lnSpcReduction="20000"/>
          </a:bodyPr>
          <a:lstStyle/>
          <a:p>
            <a:endParaRPr lang="pt-BR" sz="2000" dirty="0"/>
          </a:p>
          <a:p>
            <a:r>
              <a:rPr lang="pt-BR" sz="2000" dirty="0" smtClean="0"/>
              <a:t>190 milhões de beneficiados, sendo que145 milhões de pendem exclusivamente do SUS</a:t>
            </a:r>
            <a:endParaRPr lang="pt-BR" sz="2000" dirty="0"/>
          </a:p>
          <a:p>
            <a:r>
              <a:rPr lang="pt-BR" sz="2000" dirty="0" smtClean="0"/>
              <a:t>2 milhões de profissionais em atuação permanente</a:t>
            </a:r>
            <a:endParaRPr lang="pt-BR" sz="2000" dirty="0"/>
          </a:p>
          <a:p>
            <a:r>
              <a:rPr lang="pt-BR" sz="2000" dirty="0" smtClean="0"/>
              <a:t>64 mil estabelecimentos de saúde</a:t>
            </a:r>
            <a:endParaRPr lang="pt-BR" sz="2000" dirty="0"/>
          </a:p>
          <a:p>
            <a:r>
              <a:rPr lang="pt-BR" sz="2000" dirty="0" smtClean="0"/>
              <a:t>333 mil leitos de internação</a:t>
            </a:r>
            <a:endParaRPr lang="pt-BR" sz="2000" dirty="0"/>
          </a:p>
          <a:p>
            <a:r>
              <a:rPr lang="pt-BR" sz="2000" dirty="0" smtClean="0"/>
              <a:t>3,2 bilhões de procedimentos ambulatoriais por ano</a:t>
            </a:r>
            <a:endParaRPr lang="pt-BR" sz="2000" dirty="0"/>
          </a:p>
          <a:p>
            <a:r>
              <a:rPr lang="pt-BR" sz="2000" dirty="0" smtClean="0"/>
              <a:t>11,3 </a:t>
            </a:r>
            <a:r>
              <a:rPr lang="pt-BR" sz="2000" dirty="0"/>
              <a:t>milhões de internações por ano</a:t>
            </a:r>
          </a:p>
          <a:p>
            <a:endParaRPr lang="pt-BR" dirty="0" smtClean="0"/>
          </a:p>
          <a:p>
            <a:r>
              <a:rPr lang="pt-BR" sz="2100" dirty="0" smtClean="0"/>
              <a:t>É o SUS que deveria avalizar os alimentos que comemos, como totalmente sem risco</a:t>
            </a:r>
            <a:endParaRPr lang="pt-BR" sz="2100" dirty="0"/>
          </a:p>
          <a:p>
            <a:pPr marL="0" indent="0">
              <a:buNone/>
            </a:pPr>
            <a:endParaRPr lang="pt-BR" sz="2100" dirty="0"/>
          </a:p>
        </p:txBody>
      </p:sp>
      <p:sp>
        <p:nvSpPr>
          <p:cNvPr id="6" name="Retângulo 5"/>
          <p:cNvSpPr/>
          <p:nvPr/>
        </p:nvSpPr>
        <p:spPr>
          <a:xfrm>
            <a:off x="1770345" y="6546287"/>
            <a:ext cx="104216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Federação Interestadual dos Nutricionistas dos Estados de Alagoas, Bahia, Mato Grosso do Sul, Pará, Pernambuco e São Paulo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369763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4059" y="505217"/>
            <a:ext cx="9077967" cy="535696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70345" y="6546287"/>
            <a:ext cx="104216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Federação Interestadual dos Nutricionistas dos Estados de Alagoas, Bahia, Mato Grosso do Sul, Pará, Pernambuco e São Paulo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14284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Onde está o Profissional Nutricionista?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41118" y="1766170"/>
            <a:ext cx="9763494" cy="4145052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pt-BR" dirty="0" smtClean="0"/>
              <a:t>Então com toda essa atenção a Segurança Alimentar e Nutricional, onde está o profissional nutricionista neste contexto?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Nosso papel é assegurar para toda a população que a saúde de todos está intimamente ligada ao nosso trabalho e as políticas governamentais.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Quantos nutricionistas trabalham em Saúde Pública? E na Merenda Escolar? E qual é o principal papel dos nutricionistas na Merenda Escolar?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Sabemos que o que a quantidade de nutricionistas atuando nas políticas públicas não é suficiente para desenvolver um trabalho adequado, com resultado positivo.</a:t>
            </a:r>
            <a:endParaRPr lang="pt-BR" dirty="0"/>
          </a:p>
          <a:p>
            <a:pPr>
              <a:buFont typeface="+mj-lt"/>
              <a:buAutoNum type="arabicPeriod"/>
            </a:pPr>
            <a:r>
              <a:rPr lang="pt-BR" dirty="0" smtClean="0"/>
              <a:t>É preciso refazer o modelo brasileiro de educação, onde a população brasileira vai reconhecer o nosso valor. Seria valorização da SAÚDE e não da DOENÇA.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>
                <a:solidFill>
                  <a:srgbClr val="FF0000"/>
                </a:solidFill>
              </a:rPr>
              <a:t>O governo </a:t>
            </a:r>
            <a:r>
              <a:rPr lang="pt-BR" b="1" dirty="0" smtClean="0">
                <a:solidFill>
                  <a:srgbClr val="FF0000"/>
                </a:solidFill>
              </a:rPr>
              <a:t>gasta mais na cura, sem valorizar a prevenção das doenças através da Nutrição!</a:t>
            </a:r>
            <a:endParaRPr lang="pt-B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770345" y="6546287"/>
            <a:ext cx="104216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Federação Interestadual dos Nutricionistas dos Estados de Alagoas, Bahia, Mato Grosso do Sul, Pará, Pernambuco e São Paulo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171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917</TotalTime>
  <Words>1090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Wingdings 3</vt:lpstr>
      <vt:lpstr>Cacho</vt:lpstr>
      <vt:lpstr>Conjuntura política/social/econômica e a atuação das entidades de Nutrição </vt:lpstr>
      <vt:lpstr>Definição de Política</vt:lpstr>
      <vt:lpstr>A Construção da Política de Segurança Alimentar e Nutricional no Brasil </vt:lpstr>
      <vt:lpstr>O Direito Humano à Alimentação Adequada (DHAA)</vt:lpstr>
      <vt:lpstr>Corrigindo o Brasil</vt:lpstr>
      <vt:lpstr>O Sistema Único de Saúde - SUS</vt:lpstr>
      <vt:lpstr>Alguns Dados do SUS</vt:lpstr>
      <vt:lpstr>Apresentação do PowerPoint</vt:lpstr>
      <vt:lpstr>Onde está o Profissional Nutricionista?</vt:lpstr>
      <vt:lpstr>Só vamos conseguir vencer as barreiras da nossa valorização, com a união de todos!</vt:lpstr>
      <vt:lpstr>OBRIGADO!!!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Conjuntura política/social/econômica e a atuação das entidades de nutrição</dc:title>
  <dc:creator>Presidencia2</dc:creator>
  <cp:lastModifiedBy>Usuario</cp:lastModifiedBy>
  <cp:revision>39</cp:revision>
  <dcterms:created xsi:type="dcterms:W3CDTF">2017-07-10T19:08:16Z</dcterms:created>
  <dcterms:modified xsi:type="dcterms:W3CDTF">2017-07-19T10:11:50Z</dcterms:modified>
</cp:coreProperties>
</file>