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3" r:id="rId3"/>
    <p:sldId id="262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9CD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88214" autoAdjust="0"/>
  </p:normalViewPr>
  <p:slideViewPr>
    <p:cSldViewPr>
      <p:cViewPr>
        <p:scale>
          <a:sx n="80" d="100"/>
          <a:sy n="80" d="100"/>
        </p:scale>
        <p:origin x="152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7E8E8-25C3-4D70-BFD3-8E4CBCFB0D41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1F2E-B4E9-4361-A71D-29E3EEFABEBA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97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54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err="1" smtClean="0"/>
              <a:t>Asbran</a:t>
            </a:r>
            <a:r>
              <a:rPr lang="pt-BR" baseline="0" dirty="0" smtClean="0"/>
              <a:t> sente necessidade de um trabalho em conjunto com as Entidades e principalmente com o CFN para questões relacionados ao Congresso Nacional, para uma ação política no Legislativo, buscando interferir em bancadas; aproximar deputados/parlamentares que possam trabalhar pela Nutrição; e questões de políticas públicas. Sobre o FNEN, vemos que este Fórum cresceu, porém tudo é muito lento dentro dele.  Temos refletido sobre a necessidade das Entidades darem respostas mais </a:t>
            </a:r>
            <a:r>
              <a:rPr lang="pt-BR" baseline="0" dirty="0" err="1" smtClean="0"/>
              <a:t>ageis</a:t>
            </a:r>
            <a:r>
              <a:rPr lang="pt-BR" baseline="0" dirty="0" smtClean="0"/>
              <a:t> e positivas com trabalho mais política com a Categoria buscando assim um melhor resultado nas ações. Sugerimos que as entidades que compõe o FNEN coloquem em seus planejamentos além das atividades que serão individuais as que serão coletivas pela FNEN. Temos que apoiar umas as outras individualmente e definir o papel de cada.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744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4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Recentemente, ampliamos</a:t>
            </a:r>
            <a:r>
              <a:rPr lang="pt-BR" baseline="0" dirty="0" smtClean="0"/>
              <a:t> nossa representatividade na região norte, que é extremamente carente de formação e capacitação Conseguimos chegar lá com a criação da ANEPA e o trabalho está sendo bem positivo, aonde já foi estabelecido convênios com universidades. A pré-candidatura do </a:t>
            </a:r>
            <a:r>
              <a:rPr lang="pt-BR" baseline="0" dirty="0" err="1" smtClean="0"/>
              <a:t>Conbran</a:t>
            </a:r>
            <a:r>
              <a:rPr lang="pt-BR" baseline="0" dirty="0" smtClean="0"/>
              <a:t> 2020 está no Pará.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33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Somente</a:t>
            </a:r>
            <a:r>
              <a:rPr lang="pt-BR" baseline="0" dirty="0" smtClean="0"/>
              <a:t> citar estes órgãos institucionais que a </a:t>
            </a:r>
            <a:r>
              <a:rPr lang="pt-BR" baseline="0" dirty="0" err="1" smtClean="0"/>
              <a:t>Asbran</a:t>
            </a:r>
            <a:r>
              <a:rPr lang="pt-BR" baseline="0" dirty="0" smtClean="0"/>
              <a:t> participa. Destacar apenas a AIBAN e AND. A </a:t>
            </a:r>
            <a:r>
              <a:rPr lang="pt-BR" dirty="0" err="1" smtClean="0"/>
              <a:t>Aiban</a:t>
            </a:r>
            <a:r>
              <a:rPr lang="pt-BR" baseline="0" dirty="0" smtClean="0"/>
              <a:t> é fruto de um trabalho da </a:t>
            </a:r>
            <a:r>
              <a:rPr lang="pt-BR" baseline="0" dirty="0" err="1" smtClean="0"/>
              <a:t>Asbran</a:t>
            </a:r>
            <a:r>
              <a:rPr lang="pt-BR" baseline="0" dirty="0" smtClean="0"/>
              <a:t> que junto com outros países fundaram a Aliança. Temos nos aproximado das entidades internacionais e há dois anos entramos na AND e recentemente estivemos em Cleveland/EUA para participar da reunião anual que vem discutindo a padronização internacional no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 de Cuidado em Nutrição,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baseline="0" dirty="0" smtClean="0"/>
              <a:t>em que vários países estão adotando.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Realizamos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tradução do manual e agora estamos estudando para implantação desta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padronização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nosso país.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778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Destaque: Coordenamos</a:t>
            </a:r>
            <a:r>
              <a:rPr lang="pt-BR" baseline="0" dirty="0" smtClean="0"/>
              <a:t> a CIAN e recentemente fizemos trabalhos importantes como o projeto de lei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 1755/2007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proibição da venda de refrigerantes em escolas de educação básica)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também a questão da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sobretaxa para bebidas açucaradas</a:t>
            </a:r>
            <a:r>
              <a:rPr lang="pt-BR" baseline="0" dirty="0" smtClean="0"/>
              <a:t>. Estas discussões devem-se à um trabalho interno intenso e são levadas ao pleno e tem ganhado muita força dentro do CNS.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07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Trabalhamos efetivamente para que o lançamento da Aliança acontecesse no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Conbran</a:t>
            </a:r>
            <a:r>
              <a:rPr lang="pt-BR" baseline="0" dirty="0" smtClean="0"/>
              <a:t> 2016 e esta aliança tem tido um papel político muito forte em Brasília, participando ativamente de alguns debates como por exemplo a questão da sobretaxa para refrigerantes e o PL da proibição destes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cantinas.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54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</a:t>
            </a:r>
            <a:r>
              <a:rPr lang="pt-BR" dirty="0" err="1" smtClean="0"/>
              <a:t>Asbran</a:t>
            </a:r>
            <a:r>
              <a:rPr lang="pt-BR" dirty="0" smtClean="0"/>
              <a:t> trabalha como integrante da Aliança principalmente para potencializar a divulgação de todos os conteúdos que são publicados em rede.</a:t>
            </a:r>
            <a:r>
              <a:rPr lang="pt-BR" baseline="0" dirty="0" smtClean="0"/>
              <a:t> Também mantemos uma discussão em um grupo interno para deflagrar ações de maneira integrada.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76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Discutimos questões muito fechadas como a rotulagem de formulas infantis, a </a:t>
            </a:r>
            <a:r>
              <a:rPr lang="pt-BR" dirty="0" err="1" smtClean="0"/>
              <a:t>biofortificação</a:t>
            </a:r>
            <a:r>
              <a:rPr lang="pt-BR" dirty="0" smtClean="0"/>
              <a:t>, entre outros. Como norma do grupo os dados não podem ser compartilhados, pois são internos.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89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Estamos no Fórum Mercosul há alguns anos e p</a:t>
            </a:r>
            <a:r>
              <a:rPr lang="pt-BR" dirty="0" smtClean="0"/>
              <a:t>articipamos de maneira</a:t>
            </a:r>
            <a:r>
              <a:rPr lang="pt-BR" baseline="0" dirty="0" smtClean="0"/>
              <a:t> efetiva. Acordos celebrados no Mercosul em 2015 indicavam não só a redução do consumo de sódio, mas medidas fiscais para redução do acesso a produtos não saudáveis, como os refrigerantes.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89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Destacar que participamos de maneira</a:t>
            </a:r>
            <a:r>
              <a:rPr lang="pt-BR" baseline="0" dirty="0" smtClean="0"/>
              <a:t> efetiva e com debates de tema.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61F2E-B4E9-4361-A71D-29E3EEFABEB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89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A102-DF90-41B1-9659-E5144F7A2A32}" type="datetimeFigureOut">
              <a:rPr lang="pt-BR" smtClean="0"/>
              <a:t>18/07/17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2AC7-F5DA-4FE9-8438-EB689846E0D5}" type="slidenum">
              <a:rPr lang="pt-BR" smtClean="0"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36337" y="908720"/>
            <a:ext cx="4536504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PARTICIPAÇÃO DA ASBRAN</a:t>
            </a:r>
          </a:p>
          <a:p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__________________________________________</a:t>
            </a:r>
          </a:p>
          <a:p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IV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Congresso Nacional do Sistema CFN/CRN </a:t>
            </a:r>
            <a:endParaRPr lang="pt-BR" sz="28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algn="ctr"/>
            <a:endParaRPr lang="pt-BR" sz="105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19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de julho de 2017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118589" y="42210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Drª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Daniela </a:t>
            </a:r>
            <a:r>
              <a:rPr lang="pt-B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Fagioli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Masson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Presidente ASBRAN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05325"/>
            <a:ext cx="2590800" cy="252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282584" y="4149080"/>
            <a:ext cx="8568953" cy="14401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94165" y="2348880"/>
            <a:ext cx="8557372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7783" y="83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POLÍTICA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3" y="1555009"/>
            <a:ext cx="83839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CONSELHO NACIONAL DE SEGURANÇA ALIMENTAR E NUTRICIONAL (CONSEA)</a:t>
            </a:r>
          </a:p>
          <a:p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base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spaço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institucional para o controle social e participação da sociedade na formulação, monitoramento e avaliação de políticas públicas de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SAN.</a:t>
            </a:r>
          </a:p>
          <a:p>
            <a:pPr algn="ctr" fontAlgn="base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Objetivo: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promover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realização progressiva do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DHAA,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 regime de colaboração com as demais instâncias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Sisan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ctr" fontAlgn="base"/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base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base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base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Caráter consultivo, compete propor ao </a:t>
            </a:r>
            <a:r>
              <a:rPr lang="pt-B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Caisan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diretrizes e prioridades da Política e do Plano Nacional de Segurança Alimentar e Nutricional com base nas deliberações das Conferências Nacionais de Segurança Alimentar e Nutricional.</a:t>
            </a:r>
          </a:p>
          <a:p>
            <a:pPr algn="r"/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969" y="641248"/>
            <a:ext cx="596900" cy="571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47" y="5681254"/>
            <a:ext cx="1125984" cy="11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263650"/>
            <a:ext cx="6502400" cy="43307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588" y="625252"/>
            <a:ext cx="596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08022" y="3933055"/>
            <a:ext cx="41323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Obrigada</a:t>
            </a:r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pPr algn="ctr"/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presidencia@asbran.org.br</a:t>
            </a:r>
            <a:endParaRPr lang="pt-BR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0" y="1215255"/>
            <a:ext cx="28067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57546" y="4005064"/>
            <a:ext cx="8063875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35566" y="2276872"/>
            <a:ext cx="8063875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MESA REDONDA| </a:t>
            </a:r>
            <a:r>
              <a:rPr lang="pt-BR" sz="1600" b="1" dirty="0"/>
              <a:t>“Conjuntura Política/Social/Econômica e a atuação </a:t>
            </a:r>
            <a:r>
              <a:rPr lang="pt-BR" sz="1600" b="1" dirty="0" smtClean="0"/>
              <a:t>das Entidades </a:t>
            </a:r>
            <a:r>
              <a:rPr lang="pt-BR" sz="1600" b="1" dirty="0"/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539552" y="2370588"/>
            <a:ext cx="763284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Objetivo</a:t>
            </a:r>
          </a:p>
          <a:p>
            <a:pPr algn="just" eaLnBrk="1" hangingPunct="1"/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</a:t>
            </a:r>
            <a:r>
              <a:rPr lang="pt-BR" alt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romover </a:t>
            </a: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educação permanente, a pesquisa, o </a:t>
            </a:r>
            <a:r>
              <a:rPr lang="pt-BR" alt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desenvolvimento, a </a:t>
            </a: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promoção e a divulgação da </a:t>
            </a:r>
            <a:r>
              <a:rPr lang="pt-BR" alt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Nutrição.</a:t>
            </a:r>
            <a:endParaRPr lang="pt-BR" altLang="pt-BR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eaLnBrk="1" hangingPunct="1"/>
            <a:endParaRPr lang="pt-BR" alt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eaLnBrk="1" hangingPunct="1"/>
            <a:endParaRPr lang="pt-BR" alt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eaLnBrk="1" hangingPunct="1"/>
            <a:endParaRPr lang="pt-BR" altLang="pt-BR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eaLnBrk="1" hangingPunct="1"/>
            <a:r>
              <a:rPr lang="pt-BR" alt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Missão</a:t>
            </a:r>
          </a:p>
          <a:p>
            <a:pPr algn="just" eaLnBrk="1" hangingPunct="1"/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</a:t>
            </a:r>
            <a:r>
              <a:rPr lang="pt-BR" alt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romover </a:t>
            </a: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 fortalecimento da formação e da especialização do nutricionista, incentivando a pesquisa e contribuindo com a divulgação da </a:t>
            </a:r>
            <a:r>
              <a:rPr lang="pt-BR" alt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Nutrição </a:t>
            </a:r>
            <a:r>
              <a:rPr lang="pt-BR" alt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 Brasil, de modo que esta ciência e seus profissionais sejam reconhecidos como fundamentais à saúde dos indivíduos.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8917" y="817547"/>
            <a:ext cx="34163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</a:rPr>
              <a:t>A ASBRAN</a:t>
            </a: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Fundada em 31 de agosto de 1949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405" y="560253"/>
            <a:ext cx="14732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904" y="1700808"/>
            <a:ext cx="3403600" cy="32004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512" y="8002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NACIONAL</a:t>
            </a: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273765" y="1600467"/>
            <a:ext cx="7777163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ASSOCIAÇÕES ESTADUAIS DE NUTRIÇÃO FILIADAS</a:t>
            </a:r>
          </a:p>
          <a:p>
            <a:pPr algn="ctr" eaLnBrk="1" hangingPunct="1"/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 ESTADOS + DF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ü"/>
            </a:pP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AL - Associação Alagoana de Nutrição 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ALNUT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DF - Associação 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 Nutrição do Distrito Federal </a:t>
            </a: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ANDF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ES - Associação 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 Nutrição do Estado do Espírito Santo </a:t>
            </a: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ANEES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MS - Associação 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Sul-mato-grossense de Nutrição </a:t>
            </a: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ASMAN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 - Associação 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 Nutrição do Estado do Pará </a:t>
            </a: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–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ANEPA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 - Associação Pernambucana de Nutrição 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APN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RJ 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Associação de Nutrição do Estado de Rio de Janeiro - </a:t>
            </a:r>
            <a:r>
              <a:rPr lang="pt-BR" alt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ANERJ</a:t>
            </a:r>
            <a:endParaRPr lang="pt-BR" altLang="pt-BR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RS - Associação Gaúcha de Nutrição 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AGAN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SC </a:t>
            </a: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Associação Catarinense de Nutrição 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ACAN</a:t>
            </a:r>
            <a:endParaRPr lang="pt-BR" altLang="pt-BR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SP - Associação Paulista de Nutrição - </a:t>
            </a:r>
            <a:r>
              <a:rPr lang="pt-BR" alt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APAN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420" y="654888"/>
            <a:ext cx="596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8002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INTERNACIONAL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5" y="2060848"/>
            <a:ext cx="2882900" cy="14097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14" y="2014282"/>
            <a:ext cx="2946400" cy="133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29" y="4797152"/>
            <a:ext cx="3543300" cy="850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364" y="4232002"/>
            <a:ext cx="2413000" cy="1981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5406" y="620688"/>
            <a:ext cx="596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>
            <a:off x="190208" y="2060848"/>
            <a:ext cx="8607988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8002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POLÍTICA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5700" y="1509258"/>
            <a:ext cx="86293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+mj-lt"/>
              </a:rPr>
              <a:t>CONSELHO NACIONAL DE </a:t>
            </a:r>
            <a:r>
              <a:rPr lang="pt-BR" sz="2000" b="1" dirty="0" smtClean="0">
                <a:latin typeface="+mj-lt"/>
              </a:rPr>
              <a:t>SAÚDE</a:t>
            </a:r>
            <a:endParaRPr lang="pt-BR" sz="2000" b="1" dirty="0" smtClean="0">
              <a:latin typeface="+mj-lt"/>
            </a:endParaRPr>
          </a:p>
          <a:p>
            <a:endParaRPr lang="pt-BR" dirty="0">
              <a:latin typeface="+mj-lt"/>
            </a:endParaRPr>
          </a:p>
          <a:p>
            <a:pPr algn="ctr"/>
            <a:r>
              <a:rPr lang="pt-BR" dirty="0">
                <a:latin typeface="+mj-lt"/>
              </a:rPr>
              <a:t>V</a:t>
            </a:r>
            <a:r>
              <a:rPr lang="pt-BR" dirty="0" smtClean="0">
                <a:latin typeface="+mj-lt"/>
              </a:rPr>
              <a:t>inculado </a:t>
            </a:r>
            <a:r>
              <a:rPr lang="pt-BR" dirty="0">
                <a:latin typeface="+mj-lt"/>
              </a:rPr>
              <a:t>ao </a:t>
            </a:r>
            <a:r>
              <a:rPr lang="pt-BR" dirty="0" smtClean="0">
                <a:latin typeface="+mj-lt"/>
              </a:rPr>
              <a:t>MS, sendo a instância </a:t>
            </a:r>
            <a:r>
              <a:rPr lang="pt-BR" dirty="0">
                <a:latin typeface="+mj-lt"/>
              </a:rPr>
              <a:t>máxima de deliberação do </a:t>
            </a:r>
            <a:r>
              <a:rPr lang="pt-BR" dirty="0" smtClean="0">
                <a:latin typeface="+mj-lt"/>
              </a:rPr>
              <a:t>SUS. </a:t>
            </a:r>
          </a:p>
          <a:p>
            <a:pPr algn="ctr"/>
            <a:r>
              <a:rPr lang="en-US" dirty="0">
                <a:latin typeface="+mj-lt"/>
              </a:rPr>
              <a:t>D</a:t>
            </a:r>
            <a:r>
              <a:rPr lang="pt-BR" dirty="0" err="1" smtClean="0">
                <a:latin typeface="+mj-lt"/>
              </a:rPr>
              <a:t>eliberativo</a:t>
            </a:r>
            <a:r>
              <a:rPr lang="pt-BR" dirty="0" smtClean="0">
                <a:latin typeface="+mj-lt"/>
              </a:rPr>
              <a:t> no controle social e </a:t>
            </a:r>
          </a:p>
          <a:p>
            <a:pPr algn="ctr"/>
            <a:r>
              <a:rPr lang="pt-BR" dirty="0" smtClean="0">
                <a:latin typeface="+mj-lt"/>
              </a:rPr>
              <a:t>fiscaliza</a:t>
            </a:r>
            <a:r>
              <a:rPr lang="pt-BR" dirty="0">
                <a:latin typeface="+mj-lt"/>
              </a:rPr>
              <a:t>, acompanha e monitora as políticas públicas de </a:t>
            </a:r>
            <a:r>
              <a:rPr lang="pt-BR" dirty="0" smtClean="0">
                <a:latin typeface="+mj-lt"/>
              </a:rPr>
              <a:t>saúde. </a:t>
            </a:r>
          </a:p>
          <a:p>
            <a:pPr algn="ctr"/>
            <a:r>
              <a:rPr lang="pt-BR" dirty="0" err="1" smtClean="0">
                <a:latin typeface="+mj-lt"/>
              </a:rPr>
              <a:t>Aprovaç</a:t>
            </a:r>
            <a:r>
              <a:rPr lang="en-US" dirty="0" err="1" smtClean="0">
                <a:latin typeface="+mj-lt"/>
              </a:rPr>
              <a:t>ão</a:t>
            </a:r>
            <a:r>
              <a:rPr lang="pt-BR" dirty="0" smtClean="0">
                <a:latin typeface="+mj-lt"/>
              </a:rPr>
              <a:t> do </a:t>
            </a:r>
            <a:r>
              <a:rPr lang="pt-BR" dirty="0">
                <a:latin typeface="+mj-lt"/>
              </a:rPr>
              <a:t>orçamento da saúde e do Plano Nacional de Saúde</a:t>
            </a:r>
            <a:r>
              <a:rPr lang="pt-BR" dirty="0" smtClean="0">
                <a:latin typeface="+mj-lt"/>
              </a:rPr>
              <a:t>.</a:t>
            </a:r>
          </a:p>
          <a:p>
            <a:pPr fontAlgn="base"/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 fontAlgn="base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PARTICIPAÇÃO DA  ASBRAN</a:t>
            </a:r>
          </a:p>
          <a:p>
            <a:pPr algn="r" fontAlgn="base"/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COMISSÕES INTERSETORIAIS DO CNS – Triênio 2015-2018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683568" y="4199213"/>
            <a:ext cx="3845219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+mj-lt"/>
              </a:rPr>
              <a:t>Alimentação e Nutrição </a:t>
            </a:r>
          </a:p>
          <a:p>
            <a:pPr algn="ctr"/>
            <a:r>
              <a:rPr lang="pt-BR" sz="1400" dirty="0" smtClean="0">
                <a:latin typeface="+mj-lt"/>
              </a:rPr>
              <a:t>COORDENAÇÃO</a:t>
            </a:r>
            <a:endParaRPr lang="pt-BR" sz="1400" dirty="0">
              <a:latin typeface="+mj-lt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94264" y="5611684"/>
            <a:ext cx="3845219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fontAlgn="base"/>
            <a:endParaRPr lang="pt-BR" dirty="0">
              <a:latin typeface="+mj-lt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766422" y="5631631"/>
            <a:ext cx="3845219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+mj-lt"/>
              </a:rPr>
              <a:t>Promoção</a:t>
            </a:r>
            <a:r>
              <a:rPr lang="pt-BR" sz="2000" b="1" dirty="0">
                <a:latin typeface="+mj-lt"/>
              </a:rPr>
              <a:t>, </a:t>
            </a:r>
            <a:r>
              <a:rPr lang="pt-BR" sz="2000" b="1" dirty="0" smtClean="0">
                <a:latin typeface="+mj-lt"/>
              </a:rPr>
              <a:t>Proteção e </a:t>
            </a:r>
            <a:r>
              <a:rPr lang="pt-BR" sz="2000" b="1" dirty="0">
                <a:latin typeface="+mj-lt"/>
              </a:rPr>
              <a:t>Práticas Integrativas e Complementares em </a:t>
            </a:r>
            <a:r>
              <a:rPr lang="pt-BR" sz="2000" b="1" dirty="0" smtClean="0">
                <a:latin typeface="+mj-lt"/>
              </a:rPr>
              <a:t>Saúde</a:t>
            </a:r>
          </a:p>
          <a:p>
            <a:pPr algn="ctr"/>
            <a:r>
              <a:rPr lang="pt-BR" sz="1400" dirty="0" smtClean="0">
                <a:latin typeface="+mj-lt"/>
              </a:rPr>
              <a:t>SUPLENTE</a:t>
            </a:r>
            <a:endParaRPr lang="pt-BR" sz="1400" dirty="0">
              <a:latin typeface="+mj-lt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750702" y="4199213"/>
            <a:ext cx="3845219" cy="11521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fontAlgn="base"/>
            <a:endParaRPr lang="pt-BR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2116" y="4467500"/>
            <a:ext cx="37738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Vigilância em Saúde</a:t>
            </a:r>
          </a:p>
          <a:p>
            <a:pPr marL="0" lvl="1" algn="ctr"/>
            <a:r>
              <a:rPr lang="pt-BR" sz="1400" dirty="0" smtClean="0">
                <a:solidFill>
                  <a:schemeClr val="bg1"/>
                </a:solidFill>
                <a:latin typeface="+mj-lt"/>
              </a:rPr>
              <a:t>TITULAR</a:t>
            </a:r>
            <a:endParaRPr lang="pt-B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69691" y="5753772"/>
            <a:ext cx="3773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2000" b="1" dirty="0">
                <a:solidFill>
                  <a:schemeClr val="bg1"/>
                </a:solidFill>
              </a:rPr>
              <a:t>Saúde do Trabalhador e Trabalhadora</a:t>
            </a:r>
          </a:p>
          <a:p>
            <a:pPr marL="0" lvl="1" algn="ctr"/>
            <a:r>
              <a:rPr lang="pt-BR" sz="1400" dirty="0">
                <a:solidFill>
                  <a:schemeClr val="bg1"/>
                </a:solidFill>
              </a:rPr>
              <a:t>TITULAR</a:t>
            </a:r>
          </a:p>
          <a:p>
            <a:endParaRPr lang="pt-BR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191" y="605554"/>
            <a:ext cx="596900" cy="571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r="88587"/>
          <a:stretch/>
        </p:blipFill>
        <p:spPr>
          <a:xfrm>
            <a:off x="4244618" y="1017977"/>
            <a:ext cx="1043608" cy="9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263100" y="4473116"/>
            <a:ext cx="8607988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78702" y="2276872"/>
            <a:ext cx="8607988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7783" y="83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POLÍTICA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1708" y="1556792"/>
            <a:ext cx="85067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ALIANÇA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PELA ALIMENTAÇÃO ADEQUADA E SAUDÁVEL</a:t>
            </a:r>
          </a:p>
          <a:p>
            <a:endParaRPr lang="pt-B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Formada por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profissionais, associações e movimentos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sociais.</a:t>
            </a: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desenvolver e fortalecer ações coletivas que contribuam com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efetivação do DHAA por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meio do avanço em políticas públicas para a garantia da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da soberania alimentar no Brasil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r" fontAlgn="base"/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fontAlgn="base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LANÇAMENTO DA ALIANÇA</a:t>
            </a:r>
          </a:p>
          <a:p>
            <a:pPr algn="ctr" fontAlgn="base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OUTUBRO/2016 * DURANTE O CONBRAN EM PORTO ALEGRE/RS</a:t>
            </a:r>
            <a:endParaRPr lang="pt-BR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790" y="643476"/>
            <a:ext cx="596900" cy="571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r="65577"/>
          <a:stretch/>
        </p:blipFill>
        <p:spPr>
          <a:xfrm>
            <a:off x="6156176" y="712508"/>
            <a:ext cx="1555361" cy="1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7783" y="83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POLÍTICA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1708" y="1515139"/>
            <a:ext cx="86293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+mj-lt"/>
              </a:rPr>
              <a:t>ALIANÇA </a:t>
            </a:r>
            <a:r>
              <a:rPr lang="pt-BR" sz="2000" b="1" dirty="0" smtClean="0"/>
              <a:t>PELA ALIMENTAÇÃO ADEQUADA E SAUDÁVEL</a:t>
            </a:r>
            <a:endParaRPr lang="pt-BR" sz="2000" b="1" dirty="0" smtClean="0">
              <a:latin typeface="+mj-lt"/>
            </a:endParaRPr>
          </a:p>
          <a:p>
            <a:endParaRPr lang="pt-BR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67051" y="4063458"/>
            <a:ext cx="187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rgbClr val="007434"/>
                </a:solidFill>
              </a:rPr>
              <a:t>*MEMBROS*</a:t>
            </a:r>
            <a:endParaRPr lang="pt-BR" sz="2400" b="1" u="sng" dirty="0">
              <a:solidFill>
                <a:srgbClr val="007434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25" y="1943100"/>
            <a:ext cx="5499100" cy="49149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825" y="630067"/>
            <a:ext cx="596900" cy="571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r="65577"/>
          <a:stretch/>
        </p:blipFill>
        <p:spPr>
          <a:xfrm>
            <a:off x="1028986" y="2491065"/>
            <a:ext cx="1555361" cy="15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5180759" y="5661248"/>
            <a:ext cx="3845219" cy="88384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fontAlgn="base"/>
            <a:endParaRPr lang="pt-BR" dirty="0">
              <a:latin typeface="+mj-lt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82584" y="4005064"/>
            <a:ext cx="8485363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94165" y="2348880"/>
            <a:ext cx="8557372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7783" y="83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POLÍTICA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1555009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GRUPO TÉCNICO COORDENADO PELA ANVISA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GT NUTRIÇÃO E ALIMENTOS PARA FINS ESPECIAIS – CODEX ALIMENTARIUS</a:t>
            </a:r>
          </a:p>
          <a:p>
            <a:pPr algn="ctr"/>
            <a:endParaRPr lang="pt-BR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rograma – FAO/OMS – para a proteção da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saúde dos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consumidores, </a:t>
            </a: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garantindo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práticas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legais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comércio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entre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países e </a:t>
            </a: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normas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internacionais na área de alimentos, incluindo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guia de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Boas Práticas e de Avaliação de Segurança e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Eficácia.</a:t>
            </a:r>
          </a:p>
          <a:p>
            <a:pPr algn="ctr"/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Participam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Codex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Alimentarius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187 países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União Europeia, além de 238 observadores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(organizações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intergovernamentais,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governamentais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 ONU).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algn="r"/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PARTICIPAÇÃO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ASBRAN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92752" y="5733256"/>
            <a:ext cx="377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lt1"/>
                </a:solidFill>
                <a:latin typeface="+mj-lt"/>
              </a:rPr>
              <a:t>GT sobre Nutrição e Alimentos para Fins Especiais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154" y="660731"/>
            <a:ext cx="596900" cy="571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5225038"/>
            <a:ext cx="3347864" cy="4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5076057" y="5445224"/>
            <a:ext cx="3949922" cy="13036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fontAlgn="base"/>
            <a:endParaRPr lang="pt-BR" dirty="0">
              <a:latin typeface="+mj-lt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63101" y="3789040"/>
            <a:ext cx="8588436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94165" y="2348880"/>
            <a:ext cx="8557372" cy="11521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3100" y="83581"/>
            <a:ext cx="884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MESA REDONDA| </a:t>
            </a:r>
            <a:r>
              <a:rPr lang="pt-BR" sz="1600" b="1" dirty="0">
                <a:latin typeface="+mj-lt"/>
              </a:rPr>
              <a:t>“Conjuntura Política/Social/Econômica e a atuação </a:t>
            </a:r>
            <a:r>
              <a:rPr lang="pt-BR" sz="1600" b="1" dirty="0" smtClean="0">
                <a:latin typeface="+mj-lt"/>
              </a:rPr>
              <a:t>das Entidades </a:t>
            </a:r>
            <a:r>
              <a:rPr lang="pt-BR" sz="1600" b="1" dirty="0">
                <a:latin typeface="+mj-lt"/>
              </a:rPr>
              <a:t>de Nutrição</a:t>
            </a:r>
            <a:endParaRPr lang="pt-BR" sz="16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77783" y="83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434"/>
                </a:solidFill>
                <a:latin typeface="+mj-lt"/>
              </a:rPr>
              <a:t>REPRESENTAÇÃO POLÍTICA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1555009"/>
            <a:ext cx="82809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FÓRUM PERMANENTE MERCOSUL PARA O TRABALHO EM SAÚDE</a:t>
            </a:r>
          </a:p>
          <a:p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espaço de diálogo e cooperação entre gestores e trabalhadores da saúde, sob responsabilidade institucional do Departamento de Gestão e da Regulação do Trabalho em Saúde - DEGERTS/SGTES/MS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Objetivo: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construir uma posição comum do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Brasil/MS; </a:t>
            </a: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apresentar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proposições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formulação de políticas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gestão do trabalho e da educação em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saúde; </a:t>
            </a: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elaborar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propostas que auxiliem na definição e aplicação dos itens que compõem a agenda de trabalho.</a:t>
            </a:r>
          </a:p>
          <a:p>
            <a:pPr algn="r"/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PARTICIPAÇÃO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ASBRAN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92752" y="5733256"/>
            <a:ext cx="3773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lt1"/>
                </a:solidFill>
                <a:latin typeface="+mj-lt"/>
              </a:rPr>
              <a:t>c</a:t>
            </a:r>
            <a:r>
              <a:rPr lang="pt-BR" sz="2000" b="1" dirty="0" smtClean="0">
                <a:solidFill>
                  <a:schemeClr val="lt1"/>
                </a:solidFill>
                <a:latin typeface="+mj-lt"/>
              </a:rPr>
              <a:t>omo Entidade científica </a:t>
            </a:r>
            <a:r>
              <a:rPr lang="pt-BR" sz="2000" b="1" dirty="0">
                <a:solidFill>
                  <a:schemeClr val="lt1"/>
                </a:solidFill>
                <a:latin typeface="+mj-lt"/>
              </a:rPr>
              <a:t>de âmbito nacional das profissões de saúde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682" y="675284"/>
            <a:ext cx="596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1251</Words>
  <Application>Microsoft Macintosh PowerPoint</Application>
  <PresentationFormat>Apresentação na tela (4:3)</PresentationFormat>
  <Paragraphs>134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</dc:creator>
  <cp:lastModifiedBy>fagioli.d@gmail.com</cp:lastModifiedBy>
  <cp:revision>95</cp:revision>
  <dcterms:created xsi:type="dcterms:W3CDTF">2013-06-18T18:06:23Z</dcterms:created>
  <dcterms:modified xsi:type="dcterms:W3CDTF">2017-07-18T23:42:45Z</dcterms:modified>
</cp:coreProperties>
</file>