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5" r:id="rId2"/>
    <p:sldId id="265" r:id="rId3"/>
    <p:sldId id="272" r:id="rId4"/>
    <p:sldId id="266" r:id="rId5"/>
    <p:sldId id="267" r:id="rId6"/>
    <p:sldId id="273" r:id="rId7"/>
    <p:sldId id="269" r:id="rId8"/>
    <p:sldId id="268" r:id="rId9"/>
    <p:sldId id="277" r:id="rId10"/>
    <p:sldId id="276" r:id="rId11"/>
    <p:sldId id="271" r:id="rId12"/>
    <p:sldId id="279" r:id="rId13"/>
    <p:sldId id="278" r:id="rId14"/>
    <p:sldId id="274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85920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721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47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570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72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7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ABC3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79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40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26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89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61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89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53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99E4D-59F6-4099-8A2F-C50B7E790AA5}" type="datetimeFigureOut">
              <a:rPr lang="pt-BR" smtClean="0"/>
              <a:pPr/>
              <a:t>19/07/2017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EDFFE-A384-417C-815A-902ECA675B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58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7848872" cy="1728192"/>
          </a:xfrm>
        </p:spPr>
        <p:txBody>
          <a:bodyPr>
            <a:normAutofit/>
          </a:bodyPr>
          <a:lstStyle/>
          <a:p>
            <a:pPr algn="r"/>
            <a:r>
              <a:rPr lang="pt-BR" b="1" dirty="0">
                <a:solidFill>
                  <a:schemeClr val="tx1"/>
                </a:solidFill>
              </a:rPr>
              <a:t>COMISSÃO PERMANENTE DE PADRONIZAÇÃO DE PROCESSOS E GESTÃO DE TECNOLOGIA DA INFORMAÇÃO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9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03476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1334223" y="230830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25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70840" y="2898617"/>
            <a:ext cx="735531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200" b="1" dirty="0" smtClean="0">
                <a:latin typeface="Calibri" pitchFamily="34" charset="0"/>
              </a:rPr>
              <a:t>Assessorar </a:t>
            </a:r>
            <a:r>
              <a:rPr lang="pt-BR" sz="2200" b="1" dirty="0">
                <a:latin typeface="Calibri" pitchFamily="34" charset="0"/>
              </a:rPr>
              <a:t>o CFN nas alterações de Resoluções relacionadas ao sistema </a:t>
            </a:r>
            <a:r>
              <a:rPr lang="pt-BR" sz="2200" b="1" dirty="0" err="1">
                <a:latin typeface="Calibri" pitchFamily="34" charset="0"/>
              </a:rPr>
              <a:t>Incorpware</a:t>
            </a:r>
            <a:r>
              <a:rPr lang="pt-BR" sz="2200" b="1" dirty="0">
                <a:latin typeface="Calibri" pitchFamily="34" charset="0"/>
              </a:rPr>
              <a:t> </a:t>
            </a:r>
            <a:r>
              <a:rPr lang="pt-BR" sz="2200" b="1" dirty="0" smtClean="0">
                <a:latin typeface="Calibri" pitchFamily="34" charset="0"/>
              </a:rPr>
              <a:t>(Anuidades</a:t>
            </a:r>
            <a:r>
              <a:rPr lang="pt-BR" sz="2200" b="1" dirty="0">
                <a:latin typeface="Calibri" pitchFamily="34" charset="0"/>
              </a:rPr>
              <a:t>, Inscrições, Baixa Temporária e Transferência, Cancelamento e etc</a:t>
            </a:r>
            <a:r>
              <a:rPr lang="pt-BR" sz="2200" b="1" dirty="0" smtClean="0">
                <a:latin typeface="Calibri" pitchFamily="34" charset="0"/>
              </a:rPr>
              <a:t>...);</a:t>
            </a:r>
          </a:p>
          <a:p>
            <a:pPr lvl="0" algn="just"/>
            <a:r>
              <a:rPr lang="pt-BR" sz="2200" b="1" dirty="0" smtClean="0">
                <a:latin typeface="Calibri" pitchFamily="34" charset="0"/>
              </a:rPr>
              <a:t>Objetivo: </a:t>
            </a:r>
            <a:r>
              <a:rPr lang="pt-BR" sz="2200" dirty="0" smtClean="0">
                <a:latin typeface="Calibri" pitchFamily="34" charset="0"/>
              </a:rPr>
              <a:t>Possibilitar que as </a:t>
            </a:r>
            <a:r>
              <a:rPr lang="pt-BR" sz="2200" dirty="0" smtClean="0">
                <a:latin typeface="Calibri" pitchFamily="34" charset="0"/>
              </a:rPr>
              <a:t>Resoluções, </a:t>
            </a:r>
            <a:r>
              <a:rPr lang="pt-BR" sz="2200" dirty="0" smtClean="0">
                <a:latin typeface="Calibri" pitchFamily="34" charset="0"/>
              </a:rPr>
              <a:t>ao serem </a:t>
            </a:r>
            <a:r>
              <a:rPr lang="pt-BR" sz="2200" dirty="0" smtClean="0">
                <a:latin typeface="Calibri" pitchFamily="34" charset="0"/>
              </a:rPr>
              <a:t>lançadas, </a:t>
            </a:r>
            <a:r>
              <a:rPr lang="pt-BR" sz="2200" dirty="0" smtClean="0">
                <a:latin typeface="Calibri" pitchFamily="34" charset="0"/>
              </a:rPr>
              <a:t>já possam ser aplicadas.</a:t>
            </a:r>
            <a:endParaRPr lang="pt-BR" sz="2200" dirty="0">
              <a:latin typeface="Calibri" pitchFamily="34" charset="0"/>
            </a:endParaRPr>
          </a:p>
          <a:p>
            <a:pPr lvl="0"/>
            <a:endParaRPr lang="pt-BR" sz="2200" dirty="0">
              <a:latin typeface="Calibri" pitchFamily="34" charset="0"/>
            </a:endParaRPr>
          </a:p>
          <a:p>
            <a:pPr marL="88900" indent="-6350" algn="just">
              <a:buNone/>
            </a:pPr>
            <a:endParaRPr lang="pt-BR" sz="2200" dirty="0">
              <a:latin typeface="Calibri" pitchFamily="34" charset="0"/>
            </a:endParaRPr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146" name="Picture 2" descr="Resultado de imagem para documen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10725"/>
            <a:ext cx="2328193" cy="256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2996952"/>
            <a:ext cx="69847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200" b="1" dirty="0" smtClean="0">
                <a:latin typeface="Calibri" pitchFamily="34" charset="0"/>
              </a:rPr>
              <a:t>PROPOSTA</a:t>
            </a:r>
            <a:endParaRPr lang="pt-BR" sz="2200" b="1" dirty="0">
              <a:latin typeface="Calibri" pitchFamily="34" charset="0"/>
            </a:endParaRPr>
          </a:p>
          <a:p>
            <a:pPr algn="just"/>
            <a:r>
              <a:rPr lang="pt-BR" sz="2200" b="1" dirty="0" smtClean="0">
                <a:latin typeface="Calibri" pitchFamily="34" charset="0"/>
              </a:rPr>
              <a:t>Estabelecer Convênio </a:t>
            </a:r>
            <a:r>
              <a:rPr lang="pt-BR" sz="2200" b="1" dirty="0">
                <a:latin typeface="Calibri" pitchFamily="34" charset="0"/>
              </a:rPr>
              <a:t>com Receita Federal e </a:t>
            </a:r>
            <a:r>
              <a:rPr lang="pt-BR" sz="2200" b="1" dirty="0" smtClean="0">
                <a:latin typeface="Calibri" pitchFamily="34" charset="0"/>
              </a:rPr>
              <a:t>Junta Comercial</a:t>
            </a:r>
            <a:endParaRPr lang="pt-BR" sz="2200" b="1" dirty="0" smtClean="0">
              <a:latin typeface="Calibri" pitchFamily="34" charset="0"/>
            </a:endParaRPr>
          </a:p>
          <a:p>
            <a:pPr algn="just"/>
            <a:r>
              <a:rPr lang="pt-BR" sz="2200" b="1" dirty="0" smtClean="0">
                <a:latin typeface="Calibri" pitchFamily="34" charset="0"/>
              </a:rPr>
              <a:t>Objetivo:</a:t>
            </a:r>
            <a:r>
              <a:rPr lang="pt-BR" sz="2200" dirty="0" smtClean="0">
                <a:latin typeface="Calibri" pitchFamily="34" charset="0"/>
              </a:rPr>
              <a:t> </a:t>
            </a:r>
            <a:r>
              <a:rPr lang="pt-BR" sz="2200" dirty="0" smtClean="0">
                <a:latin typeface="Calibri" pitchFamily="34" charset="0"/>
              </a:rPr>
              <a:t>Manutenção </a:t>
            </a:r>
            <a:r>
              <a:rPr lang="pt-BR" sz="2200" dirty="0">
                <a:latin typeface="Calibri" pitchFamily="34" charset="0"/>
              </a:rPr>
              <a:t>do cadastro de dados PF e </a:t>
            </a:r>
            <a:r>
              <a:rPr lang="pt-BR" sz="2200" dirty="0" smtClean="0">
                <a:latin typeface="Calibri" pitchFamily="34" charset="0"/>
              </a:rPr>
              <a:t>PJ, bem como obter acervo de novas empresas para fiscalização.</a:t>
            </a:r>
            <a:endParaRPr lang="pt-BR" sz="2200" dirty="0">
              <a:latin typeface="Calibri" pitchFamily="34" charset="0"/>
            </a:endParaRPr>
          </a:p>
          <a:p>
            <a:pPr algn="just"/>
            <a:endParaRPr lang="pt-BR" sz="2200" dirty="0">
              <a:latin typeface="Calibri" pitchFamily="34" charset="0"/>
            </a:endParaRPr>
          </a:p>
          <a:p>
            <a:pPr lvl="0" algn="just"/>
            <a:endParaRPr lang="pt-BR" sz="2200" dirty="0" smtClean="0">
              <a:latin typeface="Calibri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pt-BR" sz="2200" dirty="0">
              <a:latin typeface="Calibri" pitchFamily="34" charset="0"/>
            </a:endParaRPr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098" name="Picture 2" descr="Resultado de imagem para conveni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442851"/>
            <a:ext cx="3744416" cy="241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1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2996952"/>
            <a:ext cx="698477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200" b="1" dirty="0" smtClean="0">
                <a:latin typeface="Calibri" pitchFamily="34" charset="0"/>
              </a:rPr>
              <a:t>PROPOSTA</a:t>
            </a:r>
            <a:endParaRPr lang="pt-BR" sz="2200" b="1" dirty="0">
              <a:latin typeface="Calibri" pitchFamily="34" charset="0"/>
            </a:endParaRPr>
          </a:p>
          <a:p>
            <a:pPr algn="just"/>
            <a:r>
              <a:rPr lang="pt-BR" sz="2200" b="1" dirty="0" smtClean="0">
                <a:latin typeface="Calibri" pitchFamily="34" charset="0"/>
              </a:rPr>
              <a:t>Aprimorar Convênio </a:t>
            </a:r>
            <a:r>
              <a:rPr lang="pt-BR" sz="2200" b="1" dirty="0">
                <a:latin typeface="Calibri" pitchFamily="34" charset="0"/>
              </a:rPr>
              <a:t>com </a:t>
            </a:r>
            <a:r>
              <a:rPr lang="pt-BR" sz="2200" b="1" dirty="0" smtClean="0">
                <a:latin typeface="Calibri" pitchFamily="34" charset="0"/>
              </a:rPr>
              <a:t>MEC, IES E ESCOLAS TÉCNICAS</a:t>
            </a:r>
          </a:p>
          <a:p>
            <a:pPr algn="just"/>
            <a:r>
              <a:rPr lang="pt-BR" sz="2200" b="1" dirty="0" smtClean="0">
                <a:latin typeface="Calibri" pitchFamily="34" charset="0"/>
              </a:rPr>
              <a:t>Objetivo:</a:t>
            </a:r>
            <a:r>
              <a:rPr lang="pt-BR" sz="2200" dirty="0" smtClean="0">
                <a:latin typeface="Calibri" pitchFamily="34" charset="0"/>
              </a:rPr>
              <a:t> Troca de informações e </a:t>
            </a:r>
            <a:r>
              <a:rPr lang="pt-BR" sz="2200" dirty="0" smtClean="0">
                <a:latin typeface="Calibri" pitchFamily="34" charset="0"/>
              </a:rPr>
              <a:t>dados, bem como possibilitar a consulta da conclusão de cursos dos profissionais inscritos.</a:t>
            </a:r>
            <a:endParaRPr lang="pt-BR" sz="2200" dirty="0">
              <a:latin typeface="Calibri" pitchFamily="34" charset="0"/>
            </a:endParaRPr>
          </a:p>
          <a:p>
            <a:pPr algn="just"/>
            <a:endParaRPr lang="pt-BR" sz="2200" dirty="0">
              <a:latin typeface="Calibri" pitchFamily="34" charset="0"/>
            </a:endParaRPr>
          </a:p>
          <a:p>
            <a:pPr lvl="0" algn="just"/>
            <a:endParaRPr lang="pt-BR" sz="2200" dirty="0" smtClean="0">
              <a:latin typeface="Calibri" pitchFamily="34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pt-BR" sz="2200" dirty="0">
              <a:latin typeface="Calibri" pitchFamily="34" charset="0"/>
            </a:endParaRPr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098" name="Picture 2" descr="Resultado de imagem para conveni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442851"/>
            <a:ext cx="3744416" cy="241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65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068960"/>
            <a:ext cx="70567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200" b="1" dirty="0">
                <a:latin typeface="Calibri" pitchFamily="34" charset="0"/>
              </a:rPr>
              <a:t>PROPOSTA</a:t>
            </a:r>
          </a:p>
          <a:p>
            <a:pPr lvl="0" algn="just"/>
            <a:r>
              <a:rPr lang="pt-BR" sz="2200" b="1" dirty="0" smtClean="0">
                <a:latin typeface="Calibri" pitchFamily="34" charset="0"/>
              </a:rPr>
              <a:t>Desenvolver </a:t>
            </a:r>
            <a:r>
              <a:rPr lang="pt-BR" sz="2200" b="1" dirty="0">
                <a:latin typeface="Calibri" pitchFamily="34" charset="0"/>
              </a:rPr>
              <a:t>projeto para implantação </a:t>
            </a:r>
            <a:r>
              <a:rPr lang="pt-BR" sz="2200" b="1" dirty="0" smtClean="0">
                <a:latin typeface="Calibri" pitchFamily="34" charset="0"/>
              </a:rPr>
              <a:t>da </a:t>
            </a:r>
            <a:r>
              <a:rPr lang="pt-BR" sz="2200" b="1" dirty="0">
                <a:latin typeface="Calibri" pitchFamily="34" charset="0"/>
              </a:rPr>
              <a:t>certificação </a:t>
            </a:r>
            <a:r>
              <a:rPr lang="pt-BR" sz="2200" b="1" dirty="0" smtClean="0">
                <a:latin typeface="Calibri" pitchFamily="34" charset="0"/>
              </a:rPr>
              <a:t>digital, via atualização da Carteira de Identidade Profissional</a:t>
            </a:r>
            <a:endParaRPr lang="pt-BR" sz="2200" b="1" dirty="0" smtClean="0">
              <a:latin typeface="Calibri" pitchFamily="34" charset="0"/>
            </a:endParaRPr>
          </a:p>
          <a:p>
            <a:pPr lvl="0" algn="just"/>
            <a:r>
              <a:rPr lang="pt-BR" sz="2200" b="1" dirty="0" smtClean="0">
                <a:latin typeface="Calibri" pitchFamily="34" charset="0"/>
              </a:rPr>
              <a:t>Objetivo: </a:t>
            </a:r>
            <a:r>
              <a:rPr lang="pt-BR" sz="2200" dirty="0" smtClean="0">
                <a:latin typeface="Calibri" pitchFamily="34" charset="0"/>
              </a:rPr>
              <a:t>Viabilizar o encaminhamento de documentos de forma online, possibilitando a execução de processos que hoje somente é possível na forma presencial. Eliminando a impressão e possibilitar a guarda de documentos na forma digital.</a:t>
            </a:r>
            <a:endParaRPr lang="pt-BR" sz="2200" dirty="0">
              <a:latin typeface="Calibri" pitchFamily="34" charset="0"/>
            </a:endParaRPr>
          </a:p>
          <a:p>
            <a:pPr lvl="0" algn="just"/>
            <a:endParaRPr lang="pt-BR" sz="2200" dirty="0">
              <a:latin typeface="Calibri" pitchFamily="34" charset="0"/>
            </a:endParaRPr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0" name="Picture 2" descr="Resultado de imagem para imagens de certificado digit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060078"/>
            <a:ext cx="2452111" cy="1389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09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115616" y="2898617"/>
            <a:ext cx="7056784" cy="29526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pt-BR" sz="2200" b="1" dirty="0" smtClean="0">
                <a:latin typeface="Calibri" pitchFamily="34" charset="0"/>
              </a:rPr>
              <a:t>Propostas</a:t>
            </a:r>
          </a:p>
          <a:p>
            <a:pPr marL="0" lvl="0" indent="0" algn="just">
              <a:buNone/>
            </a:pPr>
            <a:r>
              <a:rPr lang="pt-BR" sz="2200" b="1" dirty="0" smtClean="0">
                <a:latin typeface="Calibri" pitchFamily="34" charset="0"/>
              </a:rPr>
              <a:t>Sistema </a:t>
            </a:r>
            <a:r>
              <a:rPr lang="pt-BR" sz="2200" b="1" dirty="0" err="1" smtClean="0">
                <a:latin typeface="Calibri" pitchFamily="34" charset="0"/>
              </a:rPr>
              <a:t>Incorpware</a:t>
            </a:r>
            <a:r>
              <a:rPr lang="pt-BR" sz="2200" b="1" dirty="0" smtClean="0">
                <a:latin typeface="Calibri" pitchFamily="34" charset="0"/>
              </a:rPr>
              <a:t> – Novos Módulos</a:t>
            </a:r>
          </a:p>
          <a:p>
            <a:pPr marL="0" lvl="0" indent="0" algn="just">
              <a:buNone/>
            </a:pPr>
            <a:r>
              <a:rPr lang="pt-BR" sz="2200" dirty="0" smtClean="0">
                <a:latin typeface="Calibri" pitchFamily="34" charset="0"/>
              </a:rPr>
              <a:t>Módulo CFN – Interligação da Base de Dados</a:t>
            </a:r>
          </a:p>
          <a:p>
            <a:pPr marL="0" lvl="0" indent="0" algn="just">
              <a:buNone/>
            </a:pPr>
            <a:r>
              <a:rPr lang="pt-BR" sz="2200" dirty="0" smtClean="0">
                <a:latin typeface="Calibri" pitchFamily="34" charset="0"/>
              </a:rPr>
              <a:t>Recadastramento Pessoa Física</a:t>
            </a:r>
          </a:p>
          <a:p>
            <a:pPr marL="0" lvl="0" indent="0" algn="just">
              <a:buNone/>
            </a:pPr>
            <a:r>
              <a:rPr lang="pt-BR" sz="2200" dirty="0" smtClean="0">
                <a:latin typeface="Calibri" pitchFamily="34" charset="0"/>
              </a:rPr>
              <a:t>Recadastramento Pessoa Jurídica</a:t>
            </a:r>
          </a:p>
          <a:p>
            <a:pPr marL="0" lvl="0" indent="0">
              <a:buNone/>
            </a:pPr>
            <a:endParaRPr lang="pt-BR" sz="2200" dirty="0" smtClean="0">
              <a:latin typeface="Calibri" pitchFamily="34" charset="0"/>
            </a:endParaRPr>
          </a:p>
          <a:p>
            <a:pPr marL="0" lvl="0" indent="0">
              <a:buNone/>
            </a:pPr>
            <a:endParaRPr lang="pt-BR" sz="2200" dirty="0" smtClean="0">
              <a:latin typeface="Calibri" pitchFamily="34" charset="0"/>
            </a:endParaRPr>
          </a:p>
          <a:p>
            <a:pPr marL="88900" indent="-6350" algn="just">
              <a:buNone/>
            </a:pPr>
            <a:endParaRPr lang="pt-BR" sz="2200" dirty="0">
              <a:latin typeface="Calibri" pitchFamily="34" charset="0"/>
            </a:endParaRPr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122" name="Picture 2" descr="Resultado de imagem para sistem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437112"/>
            <a:ext cx="3024336" cy="2188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3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115616" y="2996953"/>
            <a:ext cx="7272808" cy="3168352"/>
          </a:xfrm>
        </p:spPr>
        <p:txBody>
          <a:bodyPr>
            <a:normAutofit/>
          </a:bodyPr>
          <a:lstStyle/>
          <a:p>
            <a:pPr marL="82550" indent="0" algn="just">
              <a:buNone/>
            </a:pPr>
            <a:r>
              <a:rPr lang="pt-BR" sz="2200" b="1" dirty="0" smtClean="0"/>
              <a:t>Início</a:t>
            </a:r>
          </a:p>
          <a:p>
            <a:pPr marL="82550" indent="0" algn="just">
              <a:buNone/>
            </a:pPr>
            <a:endParaRPr lang="pt-BR" sz="2200" b="1" dirty="0" smtClean="0"/>
          </a:p>
          <a:p>
            <a:pPr marL="82550" indent="0" algn="just">
              <a:buNone/>
            </a:pPr>
            <a:r>
              <a:rPr lang="pt-BR" sz="2200" dirty="0" smtClean="0"/>
              <a:t>Constituída no III Congresso Nacional do Sistema CFN/CRN</a:t>
            </a:r>
          </a:p>
          <a:p>
            <a:pPr marL="82550" indent="0" algn="just">
              <a:buNone/>
            </a:pPr>
            <a:endParaRPr lang="pt-BR" sz="2200" dirty="0"/>
          </a:p>
          <a:p>
            <a:pPr marL="82550" indent="0" algn="just">
              <a:buNone/>
            </a:pPr>
            <a:r>
              <a:rPr lang="pt-BR" sz="2200" dirty="0"/>
              <a:t>R</a:t>
            </a:r>
            <a:r>
              <a:rPr lang="pt-BR" sz="2200" dirty="0" smtClean="0"/>
              <a:t>egulamentada pelo Plenário CFN em 19/05/2009, por meio da Portaria nº 09/2009.</a:t>
            </a:r>
          </a:p>
          <a:p>
            <a:pPr marL="82550" indent="0" algn="just">
              <a:buNone/>
            </a:pPr>
            <a:endParaRPr lang="pt-BR" sz="2200" dirty="0" smtClean="0"/>
          </a:p>
        </p:txBody>
      </p:sp>
      <p:pic>
        <p:nvPicPr>
          <p:cNvPr id="4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259633" y="2996951"/>
            <a:ext cx="6624736" cy="2664297"/>
          </a:xfrm>
        </p:spPr>
        <p:txBody>
          <a:bodyPr>
            <a:normAutofit/>
          </a:bodyPr>
          <a:lstStyle/>
          <a:p>
            <a:pPr marL="82550" indent="0" algn="just">
              <a:buNone/>
            </a:pPr>
            <a:r>
              <a:rPr lang="pt-BR" sz="2200" b="1" dirty="0" smtClean="0">
                <a:latin typeface="Arial Narrow" panose="020B0606020202030204" pitchFamily="34" charset="0"/>
              </a:rPr>
              <a:t>Principais Objetivos</a:t>
            </a:r>
          </a:p>
          <a:p>
            <a:pPr marL="82550" indent="0" algn="just">
              <a:buNone/>
            </a:pPr>
            <a:endParaRPr lang="pt-BR" sz="2200" b="1" dirty="0" smtClean="0">
              <a:latin typeface="Arial Narrow" panose="020B0606020202030204" pitchFamily="34" charset="0"/>
            </a:endParaRPr>
          </a:p>
          <a:p>
            <a:pPr marL="299720" algn="just"/>
            <a:r>
              <a:rPr lang="pt-BR" sz="2200" dirty="0">
                <a:latin typeface="Arial Narrow" panose="020B0606020202030204" pitchFamily="34" charset="0"/>
              </a:rPr>
              <a:t>R</a:t>
            </a:r>
            <a:r>
              <a:rPr lang="pt-BR" sz="2200" dirty="0" smtClean="0">
                <a:latin typeface="Arial Narrow" panose="020B0606020202030204" pitchFamily="34" charset="0"/>
              </a:rPr>
              <a:t>evisar processos organizacionais </a:t>
            </a:r>
          </a:p>
          <a:p>
            <a:pPr marL="299720" algn="just"/>
            <a:endParaRPr lang="pt-BR" sz="2200" dirty="0" smtClean="0">
              <a:latin typeface="Arial Narrow" panose="020B0606020202030204" pitchFamily="34" charset="0"/>
            </a:endParaRPr>
          </a:p>
          <a:p>
            <a:pPr marL="299720" algn="just"/>
            <a:r>
              <a:rPr lang="pt-BR" sz="2200" dirty="0" smtClean="0">
                <a:latin typeface="Arial Narrow" panose="020B0606020202030204" pitchFamily="34" charset="0"/>
              </a:rPr>
              <a:t>Padronizar e unificar sistemas de informação</a:t>
            </a:r>
            <a:endParaRPr lang="pt-BR" sz="2200" dirty="0">
              <a:latin typeface="Arial Narrow" panose="020B0606020202030204" pitchFamily="34" charset="0"/>
            </a:endParaRPr>
          </a:p>
        </p:txBody>
      </p:sp>
      <p:pic>
        <p:nvPicPr>
          <p:cNvPr id="4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3" y="4293096"/>
            <a:ext cx="1851182" cy="186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08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549207"/>
              </p:ext>
            </p:extLst>
          </p:nvPr>
        </p:nvGraphicFramePr>
        <p:xfrm>
          <a:off x="1246417" y="3284984"/>
          <a:ext cx="7344816" cy="31867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4732"/>
                <a:gridCol w="2920084"/>
              </a:tblGrid>
              <a:tr h="792088"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Débora Pereira dos Santos</a:t>
                      </a:r>
                    </a:p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Carlos</a:t>
                      </a:r>
                      <a:r>
                        <a:rPr lang="pt-BR" sz="2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Vinícius Silva Bonfim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CFN</a:t>
                      </a:r>
                    </a:p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CFN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84"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Domênico Souza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CRN-1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Magda</a:t>
                      </a:r>
                      <a:r>
                        <a:rPr lang="pt-BR" sz="2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Regina Rocha</a:t>
                      </a:r>
                    </a:p>
                    <a:p>
                      <a:r>
                        <a:rPr lang="pt-BR" sz="2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Marcos Rodrigo Morais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CRN-3 (Coordenador)</a:t>
                      </a:r>
                    </a:p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CRN-3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1176"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João Guilherme  Almeida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CRN-4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2639">
                <a:tc>
                  <a:txBody>
                    <a:bodyPr/>
                    <a:lstStyle/>
                    <a:p>
                      <a:r>
                        <a:rPr lang="pt-BR" sz="2200" b="0" dirty="0" err="1" smtClean="0">
                          <a:solidFill>
                            <a:schemeClr val="tx1"/>
                          </a:solidFill>
                          <a:effectLst/>
                        </a:rPr>
                        <a:t>Nairton</a:t>
                      </a:r>
                      <a:r>
                        <a:rPr lang="pt-BR" sz="2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Severiano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sz="2200" b="0" dirty="0" smtClean="0">
                          <a:solidFill>
                            <a:schemeClr val="tx1"/>
                          </a:solidFill>
                          <a:effectLst/>
                        </a:rPr>
                        <a:t>CRN-6 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6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280019" y="27902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MEMBROS</a:t>
            </a:r>
          </a:p>
          <a:p>
            <a:endParaRPr lang="pt-BR" sz="2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187624" y="2790220"/>
            <a:ext cx="7272808" cy="3770471"/>
          </a:xfrm>
        </p:spPr>
        <p:txBody>
          <a:bodyPr>
            <a:noAutofit/>
          </a:bodyPr>
          <a:lstStyle/>
          <a:p>
            <a:pPr marL="88900" indent="-6350" algn="just">
              <a:buNone/>
            </a:pPr>
            <a:endParaRPr lang="pt-BR" sz="2200" b="1" dirty="0" smtClean="0"/>
          </a:p>
          <a:p>
            <a:pPr marL="88900" indent="-6350" algn="just">
              <a:buNone/>
            </a:pPr>
            <a:r>
              <a:rPr lang="pt-BR" sz="2200" b="1" dirty="0" smtClean="0"/>
              <a:t>Trabalhos Realizados</a:t>
            </a:r>
          </a:p>
          <a:p>
            <a:pPr marL="82550" indent="0" algn="just">
              <a:buNone/>
            </a:pPr>
            <a:r>
              <a:rPr lang="pt-BR" sz="2200" dirty="0" smtClean="0"/>
              <a:t> </a:t>
            </a:r>
          </a:p>
          <a:p>
            <a:pPr marL="425450" algn="just"/>
            <a:r>
              <a:rPr lang="pt-BR" sz="2200" dirty="0" smtClean="0"/>
              <a:t>Informatização de formulários e padronização de procedimentos da ação fiscalizadora (2010);</a:t>
            </a:r>
          </a:p>
          <a:p>
            <a:pPr marL="425450" algn="just"/>
            <a:endParaRPr lang="pt-BR" sz="1400" dirty="0" smtClean="0"/>
          </a:p>
          <a:p>
            <a:pPr marL="425450" algn="just"/>
            <a:r>
              <a:rPr lang="pt-BR" sz="2200" dirty="0" smtClean="0"/>
              <a:t>Emissão </a:t>
            </a:r>
            <a:r>
              <a:rPr lang="pt-BR" sz="2200" dirty="0"/>
              <a:t>da CRQ e CC informatizados (2010);</a:t>
            </a:r>
          </a:p>
          <a:p>
            <a:pPr marL="425450" algn="just"/>
            <a:endParaRPr lang="pt-BR" sz="1400" dirty="0" smtClean="0"/>
          </a:p>
          <a:p>
            <a:pPr marL="425450" algn="just"/>
            <a:r>
              <a:rPr lang="pt-BR" sz="2200" dirty="0"/>
              <a:t>Instrução normativa do processo eleitoral (voto pela internet) – (2010);</a:t>
            </a:r>
          </a:p>
          <a:p>
            <a:pPr marL="425450" algn="just">
              <a:buFont typeface="Wingdings" panose="05000000000000000000" pitchFamily="2" charset="2"/>
              <a:buChar char="ü"/>
            </a:pPr>
            <a:endParaRPr lang="pt-BR" sz="2200" b="1" dirty="0" smtClean="0"/>
          </a:p>
          <a:p>
            <a:pPr marL="82550" indent="0" algn="just">
              <a:buNone/>
            </a:pPr>
            <a:endParaRPr lang="pt-BR" sz="2200" b="1" dirty="0" smtClean="0"/>
          </a:p>
          <a:p>
            <a:pPr marL="425450" algn="just">
              <a:buFont typeface="Wingdings" panose="05000000000000000000" pitchFamily="2" charset="2"/>
              <a:buChar char="ü"/>
            </a:pPr>
            <a:endParaRPr lang="pt-BR" sz="2200" dirty="0" smtClean="0"/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98" y="2294805"/>
            <a:ext cx="1798476" cy="13412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189203" y="2926125"/>
            <a:ext cx="6381775" cy="3744144"/>
          </a:xfrm>
        </p:spPr>
        <p:txBody>
          <a:bodyPr>
            <a:normAutofit/>
          </a:bodyPr>
          <a:lstStyle/>
          <a:p>
            <a:pPr marL="88900" indent="-6350" algn="just">
              <a:buNone/>
            </a:pPr>
            <a:r>
              <a:rPr lang="pt-BR" sz="2200" b="1" dirty="0" smtClean="0"/>
              <a:t>Trabalhos Realizados</a:t>
            </a:r>
          </a:p>
          <a:p>
            <a:pPr marL="82550" indent="0" algn="just">
              <a:buNone/>
            </a:pPr>
            <a:r>
              <a:rPr lang="pt-BR" sz="2200" dirty="0" smtClean="0"/>
              <a:t> </a:t>
            </a:r>
            <a:endParaRPr lang="pt-BR" sz="2200" b="1" dirty="0" smtClean="0"/>
          </a:p>
          <a:p>
            <a:pPr marL="425450" algn="just"/>
            <a:r>
              <a:rPr lang="pt-BR" sz="2200" dirty="0" smtClean="0"/>
              <a:t>Treinamento de usuários e </a:t>
            </a:r>
            <a:r>
              <a:rPr lang="pt-BR" sz="2200" dirty="0" smtClean="0"/>
              <a:t>subsídio </a:t>
            </a:r>
            <a:r>
              <a:rPr lang="pt-BR" sz="2200" dirty="0" smtClean="0"/>
              <a:t>aos Regionais na solução de problemas com a </a:t>
            </a:r>
            <a:r>
              <a:rPr lang="pt-BR" sz="2200" dirty="0" err="1" smtClean="0"/>
              <a:t>Incorpware</a:t>
            </a:r>
            <a:r>
              <a:rPr lang="pt-BR" sz="2200" dirty="0" smtClean="0"/>
              <a:t> (2011);</a:t>
            </a:r>
          </a:p>
          <a:p>
            <a:pPr marL="425450" algn="just"/>
            <a:endParaRPr lang="pt-BR" sz="1600" dirty="0" smtClean="0"/>
          </a:p>
          <a:p>
            <a:pPr marL="425450" algn="just"/>
            <a:r>
              <a:rPr lang="pt-BR" sz="2200" dirty="0" smtClean="0"/>
              <a:t> Projeto da nova Carteira de Identidade Profissional (2011);</a:t>
            </a:r>
          </a:p>
          <a:p>
            <a:pPr marL="82550" indent="0" algn="just">
              <a:buNone/>
            </a:pPr>
            <a:endParaRPr lang="pt-BR" sz="2200" b="1" dirty="0" smtClean="0"/>
          </a:p>
          <a:p>
            <a:pPr marL="425450" algn="just">
              <a:buFont typeface="Wingdings" panose="05000000000000000000" pitchFamily="2" charset="2"/>
              <a:buChar char="ü"/>
            </a:pPr>
            <a:endParaRPr lang="pt-BR" sz="2200" dirty="0" smtClean="0"/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098" y="2294805"/>
            <a:ext cx="1798476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7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2898617"/>
            <a:ext cx="73448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5450" algn="just"/>
            <a:r>
              <a:rPr lang="pt-BR" sz="2200" b="1" dirty="0"/>
              <a:t>Trabalhos </a:t>
            </a:r>
            <a:r>
              <a:rPr lang="pt-BR" sz="2200" b="1" dirty="0" smtClean="0"/>
              <a:t>Realizados</a:t>
            </a:r>
            <a:endParaRPr lang="pt-BR" sz="2200" b="1" dirty="0"/>
          </a:p>
          <a:p>
            <a:pPr marL="711200" indent="-285750" algn="just">
              <a:buFont typeface="Wingdings" panose="05000000000000000000" pitchFamily="2" charset="2"/>
              <a:buChar char="ü"/>
            </a:pPr>
            <a:endParaRPr lang="pt-BR" sz="2200" b="1" dirty="0" smtClean="0"/>
          </a:p>
          <a:p>
            <a:pPr marL="768350" indent="-342900" algn="just">
              <a:buFont typeface="Arial" panose="020B0604020202020204" pitchFamily="34" charset="0"/>
              <a:buChar char="•"/>
            </a:pPr>
            <a:r>
              <a:rPr lang="pt-BR" sz="2200" dirty="0" smtClean="0"/>
              <a:t>Levantamento </a:t>
            </a:r>
            <a:r>
              <a:rPr lang="pt-BR" sz="2200" dirty="0"/>
              <a:t>do parque de informática e proposta para estrutura mínima de hardware, software e internet </a:t>
            </a:r>
            <a:r>
              <a:rPr lang="pt-BR" sz="2200" dirty="0" smtClean="0"/>
              <a:t>para o </a:t>
            </a:r>
            <a:r>
              <a:rPr lang="pt-BR" sz="2200" dirty="0"/>
              <a:t>sistema CFN/CRN (2014</a:t>
            </a:r>
            <a:r>
              <a:rPr lang="pt-BR" sz="2200" dirty="0" smtClean="0"/>
              <a:t>);</a:t>
            </a:r>
          </a:p>
          <a:p>
            <a:pPr marL="768350" indent="-342900" algn="just">
              <a:buFont typeface="Arial" panose="020B0604020202020204" pitchFamily="34" charset="0"/>
              <a:buChar char="•"/>
            </a:pPr>
            <a:endParaRPr lang="pt-BR" sz="2200" dirty="0" smtClean="0"/>
          </a:p>
          <a:p>
            <a:pPr marL="768350" indent="-342900" algn="just">
              <a:buFont typeface="Arial" panose="020B0604020202020204" pitchFamily="34" charset="0"/>
              <a:buChar char="•"/>
            </a:pPr>
            <a:r>
              <a:rPr lang="pt-BR" sz="2200" dirty="0" smtClean="0"/>
              <a:t>Padronização </a:t>
            </a:r>
            <a:r>
              <a:rPr lang="pt-BR" sz="2200" dirty="0"/>
              <a:t>dos termos e nomenclaturas do sistema </a:t>
            </a:r>
            <a:r>
              <a:rPr lang="pt-BR" sz="2200" dirty="0" err="1"/>
              <a:t>IncorpWare</a:t>
            </a:r>
            <a:r>
              <a:rPr lang="pt-BR" sz="2200" dirty="0"/>
              <a:t> </a:t>
            </a:r>
            <a:r>
              <a:rPr lang="pt-BR" sz="2200" dirty="0" smtClean="0"/>
              <a:t>(</a:t>
            </a:r>
            <a:r>
              <a:rPr lang="pt-BR" sz="2200" dirty="0"/>
              <a:t>2014</a:t>
            </a:r>
            <a:r>
              <a:rPr lang="pt-BR" sz="2200" dirty="0" smtClean="0"/>
              <a:t>);</a:t>
            </a:r>
          </a:p>
          <a:p>
            <a:pPr marL="768350" indent="-342900" algn="just">
              <a:buFont typeface="Arial" panose="020B0604020202020204" pitchFamily="34" charset="0"/>
              <a:buChar char="•"/>
            </a:pPr>
            <a:endParaRPr lang="pt-BR" sz="2200" dirty="0"/>
          </a:p>
          <a:p>
            <a:pPr marL="768350" indent="-342900" algn="just">
              <a:buFont typeface="Arial" panose="020B0604020202020204" pitchFamily="34" charset="0"/>
              <a:buChar char="•"/>
            </a:pPr>
            <a:r>
              <a:rPr lang="pt-BR" sz="2200" dirty="0" smtClean="0"/>
              <a:t>Visita off-line (2014)</a:t>
            </a:r>
            <a:endParaRPr lang="pt-BR" sz="2200" dirty="0"/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956" y="1955919"/>
            <a:ext cx="1798476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2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036" y="1807665"/>
            <a:ext cx="2514600" cy="1885950"/>
          </a:xfrm>
          <a:prstGeom prst="rect">
            <a:avLst/>
          </a:prstGeom>
        </p:spPr>
      </p:pic>
      <p:sp>
        <p:nvSpPr>
          <p:cNvPr id="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115616" y="3140968"/>
            <a:ext cx="6984775" cy="27626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b="1" dirty="0" smtClean="0">
                <a:latin typeface="Calibri" pitchFamily="34" charset="0"/>
              </a:rPr>
              <a:t>Propostas</a:t>
            </a:r>
          </a:p>
          <a:p>
            <a:pPr marL="0" indent="0">
              <a:buNone/>
            </a:pPr>
            <a:r>
              <a:rPr lang="pt-BR" sz="2200" b="1" dirty="0" smtClean="0">
                <a:latin typeface="Calibri" pitchFamily="34" charset="0"/>
              </a:rPr>
              <a:t>Plano Diretor de Tecnologia da Informação – PDTI</a:t>
            </a:r>
          </a:p>
          <a:p>
            <a:pPr marL="0" indent="0" algn="just">
              <a:buNone/>
            </a:pPr>
            <a:r>
              <a:rPr lang="pt-BR" sz="2200" b="1" dirty="0" smtClean="0">
                <a:latin typeface="Calibri" pitchFamily="34" charset="0"/>
              </a:rPr>
              <a:t>Objetivo: </a:t>
            </a:r>
            <a:r>
              <a:rPr lang="pt-BR" sz="2200" dirty="0" smtClean="0">
                <a:latin typeface="Calibri" pitchFamily="34" charset="0"/>
              </a:rPr>
              <a:t>Elaborar instrumento, em formato de resolução, que planeje a gestão dos recursos de tecnologia da informação, visando subsidiar o </a:t>
            </a:r>
            <a:r>
              <a:rPr lang="pt-BR" sz="2200" dirty="0">
                <a:latin typeface="Calibri" pitchFamily="34" charset="0"/>
              </a:rPr>
              <a:t>S</a:t>
            </a:r>
            <a:r>
              <a:rPr lang="pt-BR" sz="2200" dirty="0" smtClean="0">
                <a:latin typeface="Calibri" pitchFamily="34" charset="0"/>
              </a:rPr>
              <a:t>istema CFN/CRN a contar e manter uma estrutura mínima de hardware, software, rede e internet.</a:t>
            </a:r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44357" y="2898617"/>
            <a:ext cx="727280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Propostas</a:t>
            </a:r>
          </a:p>
          <a:p>
            <a:pPr lvl="0"/>
            <a:r>
              <a:rPr lang="pt-BR" sz="2200" b="1" dirty="0" smtClean="0"/>
              <a:t>Estabelecer </a:t>
            </a:r>
            <a:r>
              <a:rPr lang="pt-BR" sz="2200" b="1" dirty="0"/>
              <a:t>Política de Segurança do Sistema </a:t>
            </a:r>
            <a:r>
              <a:rPr lang="pt-BR" sz="2200" b="1" dirty="0" smtClean="0"/>
              <a:t>CFN/CRN</a:t>
            </a:r>
          </a:p>
          <a:p>
            <a:pPr lvl="0"/>
            <a:endParaRPr lang="pt-BR" sz="2200" b="1" dirty="0" smtClean="0"/>
          </a:p>
          <a:p>
            <a:pPr lvl="0"/>
            <a:r>
              <a:rPr lang="pt-BR" sz="2200" b="1" dirty="0" smtClean="0"/>
              <a:t>Objetivo: </a:t>
            </a:r>
            <a:r>
              <a:rPr lang="pt-BR" sz="2200" dirty="0" smtClean="0"/>
              <a:t>Estabelecer normas </a:t>
            </a:r>
            <a:r>
              <a:rPr lang="pt-BR" sz="2200" dirty="0"/>
              <a:t>e procedimentos específicos de segurança da informação, bem como a implementação de controles e processos para seu atendimento. </a:t>
            </a:r>
            <a:endParaRPr lang="pt-BR" sz="2200" dirty="0" smtClean="0"/>
          </a:p>
          <a:p>
            <a:pPr lvl="0"/>
            <a:endParaRPr lang="pt-BR" sz="2200" b="1" dirty="0"/>
          </a:p>
        </p:txBody>
      </p:sp>
      <p:pic>
        <p:nvPicPr>
          <p:cNvPr id="3" name="Picture 2" descr="Conselho Federal de Nutricionist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41" y="1807665"/>
            <a:ext cx="24574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24208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IV CONGRESSO NACIONAL DO SISTEMA CFN/CRN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172" name="Picture 4" descr="Resultado de imagem para segurança da informaçã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865" y="4725144"/>
            <a:ext cx="1928941" cy="192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010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972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2972</Template>
  <TotalTime>882</TotalTime>
  <Words>532</Words>
  <Application>Microsoft Office PowerPoint</Application>
  <PresentationFormat>Apresentação na tela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Wingdings</vt:lpstr>
      <vt:lpstr>2972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Nairton Severiano da Silva</dc:creator>
  <cp:lastModifiedBy>crn3</cp:lastModifiedBy>
  <cp:revision>72</cp:revision>
  <dcterms:created xsi:type="dcterms:W3CDTF">2014-10-07T20:23:09Z</dcterms:created>
  <dcterms:modified xsi:type="dcterms:W3CDTF">2017-07-19T18:03:03Z</dcterms:modified>
</cp:coreProperties>
</file>