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7" r:id="rId2"/>
    <p:sldId id="258" r:id="rId3"/>
    <p:sldId id="259" r:id="rId4"/>
    <p:sldId id="264" r:id="rId5"/>
    <p:sldId id="260" r:id="rId6"/>
    <p:sldId id="267" r:id="rId7"/>
    <p:sldId id="268" r:id="rId8"/>
    <p:sldId id="269" r:id="rId9"/>
    <p:sldId id="270" r:id="rId10"/>
    <p:sldId id="271" r:id="rId11"/>
    <p:sldId id="272" r:id="rId12"/>
    <p:sldId id="274" r:id="rId13"/>
    <p:sldId id="273" r:id="rId14"/>
    <p:sldId id="261" r:id="rId15"/>
    <p:sldId id="262" r:id="rId16"/>
    <p:sldId id="265" r:id="rId17"/>
    <p:sldId id="263" r:id="rId1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5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A1D57A-0151-4C87-A13B-AB4641917C26}" type="datetimeFigureOut">
              <a:rPr lang="pt-BR" smtClean="0"/>
              <a:t>20/07/2017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4004DD-08E9-497D-9100-89472C6EC9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17831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D6B004-6A9B-4737-91D8-218292D2DB67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91554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D6B004-6A9B-4737-91D8-218292D2DB67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57841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D6B004-6A9B-4737-91D8-218292D2DB67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25540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D6B004-6A9B-4737-91D8-218292D2DB67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3193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D6B004-6A9B-4737-91D8-218292D2DB67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294943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D6B004-6A9B-4737-91D8-218292D2DB67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18969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BB9B5-9E0C-40F8-8E6E-549E2873B2B1}" type="datetimeFigureOut">
              <a:rPr lang="pt-BR" smtClean="0"/>
              <a:t>20/07/2017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981FA15-6A6F-485B-BF0F-D5306DEE6A2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9065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BB9B5-9E0C-40F8-8E6E-549E2873B2B1}" type="datetimeFigureOut">
              <a:rPr lang="pt-BR" smtClean="0"/>
              <a:t>20/07/2017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981FA15-6A6F-485B-BF0F-D5306DEE6A2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0998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BB9B5-9E0C-40F8-8E6E-549E2873B2B1}" type="datetimeFigureOut">
              <a:rPr lang="pt-BR" smtClean="0"/>
              <a:t>20/07/2017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981FA15-6A6F-485B-BF0F-D5306DEE6A2F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743088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BB9B5-9E0C-40F8-8E6E-549E2873B2B1}" type="datetimeFigureOut">
              <a:rPr lang="pt-BR" smtClean="0"/>
              <a:t>20/07/2017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981FA15-6A6F-485B-BF0F-D5306DEE6A2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49847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BB9B5-9E0C-40F8-8E6E-549E2873B2B1}" type="datetimeFigureOut">
              <a:rPr lang="pt-BR" smtClean="0"/>
              <a:t>20/07/2017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981FA15-6A6F-485B-BF0F-D5306DEE6A2F}" type="slidenum">
              <a:rPr lang="pt-BR" smtClean="0"/>
              <a:t>‹nº›</a:t>
            </a:fld>
            <a:endParaRPr lang="pt-B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334241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BB9B5-9E0C-40F8-8E6E-549E2873B2B1}" type="datetimeFigureOut">
              <a:rPr lang="pt-BR" smtClean="0"/>
              <a:t>20/07/2017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981FA15-6A6F-485B-BF0F-D5306DEE6A2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06716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BB9B5-9E0C-40F8-8E6E-549E2873B2B1}" type="datetimeFigureOut">
              <a:rPr lang="pt-BR" smtClean="0"/>
              <a:t>20/07/2017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1FA15-6A6F-485B-BF0F-D5306DEE6A2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88743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BB9B5-9E0C-40F8-8E6E-549E2873B2B1}" type="datetimeFigureOut">
              <a:rPr lang="pt-BR" smtClean="0"/>
              <a:t>20/07/2017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1FA15-6A6F-485B-BF0F-D5306DEE6A2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2935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BB9B5-9E0C-40F8-8E6E-549E2873B2B1}" type="datetimeFigureOut">
              <a:rPr lang="pt-BR" smtClean="0"/>
              <a:t>20/07/2017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1FA15-6A6F-485B-BF0F-D5306DEE6A2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541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BB9B5-9E0C-40F8-8E6E-549E2873B2B1}" type="datetimeFigureOut">
              <a:rPr lang="pt-BR" smtClean="0"/>
              <a:t>20/07/2017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981FA15-6A6F-485B-BF0F-D5306DEE6A2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1948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BB9B5-9E0C-40F8-8E6E-549E2873B2B1}" type="datetimeFigureOut">
              <a:rPr lang="pt-BR" smtClean="0"/>
              <a:t>20/07/2017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981FA15-6A6F-485B-BF0F-D5306DEE6A2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9746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BB9B5-9E0C-40F8-8E6E-549E2873B2B1}" type="datetimeFigureOut">
              <a:rPr lang="pt-BR" smtClean="0"/>
              <a:t>20/07/2017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981FA15-6A6F-485B-BF0F-D5306DEE6A2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4761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BB9B5-9E0C-40F8-8E6E-549E2873B2B1}" type="datetimeFigureOut">
              <a:rPr lang="pt-BR" smtClean="0"/>
              <a:t>20/07/2017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1FA15-6A6F-485B-BF0F-D5306DEE6A2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0536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BB9B5-9E0C-40F8-8E6E-549E2873B2B1}" type="datetimeFigureOut">
              <a:rPr lang="pt-BR" smtClean="0"/>
              <a:t>20/07/2017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1FA15-6A6F-485B-BF0F-D5306DEE6A2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153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BB9B5-9E0C-40F8-8E6E-549E2873B2B1}" type="datetimeFigureOut">
              <a:rPr lang="pt-BR" smtClean="0"/>
              <a:t>20/07/2017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1FA15-6A6F-485B-BF0F-D5306DEE6A2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1070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BB9B5-9E0C-40F8-8E6E-549E2873B2B1}" type="datetimeFigureOut">
              <a:rPr lang="pt-BR" smtClean="0"/>
              <a:t>20/07/2017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981FA15-6A6F-485B-BF0F-D5306DEE6A2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1777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2BB9B5-9E0C-40F8-8E6E-549E2873B2B1}" type="datetimeFigureOut">
              <a:rPr lang="pt-BR" smtClean="0"/>
              <a:t>20/07/2017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981FA15-6A6F-485B-BF0F-D5306DEE6A2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4149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>
            <a:extLst>
              <a:ext uri="{FF2B5EF4-FFF2-40B4-BE49-F238E27FC236}">
                <a16:creationId xmlns="" xmlns:a16="http://schemas.microsoft.com/office/drawing/2014/main" id="{FB6B9917-FDB3-465F-B254-759F872E8AF9}"/>
              </a:ext>
            </a:extLst>
          </p:cNvPr>
          <p:cNvSpPr/>
          <p:nvPr/>
        </p:nvSpPr>
        <p:spPr>
          <a:xfrm>
            <a:off x="2312770" y="3788767"/>
            <a:ext cx="9187931" cy="15720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Euphemia"/>
              <a:ea typeface="+mn-ea"/>
              <a:cs typeface="+mn-cs"/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="" xmlns:a16="http://schemas.microsoft.com/office/drawing/2014/main" id="{EC8DB776-8443-483B-8477-0E7073647F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6420" y="445436"/>
            <a:ext cx="4212671" cy="2265249"/>
          </a:xfrm>
          <a:prstGeom prst="rect">
            <a:avLst/>
          </a:prstGeom>
        </p:spPr>
      </p:pic>
      <p:sp>
        <p:nvSpPr>
          <p:cNvPr id="7" name="Título 7">
            <a:extLst>
              <a:ext uri="{FF2B5EF4-FFF2-40B4-BE49-F238E27FC236}">
                <a16:creationId xmlns="" xmlns:a16="http://schemas.microsoft.com/office/drawing/2014/main" id="{785DA8F6-22E9-41A5-9A7A-A8332414B327}"/>
              </a:ext>
            </a:extLst>
          </p:cNvPr>
          <p:cNvSpPr txBox="1">
            <a:spLocks/>
          </p:cNvSpPr>
          <p:nvPr/>
        </p:nvSpPr>
        <p:spPr>
          <a:xfrm>
            <a:off x="3714162" y="2921196"/>
            <a:ext cx="6174556" cy="13318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GRUPO 3</a:t>
            </a:r>
            <a:br>
              <a:rPr kumimoji="0" lang="pt-BR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</a:br>
            <a:endParaRPr kumimoji="0" lang="pt-BR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 panose="020B0502020202020204"/>
              <a:ea typeface="+mj-ea"/>
              <a:cs typeface="+mj-cs"/>
            </a:endParaRPr>
          </a:p>
        </p:txBody>
      </p:sp>
      <p:sp>
        <p:nvSpPr>
          <p:cNvPr id="9" name="Retângulo 8">
            <a:extLst>
              <a:ext uri="{FF2B5EF4-FFF2-40B4-BE49-F238E27FC236}">
                <a16:creationId xmlns="" xmlns:a16="http://schemas.microsoft.com/office/drawing/2014/main" id="{E58F60EB-4DB6-49E2-83D9-3657E6BF7B64}"/>
              </a:ext>
            </a:extLst>
          </p:cNvPr>
          <p:cNvSpPr/>
          <p:nvPr/>
        </p:nvSpPr>
        <p:spPr>
          <a:xfrm>
            <a:off x="3421931" y="3949981"/>
            <a:ext cx="73057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COMBINANDO SABERES PARA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A UNIDADE DE AÇÕES</a:t>
            </a:r>
          </a:p>
        </p:txBody>
      </p:sp>
      <p:sp>
        <p:nvSpPr>
          <p:cNvPr id="14" name="Retângulo 13">
            <a:extLst>
              <a:ext uri="{FF2B5EF4-FFF2-40B4-BE49-F238E27FC236}">
                <a16:creationId xmlns="" xmlns:a16="http://schemas.microsoft.com/office/drawing/2014/main" id="{818D4240-C936-49A9-AEE9-04CA226E3A7D}"/>
              </a:ext>
            </a:extLst>
          </p:cNvPr>
          <p:cNvSpPr/>
          <p:nvPr/>
        </p:nvSpPr>
        <p:spPr>
          <a:xfrm>
            <a:off x="5962880" y="6105421"/>
            <a:ext cx="12057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mbria" pitchFamily="18" charset="0"/>
                <a:ea typeface="+mn-ea"/>
                <a:cs typeface="Arial" pitchFamily="34" charset="0"/>
              </a:rPr>
              <a:t>JUL/ 2017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="" xmlns:a16="http://schemas.microsoft.com/office/drawing/2014/main" id="{0DEC1542-192E-4992-AECF-2B4A9B5CED28}"/>
              </a:ext>
            </a:extLst>
          </p:cNvPr>
          <p:cNvSpPr/>
          <p:nvPr/>
        </p:nvSpPr>
        <p:spPr>
          <a:xfrm>
            <a:off x="3178436" y="5500155"/>
            <a:ext cx="707792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mbria" pitchFamily="18" charset="0"/>
                <a:ea typeface="+mn-ea"/>
                <a:cs typeface="Arial" pitchFamily="34" charset="0"/>
              </a:rPr>
              <a:t>FACILITADORAS: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mbria" pitchFamily="18" charset="0"/>
                <a:ea typeface="+mn-ea"/>
                <a:cs typeface="Arial" pitchFamily="34" charset="0"/>
              </a:rPr>
              <a:t>ELISA ALVARES e HELLENE SOUZA </a:t>
            </a:r>
          </a:p>
        </p:txBody>
      </p:sp>
    </p:spTree>
    <p:extLst>
      <p:ext uri="{BB962C8B-B14F-4D97-AF65-F5344CB8AC3E}">
        <p14:creationId xmlns:p14="http://schemas.microsoft.com/office/powerpoint/2010/main" val="2354008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="" xmlns:a16="http://schemas.microsoft.com/office/drawing/2014/main" id="{27898F0D-AE7E-459A-A15F-D9AAE1BF3651}"/>
              </a:ext>
            </a:extLst>
          </p:cNvPr>
          <p:cNvSpPr/>
          <p:nvPr/>
        </p:nvSpPr>
        <p:spPr>
          <a:xfrm>
            <a:off x="1693904" y="1096785"/>
            <a:ext cx="8042524" cy="6137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pt-BR" sz="2400" b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Utilizar pesquisa de satisfação, o guia alimentar juntamente com a legislação  como ferramenta para nortear mudanças necessárias no cardápio.  </a:t>
            </a:r>
            <a:endParaRPr lang="pt-BR" sz="2400" b="1" dirty="0" smtClean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pt-BR" sz="2400" b="1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Orientar a RT na elaboração de relatório técnico sobre o risco e benefício do consumo de refrigerantes e entregar ao proprietário. </a:t>
            </a:r>
          </a:p>
          <a:p>
            <a:pPr marL="800100" lvl="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pt-BR" sz="2400" b="1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Orientar o RT a ter uma postura profissional de nível superior e não realizar atividades incompatíveis com o cargo. </a:t>
            </a:r>
          </a:p>
          <a:p>
            <a:pPr marL="800100" lvl="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endParaRPr lang="pt-BR" sz="2400" b="1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0" lvl="0" indent="-34290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BR" sz="2400" b="1" i="0" u="none" strike="noStrike" kern="1200" cap="none" spc="0" normalizeH="0" noProof="0" dirty="0" smtClean="0">
              <a:ln>
                <a:noFill/>
              </a:ln>
              <a:effectLst/>
              <a:uLnTx/>
              <a:uFillTx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0" lvl="0" indent="-34290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BR" sz="2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="" xmlns:a16="http://schemas.microsoft.com/office/drawing/2014/main" id="{CCF7DA43-DA1D-489C-8785-75BBB94A189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9623" y="234950"/>
            <a:ext cx="1602750" cy="861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83792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="" xmlns:a16="http://schemas.microsoft.com/office/drawing/2014/main" id="{27898F0D-AE7E-459A-A15F-D9AAE1BF3651}"/>
              </a:ext>
            </a:extLst>
          </p:cNvPr>
          <p:cNvSpPr/>
          <p:nvPr/>
        </p:nvSpPr>
        <p:spPr>
          <a:xfrm>
            <a:off x="1693904" y="1096785"/>
            <a:ext cx="8042524" cy="65328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pt-BR" sz="2400" b="1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Dar prazo para as adequações do cardápio e programar visita de retorno para monitoramento das atividades. </a:t>
            </a:r>
          </a:p>
          <a:p>
            <a:pPr marL="800100" lvl="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pt-BR" sz="2400" b="1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Conscientizar a pessoa jurídica do prazo para as adequações, caso não haja regularização será feita uma representação ao PAT.</a:t>
            </a:r>
          </a:p>
          <a:p>
            <a:pPr marL="800100" lvl="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pt-BR" sz="2400" b="1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Traçar o perfil de saúde do cliente e utilizar os dados como ferramenta de argumentação para melhoria do cardápio. </a:t>
            </a:r>
          </a:p>
          <a:p>
            <a:pPr marL="800100" lvl="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pt-BR" sz="2400" b="1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Realizar análise nutricional com o cardápio ideal e comparar com o usual, para incentivar a adesão ao cardápio saudável.  </a:t>
            </a:r>
            <a:endParaRPr lang="pt-BR" sz="2400" b="1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0" lvl="0" indent="-34290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BR" sz="2400" b="1" i="0" u="none" strike="noStrike" kern="1200" cap="none" spc="0" normalizeH="0" noProof="0" dirty="0" smtClean="0">
              <a:ln>
                <a:noFill/>
              </a:ln>
              <a:effectLst/>
              <a:uLnTx/>
              <a:uFillTx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0" lvl="0" indent="-34290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BR" sz="2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="" xmlns:a16="http://schemas.microsoft.com/office/drawing/2014/main" id="{CCF7DA43-DA1D-489C-8785-75BBB94A189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9623" y="234950"/>
            <a:ext cx="1602750" cy="861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71621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="" xmlns:a16="http://schemas.microsoft.com/office/drawing/2014/main" id="{27898F0D-AE7E-459A-A15F-D9AAE1BF3651}"/>
              </a:ext>
            </a:extLst>
          </p:cNvPr>
          <p:cNvSpPr/>
          <p:nvPr/>
        </p:nvSpPr>
        <p:spPr>
          <a:xfrm>
            <a:off x="1693904" y="1096785"/>
            <a:ext cx="8042524" cy="35614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pt-BR" sz="2400" b="1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Realizar campanhas educativas destacando as propriedades nutricionais do suco incentivando o seu consumo. </a:t>
            </a:r>
          </a:p>
          <a:p>
            <a:pPr marL="800100" lvl="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pt-BR" sz="2400" b="1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Conscientizar o nutricionista da sua identidade, do seu papel como promotor </a:t>
            </a:r>
            <a:r>
              <a:rPr lang="pt-BR" sz="2400" b="1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 saúde. </a:t>
            </a:r>
            <a:endParaRPr lang="pt-BR" sz="2400" b="1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0" lvl="0" indent="-34290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BR" sz="2400" b="1" i="0" u="none" strike="noStrike" kern="1200" cap="none" spc="0" normalizeH="0" noProof="0" dirty="0" smtClean="0">
              <a:ln>
                <a:noFill/>
              </a:ln>
              <a:effectLst/>
              <a:uLnTx/>
              <a:uFillTx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0" lvl="0" indent="-34290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BR" sz="2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="" xmlns:a16="http://schemas.microsoft.com/office/drawing/2014/main" id="{CCF7DA43-DA1D-489C-8785-75BBB94A189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9623" y="234950"/>
            <a:ext cx="1602750" cy="861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6230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="" xmlns:a16="http://schemas.microsoft.com/office/drawing/2014/main" id="{27898F0D-AE7E-459A-A15F-D9AAE1BF3651}"/>
              </a:ext>
            </a:extLst>
          </p:cNvPr>
          <p:cNvSpPr/>
          <p:nvPr/>
        </p:nvSpPr>
        <p:spPr>
          <a:xfrm>
            <a:off x="1693904" y="1096785"/>
            <a:ext cx="8042524" cy="5244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pt-BR" sz="2400" b="1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Proposta para apresentação na plenária final:</a:t>
            </a:r>
          </a:p>
          <a:p>
            <a:pPr marL="800100" lvl="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endParaRPr lang="pt-BR" sz="2400" b="1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algn="just">
              <a:lnSpc>
                <a:spcPct val="107000"/>
              </a:lnSpc>
              <a:spcAft>
                <a:spcPts val="800"/>
              </a:spcAft>
              <a:defRPr/>
            </a:pPr>
            <a:r>
              <a:rPr lang="pt-BR" sz="2400" b="1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É fundamental que o fiscal esteja tecnicamente atualizado e seja valorizado em sua função, para conseguir orientar e sensibilizar os profissionais a se apropriarem de suas atividades privativas para garantir a promoção da alimentação adequada e saudável onde estiveram atuando.  </a:t>
            </a:r>
            <a:endParaRPr lang="pt-BR" sz="2400" b="1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0" lvl="0" indent="-34290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BR" sz="2400" b="1" i="0" u="none" strike="noStrike" kern="1200" cap="none" spc="0" normalizeH="0" noProof="0" dirty="0" smtClean="0">
              <a:ln>
                <a:noFill/>
              </a:ln>
              <a:effectLst/>
              <a:uLnTx/>
              <a:uFillTx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0" lvl="0" indent="-34290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BR" sz="2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="" xmlns:a16="http://schemas.microsoft.com/office/drawing/2014/main" id="{CCF7DA43-DA1D-489C-8785-75BBB94A189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9623" y="234950"/>
            <a:ext cx="1602750" cy="861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12480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497471" y="237979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mbria" pitchFamily="18" charset="0"/>
                <a:ea typeface="+mn-ea"/>
                <a:cs typeface="Arial" pitchFamily="34" charset="0"/>
              </a:rPr>
              <a:t>TEMA 2</a:t>
            </a:r>
          </a:p>
        </p:txBody>
      </p:sp>
      <p:sp>
        <p:nvSpPr>
          <p:cNvPr id="3" name="AutoShape 2" descr="Resultado de imagem para UFPA"/>
          <p:cNvSpPr>
            <a:spLocks noChangeAspect="1" noChangeArrowheads="1"/>
          </p:cNvSpPr>
          <p:nvPr/>
        </p:nvSpPr>
        <p:spPr bwMode="auto">
          <a:xfrm>
            <a:off x="2245184" y="-1305808"/>
            <a:ext cx="3076575" cy="3943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srgbClr val="514843"/>
              </a:solidFill>
              <a:effectLst/>
              <a:uLnTx/>
              <a:uFillTx/>
              <a:latin typeface="Euphemia"/>
              <a:ea typeface="+mn-ea"/>
              <a:cs typeface="+mn-cs"/>
            </a:endParaRPr>
          </a:p>
        </p:txBody>
      </p:sp>
      <p:sp>
        <p:nvSpPr>
          <p:cNvPr id="4" name="AutoShape 4" descr="Resultado de imagem para UFPA"/>
          <p:cNvSpPr>
            <a:spLocks noChangeAspect="1" noChangeArrowheads="1"/>
          </p:cNvSpPr>
          <p:nvPr/>
        </p:nvSpPr>
        <p:spPr bwMode="auto">
          <a:xfrm>
            <a:off x="1831976" y="-1736725"/>
            <a:ext cx="3076575" cy="3943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srgbClr val="514843"/>
              </a:solidFill>
              <a:effectLst/>
              <a:uLnTx/>
              <a:uFillTx/>
              <a:latin typeface="Euphemia"/>
              <a:ea typeface="+mn-ea"/>
              <a:cs typeface="+mn-cs"/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="" xmlns:a16="http://schemas.microsoft.com/office/drawing/2014/main" id="{F901DC06-8586-4E0D-A0F8-EF8FF4BEF24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2051" y="234950"/>
            <a:ext cx="1602750" cy="861835"/>
          </a:xfrm>
          <a:prstGeom prst="rect">
            <a:avLst/>
          </a:prstGeom>
        </p:spPr>
      </p:pic>
      <p:pic>
        <p:nvPicPr>
          <p:cNvPr id="24" name="Picture 2" descr="Resultado de imagem para fishbowl o que é">
            <a:extLst>
              <a:ext uri="{FF2B5EF4-FFF2-40B4-BE49-F238E27FC236}">
                <a16:creationId xmlns="" xmlns:a16="http://schemas.microsoft.com/office/drawing/2014/main" id="{04DD6D4B-2F46-4D55-93F8-B7741B31F9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saturation sat="40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6625" y="1261457"/>
            <a:ext cx="5068176" cy="5026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tângulo 4">
            <a:extLst>
              <a:ext uri="{FF2B5EF4-FFF2-40B4-BE49-F238E27FC236}">
                <a16:creationId xmlns="" xmlns:a16="http://schemas.microsoft.com/office/drawing/2014/main" id="{053C84B2-0830-44C6-9081-0DAF2708E7D8}"/>
              </a:ext>
            </a:extLst>
          </p:cNvPr>
          <p:cNvSpPr/>
          <p:nvPr/>
        </p:nvSpPr>
        <p:spPr>
          <a:xfrm>
            <a:off x="501055" y="3338602"/>
            <a:ext cx="6205545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800" dirty="0">
                <a:solidFill>
                  <a:schemeClr val="accent1">
                    <a:lumMod val="75000"/>
                  </a:schemeClr>
                </a:solidFill>
                <a:latin typeface="Stencil" panose="040409050D0802020404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CARDÁPIO NÃO SAUDÁVEL </a:t>
            </a:r>
            <a:endParaRPr lang="pt-BR" sz="3800" dirty="0">
              <a:solidFill>
                <a:schemeClr val="accent1">
                  <a:lumMod val="75000"/>
                </a:schemeClr>
              </a:solidFill>
              <a:latin typeface="Stencil" panose="040409050D0802020404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5947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Resultado de imagem para UFPA"/>
          <p:cNvSpPr>
            <a:spLocks noChangeAspect="1" noChangeArrowheads="1"/>
          </p:cNvSpPr>
          <p:nvPr/>
        </p:nvSpPr>
        <p:spPr bwMode="auto">
          <a:xfrm>
            <a:off x="1679576" y="-1889125"/>
            <a:ext cx="3076575" cy="3943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srgbClr val="514843"/>
              </a:solidFill>
              <a:effectLst/>
              <a:uLnTx/>
              <a:uFillTx/>
              <a:latin typeface="Euphemia"/>
              <a:ea typeface="+mn-ea"/>
              <a:cs typeface="+mn-cs"/>
            </a:endParaRPr>
          </a:p>
        </p:txBody>
      </p:sp>
      <p:sp>
        <p:nvSpPr>
          <p:cNvPr id="4" name="AutoShape 4" descr="Resultado de imagem para UFPA"/>
          <p:cNvSpPr>
            <a:spLocks noChangeAspect="1" noChangeArrowheads="1"/>
          </p:cNvSpPr>
          <p:nvPr/>
        </p:nvSpPr>
        <p:spPr bwMode="auto">
          <a:xfrm>
            <a:off x="1831976" y="-1736725"/>
            <a:ext cx="3076575" cy="3943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srgbClr val="514843"/>
              </a:solidFill>
              <a:effectLst/>
              <a:uLnTx/>
              <a:uFillTx/>
              <a:latin typeface="Euphemia"/>
              <a:ea typeface="+mn-ea"/>
              <a:cs typeface="+mn-cs"/>
            </a:endParaRPr>
          </a:p>
        </p:txBody>
      </p:sp>
      <p:sp>
        <p:nvSpPr>
          <p:cNvPr id="9" name="Título 7">
            <a:extLst>
              <a:ext uri="{FF2B5EF4-FFF2-40B4-BE49-F238E27FC236}">
                <a16:creationId xmlns="" xmlns:a16="http://schemas.microsoft.com/office/drawing/2014/main" id="{E7FC5F12-D022-450E-9EAD-D1B81708F8E7}"/>
              </a:ext>
            </a:extLst>
          </p:cNvPr>
          <p:cNvSpPr txBox="1">
            <a:spLocks/>
          </p:cNvSpPr>
          <p:nvPr/>
        </p:nvSpPr>
        <p:spPr>
          <a:xfrm>
            <a:off x="207390" y="609985"/>
            <a:ext cx="6174556" cy="13318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ESTUDO DE CASO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="" xmlns:a16="http://schemas.microsoft.com/office/drawing/2014/main" id="{94062DA1-4E45-46E7-A8B8-B32D2AD8875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9623" y="234950"/>
            <a:ext cx="1602750" cy="861835"/>
          </a:xfrm>
          <a:prstGeom prst="rect">
            <a:avLst/>
          </a:prstGeom>
        </p:spPr>
      </p:pic>
      <p:sp>
        <p:nvSpPr>
          <p:cNvPr id="6" name="Retângulo 5">
            <a:extLst>
              <a:ext uri="{FF2B5EF4-FFF2-40B4-BE49-F238E27FC236}">
                <a16:creationId xmlns="" xmlns:a16="http://schemas.microsoft.com/office/drawing/2014/main" id="{603C13C3-DC0B-4AFA-8B75-B332D20C1349}"/>
              </a:ext>
            </a:extLst>
          </p:cNvPr>
          <p:cNvSpPr/>
          <p:nvPr/>
        </p:nvSpPr>
        <p:spPr>
          <a:xfrm>
            <a:off x="1096652" y="1596746"/>
            <a:ext cx="9895002" cy="43735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pt-BR" sz="20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Unidade de Alimentação e Nutrição de Concessionária de Alimentação, localizada em indústria de refrigerantes, com as seguintes características: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pt-BR" sz="2000" b="1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20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Funcionamento de 05:00 às 22:00 horas, de segunda à sexta-feira;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20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Produção média diária de:</a:t>
            </a:r>
          </a:p>
          <a:p>
            <a:pPr marL="800100" lvl="1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pt-BR" sz="20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200 desjejuns</a:t>
            </a:r>
          </a:p>
          <a:p>
            <a:pPr marL="800100" lvl="1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pt-BR" sz="20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250 almoços</a:t>
            </a:r>
          </a:p>
          <a:p>
            <a:pPr marL="800100" lvl="1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pt-BR" sz="20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90 lanches da tarde</a:t>
            </a:r>
          </a:p>
          <a:p>
            <a:pPr marL="800100" lvl="1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pt-BR" sz="20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90 jantares</a:t>
            </a:r>
          </a:p>
          <a:p>
            <a:pPr marL="742950" lvl="1" indent="-285750" algn="just">
              <a:lnSpc>
                <a:spcPct val="107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pt-BR" sz="2000" b="1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20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Quadro técnico composto por 01 nutricionista (RT) com carga horária de 44 horas semanais </a:t>
            </a:r>
          </a:p>
        </p:txBody>
      </p:sp>
    </p:spTree>
    <p:extLst>
      <p:ext uri="{BB962C8B-B14F-4D97-AF65-F5344CB8AC3E}">
        <p14:creationId xmlns:p14="http://schemas.microsoft.com/office/powerpoint/2010/main" val="241437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Resultado de imagem para UFPA"/>
          <p:cNvSpPr>
            <a:spLocks noChangeAspect="1" noChangeArrowheads="1"/>
          </p:cNvSpPr>
          <p:nvPr/>
        </p:nvSpPr>
        <p:spPr bwMode="auto">
          <a:xfrm>
            <a:off x="1679576" y="-1889125"/>
            <a:ext cx="3076575" cy="3943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srgbClr val="514843"/>
              </a:solidFill>
              <a:effectLst/>
              <a:uLnTx/>
              <a:uFillTx/>
              <a:latin typeface="Euphemia"/>
              <a:ea typeface="+mn-ea"/>
              <a:cs typeface="+mn-cs"/>
            </a:endParaRPr>
          </a:p>
        </p:txBody>
      </p:sp>
      <p:sp>
        <p:nvSpPr>
          <p:cNvPr id="4" name="AutoShape 4" descr="Resultado de imagem para UFPA"/>
          <p:cNvSpPr>
            <a:spLocks noChangeAspect="1" noChangeArrowheads="1"/>
          </p:cNvSpPr>
          <p:nvPr/>
        </p:nvSpPr>
        <p:spPr bwMode="auto">
          <a:xfrm>
            <a:off x="1831976" y="-1736725"/>
            <a:ext cx="3076575" cy="3943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srgbClr val="514843"/>
              </a:solidFill>
              <a:effectLst/>
              <a:uLnTx/>
              <a:uFillTx/>
              <a:latin typeface="Euphemia"/>
              <a:ea typeface="+mn-ea"/>
              <a:cs typeface="+mn-cs"/>
            </a:endParaRPr>
          </a:p>
        </p:txBody>
      </p:sp>
      <p:sp>
        <p:nvSpPr>
          <p:cNvPr id="9" name="Título 7">
            <a:extLst>
              <a:ext uri="{FF2B5EF4-FFF2-40B4-BE49-F238E27FC236}">
                <a16:creationId xmlns="" xmlns:a16="http://schemas.microsoft.com/office/drawing/2014/main" id="{E7FC5F12-D022-450E-9EAD-D1B81708F8E7}"/>
              </a:ext>
            </a:extLst>
          </p:cNvPr>
          <p:cNvSpPr txBox="1">
            <a:spLocks/>
          </p:cNvSpPr>
          <p:nvPr/>
        </p:nvSpPr>
        <p:spPr>
          <a:xfrm>
            <a:off x="207390" y="609985"/>
            <a:ext cx="6174556" cy="13318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ESTUDO DE CASO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="" xmlns:a16="http://schemas.microsoft.com/office/drawing/2014/main" id="{94062DA1-4E45-46E7-A8B8-B32D2AD8875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9623" y="234950"/>
            <a:ext cx="1602750" cy="861835"/>
          </a:xfrm>
          <a:prstGeom prst="rect">
            <a:avLst/>
          </a:prstGeom>
        </p:spPr>
      </p:pic>
      <p:sp>
        <p:nvSpPr>
          <p:cNvPr id="2" name="Retângulo 1">
            <a:extLst>
              <a:ext uri="{FF2B5EF4-FFF2-40B4-BE49-F238E27FC236}">
                <a16:creationId xmlns="" xmlns:a16="http://schemas.microsoft.com/office/drawing/2014/main" id="{0E9CF7EC-A010-40C3-945A-B6A732728EDA}"/>
              </a:ext>
            </a:extLst>
          </p:cNvPr>
          <p:cNvSpPr/>
          <p:nvPr/>
        </p:nvSpPr>
        <p:spPr>
          <a:xfrm>
            <a:off x="1159497" y="1570138"/>
            <a:ext cx="9742876" cy="43732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pt-BR" sz="20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Durante a visita de orientação técnica do exercício profissional, o fiscal questiona sobre a elaboração do cardápio e o cálculo do valor nutritivo das refeições e, ao analisar os documentos comprobatórios identifica o seguinte: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Padrão do cardápio: arroz, feijão, duas opções de prato principal, uma guarnição, três saladas, uma sobremesa, refrigerante e suco artificial.</a:t>
            </a:r>
          </a:p>
          <a:p>
            <a:pPr marL="800100" lvl="1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pt-BR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Prato principal porcionado, demais itens à vontade, incluindo as bebidas.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Incidência diária de frituras;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Salada de alface e tomate fixas diariamente, variando somente o terceiro item;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Guarnição à base de carboidratos (massas, farinhas, batata, </a:t>
            </a:r>
            <a:r>
              <a:rPr lang="pt-BR" b="1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etc</a:t>
            </a:r>
            <a:r>
              <a:rPr lang="pt-BR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quatro vezes por semana e à base outras hortaliças somente uma vez por semana;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Sobremesa: doces três vezes por semana e frutas duas vezes por semana;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t-BR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Não é feito o cálculo do valor nutritivo das refeições.</a:t>
            </a:r>
            <a:endParaRPr lang="pt-BR" sz="2000" b="1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3684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="" xmlns:a16="http://schemas.microsoft.com/office/drawing/2014/main" id="{27898F0D-AE7E-459A-A15F-D9AAE1BF3651}"/>
              </a:ext>
            </a:extLst>
          </p:cNvPr>
          <p:cNvSpPr/>
          <p:nvPr/>
        </p:nvSpPr>
        <p:spPr>
          <a:xfrm>
            <a:off x="2337848" y="2699972"/>
            <a:ext cx="7390614" cy="16384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Diante desse cenário, que ações podem ser realizadas pelo Fiscal?</a:t>
            </a:r>
            <a:endParaRPr kumimoji="0" lang="pt-BR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="" xmlns:a16="http://schemas.microsoft.com/office/drawing/2014/main" id="{0E260993-386A-46A9-A9E2-1396FC3B3F8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9623" y="234950"/>
            <a:ext cx="1602750" cy="861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1779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94662" y="235902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mbria" pitchFamily="18" charset="0"/>
                <a:ea typeface="+mn-ea"/>
                <a:cs typeface="Arial" pitchFamily="34" charset="0"/>
              </a:rPr>
              <a:t>TEMA 1</a:t>
            </a:r>
          </a:p>
        </p:txBody>
      </p:sp>
      <p:sp>
        <p:nvSpPr>
          <p:cNvPr id="3" name="AutoShape 2" descr="Resultado de imagem para UFPA"/>
          <p:cNvSpPr>
            <a:spLocks noChangeAspect="1" noChangeArrowheads="1"/>
          </p:cNvSpPr>
          <p:nvPr/>
        </p:nvSpPr>
        <p:spPr bwMode="auto">
          <a:xfrm>
            <a:off x="1679576" y="-1889125"/>
            <a:ext cx="3076575" cy="3943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srgbClr val="514843"/>
              </a:solidFill>
              <a:effectLst/>
              <a:uLnTx/>
              <a:uFillTx/>
              <a:latin typeface="Euphemia"/>
              <a:ea typeface="+mn-ea"/>
              <a:cs typeface="+mn-cs"/>
            </a:endParaRPr>
          </a:p>
        </p:txBody>
      </p:sp>
      <p:sp>
        <p:nvSpPr>
          <p:cNvPr id="4" name="AutoShape 4" descr="Resultado de imagem para UFPA"/>
          <p:cNvSpPr>
            <a:spLocks noChangeAspect="1" noChangeArrowheads="1"/>
          </p:cNvSpPr>
          <p:nvPr/>
        </p:nvSpPr>
        <p:spPr bwMode="auto">
          <a:xfrm>
            <a:off x="1831976" y="-1736725"/>
            <a:ext cx="3076575" cy="3943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srgbClr val="514843"/>
              </a:solidFill>
              <a:effectLst/>
              <a:uLnTx/>
              <a:uFillTx/>
              <a:latin typeface="Euphemia"/>
              <a:ea typeface="+mn-ea"/>
              <a:cs typeface="+mn-cs"/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="" xmlns:a16="http://schemas.microsoft.com/office/drawing/2014/main" id="{F901DC06-8586-4E0D-A0F8-EF8FF4BEF24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2051" y="234950"/>
            <a:ext cx="1602750" cy="861835"/>
          </a:xfrm>
          <a:prstGeom prst="rect">
            <a:avLst/>
          </a:prstGeom>
        </p:spPr>
      </p:pic>
      <p:pic>
        <p:nvPicPr>
          <p:cNvPr id="24" name="Picture 2" descr="Resultado de imagem para fishbowl o que é">
            <a:extLst>
              <a:ext uri="{FF2B5EF4-FFF2-40B4-BE49-F238E27FC236}">
                <a16:creationId xmlns="" xmlns:a16="http://schemas.microsoft.com/office/drawing/2014/main" id="{04DD6D4B-2F46-4D55-93F8-B7741B31F9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saturation sat="40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6625" y="1261457"/>
            <a:ext cx="5068176" cy="5026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tângulo 4">
            <a:extLst>
              <a:ext uri="{FF2B5EF4-FFF2-40B4-BE49-F238E27FC236}">
                <a16:creationId xmlns="" xmlns:a16="http://schemas.microsoft.com/office/drawing/2014/main" id="{CC60737E-591D-4DDE-8F8D-0D54D2AEF850}"/>
              </a:ext>
            </a:extLst>
          </p:cNvPr>
          <p:cNvSpPr/>
          <p:nvPr/>
        </p:nvSpPr>
        <p:spPr>
          <a:xfrm>
            <a:off x="1463255" y="2880757"/>
            <a:ext cx="4836580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600" dirty="0">
                <a:solidFill>
                  <a:schemeClr val="accent1">
                    <a:lumMod val="75000"/>
                  </a:schemeClr>
                </a:solidFill>
                <a:latin typeface="Stencil" panose="040409050D0802020404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FALHA NO CONTROLE </a:t>
            </a:r>
          </a:p>
          <a:p>
            <a:r>
              <a:rPr lang="pt-BR" sz="3600" dirty="0">
                <a:solidFill>
                  <a:schemeClr val="accent1">
                    <a:lumMod val="75000"/>
                  </a:schemeClr>
                </a:solidFill>
                <a:latin typeface="Stencil" panose="040409050D0802020404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DE QUALIDADE SEM </a:t>
            </a:r>
          </a:p>
          <a:p>
            <a:r>
              <a:rPr lang="pt-BR" sz="3600" dirty="0">
                <a:solidFill>
                  <a:schemeClr val="accent1">
                    <a:lumMod val="75000"/>
                  </a:schemeClr>
                </a:solidFill>
                <a:latin typeface="Stencil" panose="040409050D0802020404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AÇÕES CORRETIVAS </a:t>
            </a:r>
            <a:endParaRPr lang="pt-BR" sz="3600" dirty="0">
              <a:solidFill>
                <a:schemeClr val="accent1">
                  <a:lumMod val="75000"/>
                </a:schemeClr>
              </a:solidFill>
              <a:latin typeface="Stencil" panose="040409050D0802020404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3073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Resultado de imagem para UFPA"/>
          <p:cNvSpPr>
            <a:spLocks noChangeAspect="1" noChangeArrowheads="1"/>
          </p:cNvSpPr>
          <p:nvPr/>
        </p:nvSpPr>
        <p:spPr bwMode="auto">
          <a:xfrm>
            <a:off x="1679576" y="-1889125"/>
            <a:ext cx="3076575" cy="3943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srgbClr val="514843"/>
              </a:solidFill>
              <a:effectLst/>
              <a:uLnTx/>
              <a:uFillTx/>
              <a:latin typeface="Euphemia"/>
              <a:ea typeface="+mn-ea"/>
              <a:cs typeface="+mn-cs"/>
            </a:endParaRPr>
          </a:p>
        </p:txBody>
      </p:sp>
      <p:sp>
        <p:nvSpPr>
          <p:cNvPr id="4" name="AutoShape 4" descr="Resultado de imagem para UFPA"/>
          <p:cNvSpPr>
            <a:spLocks noChangeAspect="1" noChangeArrowheads="1"/>
          </p:cNvSpPr>
          <p:nvPr/>
        </p:nvSpPr>
        <p:spPr bwMode="auto">
          <a:xfrm>
            <a:off x="1831976" y="-1736725"/>
            <a:ext cx="3076575" cy="3943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srgbClr val="514843"/>
              </a:solidFill>
              <a:effectLst/>
              <a:uLnTx/>
              <a:uFillTx/>
              <a:latin typeface="Euphemia"/>
              <a:ea typeface="+mn-ea"/>
              <a:cs typeface="+mn-cs"/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="" xmlns:a16="http://schemas.microsoft.com/office/drawing/2014/main" id="{F901DC06-8586-4E0D-A0F8-EF8FF4BEF24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9623" y="234950"/>
            <a:ext cx="1602750" cy="861835"/>
          </a:xfrm>
          <a:prstGeom prst="rect">
            <a:avLst/>
          </a:prstGeom>
        </p:spPr>
      </p:pic>
      <p:sp>
        <p:nvSpPr>
          <p:cNvPr id="9" name="Título 7">
            <a:extLst>
              <a:ext uri="{FF2B5EF4-FFF2-40B4-BE49-F238E27FC236}">
                <a16:creationId xmlns="" xmlns:a16="http://schemas.microsoft.com/office/drawing/2014/main" id="{E7FC5F12-D022-450E-9EAD-D1B81708F8E7}"/>
              </a:ext>
            </a:extLst>
          </p:cNvPr>
          <p:cNvSpPr txBox="1">
            <a:spLocks/>
          </p:cNvSpPr>
          <p:nvPr/>
        </p:nvSpPr>
        <p:spPr>
          <a:xfrm>
            <a:off x="130585" y="430873"/>
            <a:ext cx="6174556" cy="13318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ESTUDO DE CASO</a:t>
            </a:r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="" xmlns:a16="http://schemas.microsoft.com/office/drawing/2014/main" id="{70FF9ADF-4DCB-4890-846C-36C99A6088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2360" y="1235082"/>
            <a:ext cx="10291046" cy="377762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2000" b="1" dirty="0">
                <a:latin typeface="Bookman Old Style" panose="02050604050505020204" pitchFamily="18" charset="0"/>
              </a:rPr>
              <a:t>Unidade de Alimentação e Nutrição de Concessionária de Alimentação, localizada em indústria de autopeças, com as seguintes características:</a:t>
            </a:r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pt-BR" sz="2000" b="1" dirty="0">
                <a:latin typeface="Bookman Old Style" panose="02050604050505020204" pitchFamily="18" charset="0"/>
              </a:rPr>
              <a:t>Funcionamento 24 horas para atendimento aos clientes dos três turnos de produção, todos os dias da semana;</a:t>
            </a:r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pt-BR" sz="2000" b="1" dirty="0">
                <a:latin typeface="Bookman Old Style" panose="02050604050505020204" pitchFamily="18" charset="0"/>
              </a:rPr>
              <a:t>Produção média diária de:</a:t>
            </a:r>
          </a:p>
          <a:p>
            <a:pPr lvl="1" algn="just"/>
            <a:r>
              <a:rPr lang="pt-BR" sz="2000" b="1" dirty="0">
                <a:latin typeface="Bookman Old Style" panose="02050604050505020204" pitchFamily="18" charset="0"/>
              </a:rPr>
              <a:t>300 desjejuns</a:t>
            </a:r>
          </a:p>
          <a:p>
            <a:pPr lvl="1" algn="just"/>
            <a:r>
              <a:rPr lang="pt-BR" sz="2000" b="1" dirty="0">
                <a:latin typeface="Bookman Old Style" panose="02050604050505020204" pitchFamily="18" charset="0"/>
              </a:rPr>
              <a:t>350 almoços</a:t>
            </a:r>
          </a:p>
          <a:p>
            <a:pPr lvl="1" algn="just"/>
            <a:r>
              <a:rPr lang="pt-BR" sz="2000" b="1" dirty="0">
                <a:latin typeface="Bookman Old Style" panose="02050604050505020204" pitchFamily="18" charset="0"/>
              </a:rPr>
              <a:t>200 lanches da tarde</a:t>
            </a:r>
          </a:p>
          <a:p>
            <a:pPr lvl="1" algn="just"/>
            <a:r>
              <a:rPr lang="pt-BR" sz="2000" b="1" dirty="0">
                <a:latin typeface="Bookman Old Style" panose="02050604050505020204" pitchFamily="18" charset="0"/>
              </a:rPr>
              <a:t>220 jantares</a:t>
            </a:r>
          </a:p>
          <a:p>
            <a:pPr lvl="1" algn="just"/>
            <a:r>
              <a:rPr lang="pt-BR" sz="2000" b="1" dirty="0">
                <a:latin typeface="Bookman Old Style" panose="02050604050505020204" pitchFamily="18" charset="0"/>
              </a:rPr>
              <a:t>80 ceias pequena refeição</a:t>
            </a:r>
          </a:p>
          <a:p>
            <a:pPr lvl="1" algn="just"/>
            <a:r>
              <a:rPr lang="pt-BR" sz="2000" b="1" dirty="0">
                <a:latin typeface="Bookman Old Style" panose="02050604050505020204" pitchFamily="18" charset="0"/>
              </a:rPr>
              <a:t>80 ceias grande refeição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2000" b="1" dirty="0">
                <a:latin typeface="Bookman Old Style" panose="02050604050505020204" pitchFamily="18" charset="0"/>
              </a:rPr>
              <a:t>Quadro técnico composto por 01 nutricionista (RT) com carga horária de 44 horas semanais e 01 técnico em nutrição e dietética com carga horária de 44 horas semanais</a:t>
            </a:r>
          </a:p>
        </p:txBody>
      </p:sp>
    </p:spTree>
    <p:extLst>
      <p:ext uri="{BB962C8B-B14F-4D97-AF65-F5344CB8AC3E}">
        <p14:creationId xmlns:p14="http://schemas.microsoft.com/office/powerpoint/2010/main" val="1223772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Resultado de imagem para UFPA"/>
          <p:cNvSpPr>
            <a:spLocks noChangeAspect="1" noChangeArrowheads="1"/>
          </p:cNvSpPr>
          <p:nvPr/>
        </p:nvSpPr>
        <p:spPr bwMode="auto">
          <a:xfrm>
            <a:off x="1679576" y="-1889125"/>
            <a:ext cx="3076575" cy="3943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srgbClr val="514843"/>
              </a:solidFill>
              <a:effectLst/>
              <a:uLnTx/>
              <a:uFillTx/>
              <a:latin typeface="Euphemia"/>
              <a:ea typeface="+mn-ea"/>
              <a:cs typeface="+mn-cs"/>
            </a:endParaRPr>
          </a:p>
        </p:txBody>
      </p:sp>
      <p:sp>
        <p:nvSpPr>
          <p:cNvPr id="4" name="AutoShape 4" descr="Resultado de imagem para UFPA"/>
          <p:cNvSpPr>
            <a:spLocks noChangeAspect="1" noChangeArrowheads="1"/>
          </p:cNvSpPr>
          <p:nvPr/>
        </p:nvSpPr>
        <p:spPr bwMode="auto">
          <a:xfrm>
            <a:off x="1831976" y="-1736725"/>
            <a:ext cx="3076575" cy="3943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srgbClr val="514843"/>
              </a:solidFill>
              <a:effectLst/>
              <a:uLnTx/>
              <a:uFillTx/>
              <a:latin typeface="Euphemia"/>
              <a:ea typeface="+mn-ea"/>
              <a:cs typeface="+mn-cs"/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="" xmlns:a16="http://schemas.microsoft.com/office/drawing/2014/main" id="{F901DC06-8586-4E0D-A0F8-EF8FF4BEF24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9623" y="234950"/>
            <a:ext cx="1602750" cy="861835"/>
          </a:xfrm>
          <a:prstGeom prst="rect">
            <a:avLst/>
          </a:prstGeom>
        </p:spPr>
      </p:pic>
      <p:sp>
        <p:nvSpPr>
          <p:cNvPr id="9" name="Título 7">
            <a:extLst>
              <a:ext uri="{FF2B5EF4-FFF2-40B4-BE49-F238E27FC236}">
                <a16:creationId xmlns="" xmlns:a16="http://schemas.microsoft.com/office/drawing/2014/main" id="{E7FC5F12-D022-450E-9EAD-D1B81708F8E7}"/>
              </a:ext>
            </a:extLst>
          </p:cNvPr>
          <p:cNvSpPr txBox="1">
            <a:spLocks/>
          </p:cNvSpPr>
          <p:nvPr/>
        </p:nvSpPr>
        <p:spPr>
          <a:xfrm>
            <a:off x="130585" y="430873"/>
            <a:ext cx="6174556" cy="13318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ESTUDO DE CASO</a:t>
            </a:r>
          </a:p>
        </p:txBody>
      </p:sp>
      <p:sp>
        <p:nvSpPr>
          <p:cNvPr id="7" name="Espaço Reservado para Conteúdo 6">
            <a:extLst>
              <a:ext uri="{FF2B5EF4-FFF2-40B4-BE49-F238E27FC236}">
                <a16:creationId xmlns="" xmlns:a16="http://schemas.microsoft.com/office/drawing/2014/main" id="{2FFDCEFE-B1A6-4315-BCC7-82FD5C4BB9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1353" y="1484671"/>
            <a:ext cx="9611019" cy="377762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2000" b="1" dirty="0">
                <a:latin typeface="Bookman Old Style" panose="02050604050505020204" pitchFamily="18" charset="0"/>
              </a:rPr>
              <a:t>Durante a visita de orientação técnica do exercício profissional, o fiscal questiona sobre os procedimentos de controle de qualidade e, ao analisar os documentos comprobatórios identifica o seguinte:</a:t>
            </a:r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pt-BR" sz="2000" b="1" dirty="0">
                <a:latin typeface="Bookman Old Style" panose="02050604050505020204" pitchFamily="18" charset="0"/>
              </a:rPr>
              <a:t>As amostras coletadas são descartadas após 24 horas, por falta de espaço suficiente para armazenamento;</a:t>
            </a:r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pt-BR" sz="2000" b="1" dirty="0">
                <a:latin typeface="Bookman Old Style" panose="02050604050505020204" pitchFamily="18" charset="0"/>
              </a:rPr>
              <a:t>As planilhas de controle de temperatura dos equipamentos são preenchidas duas vezes por semana e os valores anotados estão acima das temperaturas consideradas adequadas;</a:t>
            </a:r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pt-BR" sz="2000" b="1" dirty="0">
                <a:latin typeface="Bookman Old Style" panose="02050604050505020204" pitchFamily="18" charset="0"/>
              </a:rPr>
              <a:t>O controle de temperatura dos alimentos é feito diariamente, mas somente no almoço;</a:t>
            </a:r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pt-BR" sz="2000" b="1" dirty="0">
                <a:latin typeface="Bookman Old Style" panose="02050604050505020204" pitchFamily="18" charset="0"/>
              </a:rPr>
              <a:t>Os Atestados de Saúde Ocupacional dos manipuladores estão vencidos há pelo menos 3 meses;</a:t>
            </a:r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pt-BR" sz="2000" b="1" dirty="0">
                <a:latin typeface="Bookman Old Style" panose="02050604050505020204" pitchFamily="18" charset="0"/>
              </a:rPr>
              <a:t>O laudo de potabilidade da água é de 2015 e sinaliza contaminação por coliformes fecais acima dos níveis de referência.</a:t>
            </a:r>
          </a:p>
        </p:txBody>
      </p:sp>
    </p:spTree>
    <p:extLst>
      <p:ext uri="{BB962C8B-B14F-4D97-AF65-F5344CB8AC3E}">
        <p14:creationId xmlns:p14="http://schemas.microsoft.com/office/powerpoint/2010/main" val="3536633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="" xmlns:a16="http://schemas.microsoft.com/office/drawing/2014/main" id="{27898F0D-AE7E-459A-A15F-D9AAE1BF3651}"/>
              </a:ext>
            </a:extLst>
          </p:cNvPr>
          <p:cNvSpPr/>
          <p:nvPr/>
        </p:nvSpPr>
        <p:spPr>
          <a:xfrm>
            <a:off x="2337848" y="2699972"/>
            <a:ext cx="7390614" cy="16384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Diante desse cenário, que ações podem ser realizadas pelo Fiscal?</a:t>
            </a:r>
            <a:endParaRPr kumimoji="0" lang="pt-BR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="" xmlns:a16="http://schemas.microsoft.com/office/drawing/2014/main" id="{CCF7DA43-DA1D-489C-8785-75BBB94A189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9623" y="234950"/>
            <a:ext cx="1602750" cy="861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49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="" xmlns:a16="http://schemas.microsoft.com/office/drawing/2014/main" id="{27898F0D-AE7E-459A-A15F-D9AAE1BF3651}"/>
              </a:ext>
            </a:extLst>
          </p:cNvPr>
          <p:cNvSpPr/>
          <p:nvPr/>
        </p:nvSpPr>
        <p:spPr>
          <a:xfrm>
            <a:off x="1693904" y="1096785"/>
            <a:ext cx="8042524" cy="7425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marR="0" lvl="0" indent="-34290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Conscientiza</a:t>
            </a:r>
            <a:r>
              <a:rPr lang="pt-BR" sz="2400" b="1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 o nutricionista RT sobre suas obrigações e </a:t>
            </a:r>
            <a:r>
              <a:rPr lang="pt-BR" sz="2400" b="1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responsabilidades. </a:t>
            </a:r>
            <a:endParaRPr lang="pt-BR" sz="2400" b="1" dirty="0" smtClean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0" lvl="0" indent="-34290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sz="2400" b="1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Estabelecer prazos curtos para regularização das </a:t>
            </a:r>
            <a:r>
              <a:rPr lang="pt-BR" sz="2400" b="1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inadequações mais urgentes. </a:t>
            </a:r>
            <a:endParaRPr lang="pt-BR" sz="2400" b="1" dirty="0" smtClean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0" lvl="0" indent="-34290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sz="2400" b="1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Orientar sobre a elaboração do relatório </a:t>
            </a:r>
            <a:r>
              <a:rPr lang="pt-BR" sz="2400" b="1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técnico de </a:t>
            </a:r>
            <a:r>
              <a:rPr lang="pt-BR" sz="2400" b="1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não </a:t>
            </a:r>
            <a:r>
              <a:rPr lang="pt-BR" sz="2400" b="1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conformidades com apresentação ao responsável pela concessionária e ao CRN. </a:t>
            </a:r>
            <a:endParaRPr lang="pt-BR" sz="2400" b="1" dirty="0" smtClean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0" lvl="0" indent="-34290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Discutir com o RT</a:t>
            </a:r>
            <a:r>
              <a:rPr kumimoji="0" lang="pt-BR" sz="2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possibilidades de alteração no horário de trabalho dele e/ou do TND para melhor cobertura dos turnos de produção. </a:t>
            </a:r>
          </a:p>
          <a:p>
            <a:pPr marL="800100" marR="0" lvl="0" indent="-34290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sz="2400" b="1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Identificar se está havendo negligência por parte do profissional. </a:t>
            </a:r>
          </a:p>
          <a:p>
            <a:pPr marL="457200" marR="0" lvl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tabLst/>
              <a:defRPr/>
            </a:pPr>
            <a:endParaRPr kumimoji="0" lang="pt-BR" sz="2400" b="1" i="0" u="none" strike="noStrike" kern="1200" cap="none" spc="0" normalizeH="0" noProof="0" dirty="0" smtClean="0">
              <a:ln>
                <a:noFill/>
              </a:ln>
              <a:effectLst/>
              <a:uLnTx/>
              <a:uFillTx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0" lvl="0" indent="-34290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BR" sz="2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="" xmlns:a16="http://schemas.microsoft.com/office/drawing/2014/main" id="{CCF7DA43-DA1D-489C-8785-75BBB94A189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9623" y="234950"/>
            <a:ext cx="1602750" cy="861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22185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="" xmlns:a16="http://schemas.microsoft.com/office/drawing/2014/main" id="{27898F0D-AE7E-459A-A15F-D9AAE1BF3651}"/>
              </a:ext>
            </a:extLst>
          </p:cNvPr>
          <p:cNvSpPr/>
          <p:nvPr/>
        </p:nvSpPr>
        <p:spPr>
          <a:xfrm>
            <a:off x="1693904" y="1096785"/>
            <a:ext cx="8042524" cy="5845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marR="0" lvl="0" indent="-34290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sz="2400" b="1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Orientar o profissional a elaborar um plano de ações </a:t>
            </a:r>
            <a:r>
              <a:rPr lang="pt-BR" sz="2400" b="1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corretivas.</a:t>
            </a:r>
            <a:endParaRPr lang="pt-BR" sz="2400" b="1" dirty="0" smtClean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0" lvl="0" indent="-34290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sz="2400" b="1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Programar visitas de retorno para verificar melhorias. </a:t>
            </a:r>
          </a:p>
          <a:p>
            <a:pPr marL="800100" marR="0" lvl="0" indent="-34290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sz="2400" b="1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Encaminhamento do caso para  avaliação pela Comissão de Fiscalização. </a:t>
            </a:r>
          </a:p>
          <a:p>
            <a:pPr marL="800100" marR="0" lvl="0" indent="-34290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sz="2400" b="1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Orientar </a:t>
            </a:r>
            <a:r>
              <a:rPr lang="pt-BR" sz="2400" b="1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sobre capacitação de colaboradores.</a:t>
            </a:r>
          </a:p>
          <a:p>
            <a:pPr marL="800100" marR="0" lvl="0" indent="-34290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sz="2400" b="1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Incentivar o profissional a se apropriar de suas atividades obrigatórias. </a:t>
            </a:r>
          </a:p>
          <a:p>
            <a:pPr marL="800100" marR="0" lvl="0" indent="-34290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sz="2400" b="1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Orientar </a:t>
            </a:r>
            <a:r>
              <a:rPr lang="pt-BR" sz="2400" b="1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sobre atividades que podem ser desenvolvidas pelo TND.</a:t>
            </a:r>
            <a:endParaRPr kumimoji="0" lang="pt-BR" sz="2400" b="1" i="0" u="none" strike="noStrike" kern="1200" cap="none" spc="0" normalizeH="0" noProof="0" dirty="0" smtClean="0">
              <a:ln>
                <a:noFill/>
              </a:ln>
              <a:effectLst/>
              <a:uLnTx/>
              <a:uFillTx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0" lvl="0" indent="-34290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BR" sz="2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="" xmlns:a16="http://schemas.microsoft.com/office/drawing/2014/main" id="{CCF7DA43-DA1D-489C-8785-75BBB94A189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9623" y="234950"/>
            <a:ext cx="1602750" cy="861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5498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="" xmlns:a16="http://schemas.microsoft.com/office/drawing/2014/main" id="{27898F0D-AE7E-459A-A15F-D9AAE1BF3651}"/>
              </a:ext>
            </a:extLst>
          </p:cNvPr>
          <p:cNvSpPr/>
          <p:nvPr/>
        </p:nvSpPr>
        <p:spPr>
          <a:xfrm>
            <a:off x="1693904" y="1096785"/>
            <a:ext cx="8042524" cy="67380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marR="0" lvl="0" indent="-34290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Elaborar</a:t>
            </a:r>
            <a:r>
              <a:rPr kumimoji="0" lang="pt-BR" sz="2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representação para a </a:t>
            </a:r>
            <a:r>
              <a:rPr lang="pt-BR" sz="2400" b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kumimoji="0" lang="pt-BR" sz="2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igilância</a:t>
            </a:r>
            <a:r>
              <a:rPr kumimoji="0" lang="pt-BR" sz="2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Sanitária.</a:t>
            </a:r>
          </a:p>
          <a:p>
            <a:pPr marL="800100" lvl="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pt-BR" sz="2400" b="1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Verificar com o profissional de quem são as </a:t>
            </a:r>
            <a:r>
              <a:rPr lang="pt-BR" sz="2400" b="1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responsabilidades pela </a:t>
            </a:r>
            <a:r>
              <a:rPr lang="pt-BR" sz="2400" b="1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execução dos controles de </a:t>
            </a:r>
            <a:r>
              <a:rPr lang="pt-BR" sz="2400" b="1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qualidade (contratante ou </a:t>
            </a:r>
            <a:r>
              <a:rPr lang="pt-BR" sz="2400" b="1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contratado</a:t>
            </a:r>
            <a:r>
              <a:rPr lang="pt-BR" sz="2400" b="1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por </a:t>
            </a:r>
            <a:r>
              <a:rPr lang="pt-BR" sz="2400" b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meio de avaliação do </a:t>
            </a:r>
            <a:r>
              <a:rPr lang="pt-BR" sz="2400" b="1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contrato.</a:t>
            </a:r>
            <a:endParaRPr lang="pt-BR" sz="2400" b="1" dirty="0" smtClean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0" lvl="0" indent="-34290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2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Orientar sobre previsão no código de ética de comunicação ao CRN sobre condições impeditivas da correta prática profissional. </a:t>
            </a:r>
          </a:p>
          <a:p>
            <a:pPr marL="800100" marR="0" lvl="0" indent="-34290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sz="2400" b="1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Alertar o RT sobre os riscos de </a:t>
            </a:r>
            <a:r>
              <a:rPr lang="pt-BR" sz="2400" b="1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toxinfecção</a:t>
            </a:r>
            <a:r>
              <a:rPr lang="pt-BR" sz="2400" b="1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800100" marR="0" lvl="0" indent="-34290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sz="2400" b="1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Discutir a situação com </a:t>
            </a:r>
            <a:r>
              <a:rPr lang="pt-BR" sz="2400" b="1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 supervisor do RT</a:t>
            </a:r>
            <a:r>
              <a:rPr lang="pt-BR" sz="2400" b="1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pt-BR" sz="2400" b="1" dirty="0" smtClean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0" lvl="0" indent="-34290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pt-BR" sz="2400" b="1" dirty="0" smtClean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0" lvl="0" indent="-34290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BR" sz="2400" b="1" i="0" u="none" strike="noStrike" kern="1200" cap="none" spc="0" normalizeH="0" noProof="0" dirty="0" smtClean="0">
              <a:ln>
                <a:noFill/>
              </a:ln>
              <a:effectLst/>
              <a:uLnTx/>
              <a:uFillTx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0" lvl="0" indent="-34290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BR" sz="2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="" xmlns:a16="http://schemas.microsoft.com/office/drawing/2014/main" id="{CCF7DA43-DA1D-489C-8785-75BBB94A189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9623" y="234950"/>
            <a:ext cx="1602750" cy="861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64221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="" xmlns:a16="http://schemas.microsoft.com/office/drawing/2014/main" id="{27898F0D-AE7E-459A-A15F-D9AAE1BF3651}"/>
              </a:ext>
            </a:extLst>
          </p:cNvPr>
          <p:cNvSpPr/>
          <p:nvPr/>
        </p:nvSpPr>
        <p:spPr>
          <a:xfrm>
            <a:off x="1706783" y="1510639"/>
            <a:ext cx="8042524" cy="5347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marR="0" lvl="0" indent="-34290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sz="2400" b="1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Orientar o responsável técnico com base nos parâmetros nutricionais regidos pelo  PAT. </a:t>
            </a:r>
          </a:p>
          <a:p>
            <a:pPr marL="800100" marR="0" lvl="0" indent="-34290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sz="2400" b="1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Considerar o cardápio inadequado com observação no RVT.</a:t>
            </a:r>
          </a:p>
          <a:p>
            <a:pPr marL="800100" marR="0" lvl="0" indent="-34290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sz="2400" b="1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Sensibilizar o profissional para trabalhar paralelamente a educação alimentar e nutricional com os trabalhadores. </a:t>
            </a:r>
          </a:p>
          <a:p>
            <a:pPr marL="800100" marR="0" lvl="0" indent="-34290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sz="2400" b="1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Verificar com a gerência e o profissional e trabalhar </a:t>
            </a:r>
            <a:r>
              <a:rPr lang="pt-BR" sz="2400" b="1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com a sensibilização. </a:t>
            </a:r>
          </a:p>
          <a:p>
            <a:pPr marL="457200" marR="0" lvl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tabLst/>
              <a:defRPr/>
            </a:pPr>
            <a:endParaRPr kumimoji="0" lang="pt-BR" sz="2400" b="1" i="0" u="none" strike="noStrike" kern="1200" cap="none" spc="0" normalizeH="0" noProof="0" dirty="0" smtClean="0">
              <a:ln>
                <a:noFill/>
              </a:ln>
              <a:effectLst/>
              <a:uLnTx/>
              <a:uFillTx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0" lvl="0" indent="-34290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BR" sz="2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="" xmlns:a16="http://schemas.microsoft.com/office/drawing/2014/main" id="{CCF7DA43-DA1D-489C-8785-75BBB94A189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9623" y="234950"/>
            <a:ext cx="1602750" cy="861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634425"/>
      </p:ext>
    </p:extLst>
  </p:cSld>
  <p:clrMapOvr>
    <a:masterClrMapping/>
  </p:clrMapOvr>
</p:sld>
</file>

<file path=ppt/theme/theme1.xml><?xml version="1.0" encoding="utf-8"?>
<a:theme xmlns:a="http://schemas.openxmlformats.org/drawingml/2006/main" name="Cacho">
  <a:themeElements>
    <a:clrScheme name="Cach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Cach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ch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978</Words>
  <Application>Microsoft Office PowerPoint</Application>
  <PresentationFormat>Widescreen</PresentationFormat>
  <Paragraphs>92</Paragraphs>
  <Slides>17</Slides>
  <Notes>6</Notes>
  <HiddenSlides>0</HiddenSlides>
  <MMClips>0</MMClips>
  <ScaleCrop>false</ScaleCrop>
  <HeadingPairs>
    <vt:vector size="6" baseType="variant">
      <vt:variant>
        <vt:lpstr>Fontes usadas</vt:lpstr>
      </vt:variant>
      <vt:variant>
        <vt:i4>12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30" baseType="lpstr">
      <vt:lpstr>Arial</vt:lpstr>
      <vt:lpstr>Bookman Old Style</vt:lpstr>
      <vt:lpstr>Calibri</vt:lpstr>
      <vt:lpstr>Cambria</vt:lpstr>
      <vt:lpstr>Century Gothic</vt:lpstr>
      <vt:lpstr>Courier New</vt:lpstr>
      <vt:lpstr>Euphemia</vt:lpstr>
      <vt:lpstr>Stencil</vt:lpstr>
      <vt:lpstr>Symbol</vt:lpstr>
      <vt:lpstr>Times New Roman</vt:lpstr>
      <vt:lpstr>Wingdings</vt:lpstr>
      <vt:lpstr>Wingdings 3</vt:lpstr>
      <vt:lpstr>Cacho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Nadia Alinne</dc:creator>
  <cp:lastModifiedBy>user</cp:lastModifiedBy>
  <cp:revision>12</cp:revision>
  <dcterms:created xsi:type="dcterms:W3CDTF">2017-07-19T20:46:42Z</dcterms:created>
  <dcterms:modified xsi:type="dcterms:W3CDTF">2017-07-20T20:25:03Z</dcterms:modified>
</cp:coreProperties>
</file>