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79" r:id="rId2"/>
  </p:sldMasterIdLst>
  <p:notesMasterIdLst>
    <p:notesMasterId r:id="rId29"/>
  </p:notesMasterIdLst>
  <p:sldIdLst>
    <p:sldId id="757" r:id="rId3"/>
    <p:sldId id="885" r:id="rId4"/>
    <p:sldId id="856" r:id="rId5"/>
    <p:sldId id="953" r:id="rId6"/>
    <p:sldId id="822" r:id="rId7"/>
    <p:sldId id="900" r:id="rId8"/>
    <p:sldId id="951" r:id="rId9"/>
    <p:sldId id="897" r:id="rId10"/>
    <p:sldId id="893" r:id="rId11"/>
    <p:sldId id="952" r:id="rId12"/>
    <p:sldId id="939" r:id="rId13"/>
    <p:sldId id="954" r:id="rId14"/>
    <p:sldId id="943" r:id="rId15"/>
    <p:sldId id="945" r:id="rId16"/>
    <p:sldId id="955" r:id="rId17"/>
    <p:sldId id="926" r:id="rId18"/>
    <p:sldId id="927" r:id="rId19"/>
    <p:sldId id="928" r:id="rId20"/>
    <p:sldId id="929" r:id="rId21"/>
    <p:sldId id="930" r:id="rId22"/>
    <p:sldId id="931" r:id="rId23"/>
    <p:sldId id="932" r:id="rId24"/>
    <p:sldId id="958" r:id="rId25"/>
    <p:sldId id="956" r:id="rId26"/>
    <p:sldId id="957" r:id="rId27"/>
    <p:sldId id="750" r:id="rId2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ardo da Silva Kaminski" initials="RdS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753"/>
    <a:srgbClr val="7EB070"/>
    <a:srgbClr val="0091C4"/>
    <a:srgbClr val="00A1DA"/>
    <a:srgbClr val="214315"/>
    <a:srgbClr val="004274"/>
    <a:srgbClr val="2F601E"/>
    <a:srgbClr val="3A7525"/>
    <a:srgbClr val="005A9E"/>
    <a:srgbClr val="274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A4DC3-B509-4943-A758-92F076F5322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39E59B7-B5A3-4A4D-AA32-68557CB710C4}">
      <dgm:prSet phldrT="[Texto]"/>
      <dgm:spPr/>
      <dgm:t>
        <a:bodyPr/>
        <a:lstStyle/>
        <a:p>
          <a:r>
            <a:rPr lang="pt-BR" dirty="0" smtClean="0"/>
            <a:t>Disponibilidade e acesso a alimentos adequados e saudáveis</a:t>
          </a:r>
          <a:endParaRPr lang="pt-BR" dirty="0"/>
        </a:p>
      </dgm:t>
    </dgm:pt>
    <dgm:pt modelId="{B6FF1434-1E9F-4B52-9B01-52DEC0953409}" type="parTrans" cxnId="{B2D65018-8AF1-4DBB-905E-160991A5FC10}">
      <dgm:prSet/>
      <dgm:spPr/>
      <dgm:t>
        <a:bodyPr/>
        <a:lstStyle/>
        <a:p>
          <a:endParaRPr lang="pt-BR"/>
        </a:p>
      </dgm:t>
    </dgm:pt>
    <dgm:pt modelId="{A1A2D75B-094B-4826-ADFA-CC08FBEFB018}" type="sibTrans" cxnId="{B2D65018-8AF1-4DBB-905E-160991A5FC10}">
      <dgm:prSet/>
      <dgm:spPr/>
      <dgm:t>
        <a:bodyPr/>
        <a:lstStyle/>
        <a:p>
          <a:endParaRPr lang="pt-BR"/>
        </a:p>
      </dgm:t>
    </dgm:pt>
    <dgm:pt modelId="{023BE298-E895-4D61-AE7C-AAA81CE6C76C}">
      <dgm:prSet phldrT="[Texto]"/>
      <dgm:spPr/>
      <dgm:t>
        <a:bodyPr/>
        <a:lstStyle/>
        <a:p>
          <a:r>
            <a:rPr lang="pt-BR" dirty="0" smtClean="0"/>
            <a:t>Ações de educação, comunicação e informação</a:t>
          </a:r>
          <a:endParaRPr lang="pt-BR" dirty="0"/>
        </a:p>
      </dgm:t>
    </dgm:pt>
    <dgm:pt modelId="{D8A62083-6B5E-440D-89F3-6465469EA7FA}" type="parTrans" cxnId="{4EA9B62E-125D-4297-8393-7A6BECDD4858}">
      <dgm:prSet/>
      <dgm:spPr/>
      <dgm:t>
        <a:bodyPr/>
        <a:lstStyle/>
        <a:p>
          <a:endParaRPr lang="pt-BR"/>
        </a:p>
      </dgm:t>
    </dgm:pt>
    <dgm:pt modelId="{8022BE19-444B-4584-B1E3-FE41806045AC}" type="sibTrans" cxnId="{4EA9B62E-125D-4297-8393-7A6BECDD4858}">
      <dgm:prSet/>
      <dgm:spPr/>
      <dgm:t>
        <a:bodyPr/>
        <a:lstStyle/>
        <a:p>
          <a:endParaRPr lang="pt-BR"/>
        </a:p>
      </dgm:t>
    </dgm:pt>
    <dgm:pt modelId="{90F9D4D3-D83B-430A-9F22-DCCDE0A3F0CA}">
      <dgm:prSet phldrT="[Texto]"/>
      <dgm:spPr/>
      <dgm:t>
        <a:bodyPr/>
        <a:lstStyle/>
        <a:p>
          <a:r>
            <a:rPr lang="pt-BR" dirty="0" smtClean="0"/>
            <a:t>Promoção de modos de vida saudáveis em ambientes específicos</a:t>
          </a:r>
          <a:endParaRPr lang="pt-BR" dirty="0"/>
        </a:p>
      </dgm:t>
    </dgm:pt>
    <dgm:pt modelId="{D0417B4D-B133-45FE-91B3-5AC7E16E3608}" type="parTrans" cxnId="{506471CD-8971-4B48-A0EC-1D160539FB41}">
      <dgm:prSet/>
      <dgm:spPr/>
      <dgm:t>
        <a:bodyPr/>
        <a:lstStyle/>
        <a:p>
          <a:endParaRPr lang="pt-BR"/>
        </a:p>
      </dgm:t>
    </dgm:pt>
    <dgm:pt modelId="{1558185B-30CF-48AE-86D1-96E3B40E631B}" type="sibTrans" cxnId="{506471CD-8971-4B48-A0EC-1D160539FB41}">
      <dgm:prSet/>
      <dgm:spPr/>
      <dgm:t>
        <a:bodyPr/>
        <a:lstStyle/>
        <a:p>
          <a:endParaRPr lang="pt-BR"/>
        </a:p>
      </dgm:t>
    </dgm:pt>
    <dgm:pt modelId="{E8467DB9-F5FC-4C51-87D8-5CFB61BC03A3}">
      <dgm:prSet/>
      <dgm:spPr/>
      <dgm:t>
        <a:bodyPr/>
        <a:lstStyle/>
        <a:p>
          <a:r>
            <a:rPr lang="pt-BR" dirty="0" smtClean="0"/>
            <a:t>Atenção Integral à saúde do individuo com sobrepeso/obesidade na rede de saúde</a:t>
          </a:r>
          <a:endParaRPr lang="pt-BR" dirty="0"/>
        </a:p>
      </dgm:t>
    </dgm:pt>
    <dgm:pt modelId="{ABCD0EE2-CF7A-4F6C-AFCB-8177B91E28EE}" type="parTrans" cxnId="{122536AF-F48F-4C6F-A79C-89258D521AF9}">
      <dgm:prSet/>
      <dgm:spPr/>
      <dgm:t>
        <a:bodyPr/>
        <a:lstStyle/>
        <a:p>
          <a:endParaRPr lang="pt-BR"/>
        </a:p>
      </dgm:t>
    </dgm:pt>
    <dgm:pt modelId="{6D0A57F8-5C49-40D8-82DE-77C2C4CDB10B}" type="sibTrans" cxnId="{122536AF-F48F-4C6F-A79C-89258D521AF9}">
      <dgm:prSet/>
      <dgm:spPr/>
      <dgm:t>
        <a:bodyPr/>
        <a:lstStyle/>
        <a:p>
          <a:endParaRPr lang="pt-BR"/>
        </a:p>
      </dgm:t>
    </dgm:pt>
    <dgm:pt modelId="{64C89F6D-D7C5-4518-9AD5-9550C7437D1D}">
      <dgm:prSet/>
      <dgm:spPr/>
      <dgm:t>
        <a:bodyPr/>
        <a:lstStyle/>
        <a:p>
          <a:r>
            <a:rPr lang="pt-BR" dirty="0" smtClean="0"/>
            <a:t>Vigilância alimentar e Nutricional</a:t>
          </a:r>
          <a:endParaRPr lang="pt-BR" dirty="0"/>
        </a:p>
      </dgm:t>
    </dgm:pt>
    <dgm:pt modelId="{96460CCA-310A-4382-96A3-09A712BA7495}" type="parTrans" cxnId="{16437118-3CAC-428D-A461-DCFF7B49F4C2}">
      <dgm:prSet/>
      <dgm:spPr/>
      <dgm:t>
        <a:bodyPr/>
        <a:lstStyle/>
        <a:p>
          <a:endParaRPr lang="pt-BR"/>
        </a:p>
      </dgm:t>
    </dgm:pt>
    <dgm:pt modelId="{CA9E2105-A733-4E50-8F78-6480BF13FB57}" type="sibTrans" cxnId="{16437118-3CAC-428D-A461-DCFF7B49F4C2}">
      <dgm:prSet/>
      <dgm:spPr/>
      <dgm:t>
        <a:bodyPr/>
        <a:lstStyle/>
        <a:p>
          <a:endParaRPr lang="pt-BR"/>
        </a:p>
      </dgm:t>
    </dgm:pt>
    <dgm:pt modelId="{A089185B-FF3E-47FC-A8E7-8881F54F1903}">
      <dgm:prSet/>
      <dgm:spPr/>
      <dgm:t>
        <a:bodyPr/>
        <a:lstStyle/>
        <a:p>
          <a:r>
            <a:rPr lang="pt-BR" dirty="0" smtClean="0"/>
            <a:t>Regulação e controle da qualidade e inocuidade de alimentos</a:t>
          </a:r>
          <a:endParaRPr lang="pt-BR" dirty="0"/>
        </a:p>
      </dgm:t>
    </dgm:pt>
    <dgm:pt modelId="{80D3D730-5BEF-4732-AAB9-1547C3A967FD}" type="parTrans" cxnId="{2C140B9A-B3F9-45C9-9ECB-FF89569D5D8C}">
      <dgm:prSet/>
      <dgm:spPr/>
      <dgm:t>
        <a:bodyPr/>
        <a:lstStyle/>
        <a:p>
          <a:endParaRPr lang="pt-BR"/>
        </a:p>
      </dgm:t>
    </dgm:pt>
    <dgm:pt modelId="{11F8849B-BCB7-42E9-9F9D-243647B21F8E}" type="sibTrans" cxnId="{2C140B9A-B3F9-45C9-9ECB-FF89569D5D8C}">
      <dgm:prSet/>
      <dgm:spPr/>
      <dgm:t>
        <a:bodyPr/>
        <a:lstStyle/>
        <a:p>
          <a:endParaRPr lang="pt-BR"/>
        </a:p>
      </dgm:t>
    </dgm:pt>
    <dgm:pt modelId="{2E6E2215-640D-469C-9630-859757997B38}" type="pres">
      <dgm:prSet presAssocID="{BAEA4DC3-B509-4943-A758-92F076F53226}" presName="linearFlow" presStyleCnt="0">
        <dgm:presLayoutVars>
          <dgm:dir/>
          <dgm:resizeHandles val="exact"/>
        </dgm:presLayoutVars>
      </dgm:prSet>
      <dgm:spPr/>
    </dgm:pt>
    <dgm:pt modelId="{52FA9BC9-EF6F-4925-BD19-5AD472BE80F0}" type="pres">
      <dgm:prSet presAssocID="{E39E59B7-B5A3-4A4D-AA32-68557CB710C4}" presName="composite" presStyleCnt="0"/>
      <dgm:spPr/>
    </dgm:pt>
    <dgm:pt modelId="{FCBB1CFB-3751-4F8C-B30D-EE8A0E9C64BB}" type="pres">
      <dgm:prSet presAssocID="{E39E59B7-B5A3-4A4D-AA32-68557CB710C4}" presName="imgShp" presStyleLbl="fgImgPlace1" presStyleIdx="0" presStyleCnt="6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5482E85-3BE8-4F80-98DF-2F91420F1A06}" type="pres">
      <dgm:prSet presAssocID="{E39E59B7-B5A3-4A4D-AA32-68557CB710C4}" presName="txShp" presStyleLbl="node1" presStyleIdx="0" presStyleCnt="6" custLinFactNeighborY="-73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3CF916-8EB1-4B92-AE99-093A08318908}" type="pres">
      <dgm:prSet presAssocID="{A1A2D75B-094B-4826-ADFA-CC08FBEFB018}" presName="spacing" presStyleCnt="0"/>
      <dgm:spPr/>
    </dgm:pt>
    <dgm:pt modelId="{6EC16F1A-6DC4-4EB4-881F-6BCD4902A2FB}" type="pres">
      <dgm:prSet presAssocID="{023BE298-E895-4D61-AE7C-AAA81CE6C76C}" presName="composite" presStyleCnt="0"/>
      <dgm:spPr/>
    </dgm:pt>
    <dgm:pt modelId="{0F83B94D-F16E-4612-95C2-ED87F0D494A1}" type="pres">
      <dgm:prSet presAssocID="{023BE298-E895-4D61-AE7C-AAA81CE6C76C}" presName="imgShp" presStyleLbl="fgImgPlace1" presStyleIdx="1" presStyleCnt="6"/>
      <dgm:spPr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38353A8-BEAF-4BE5-A729-01BBE5F222AA}" type="pres">
      <dgm:prSet presAssocID="{023BE298-E895-4D61-AE7C-AAA81CE6C76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E53852-B77A-4992-9316-E4CDC8157F6C}" type="pres">
      <dgm:prSet presAssocID="{8022BE19-444B-4584-B1E3-FE41806045AC}" presName="spacing" presStyleCnt="0"/>
      <dgm:spPr/>
    </dgm:pt>
    <dgm:pt modelId="{0CC90045-1202-4FE0-9308-0ECC10DC0041}" type="pres">
      <dgm:prSet presAssocID="{90F9D4D3-D83B-430A-9F22-DCCDE0A3F0CA}" presName="composite" presStyleCnt="0"/>
      <dgm:spPr/>
    </dgm:pt>
    <dgm:pt modelId="{62F42C29-5898-45FD-B759-0055E830D5DB}" type="pres">
      <dgm:prSet presAssocID="{90F9D4D3-D83B-430A-9F22-DCCDE0A3F0CA}" presName="imgShp" presStyleLbl="fgImgPlace1" presStyleIdx="2" presStyleCnt="6"/>
      <dgm:spPr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A9A3A2E-A747-4605-B1F0-155A522DCE1F}" type="pres">
      <dgm:prSet presAssocID="{90F9D4D3-D83B-430A-9F22-DCCDE0A3F0CA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BBEE4F-A68B-4311-BB59-F1CEB3F37429}" type="pres">
      <dgm:prSet presAssocID="{1558185B-30CF-48AE-86D1-96E3B40E631B}" presName="spacing" presStyleCnt="0"/>
      <dgm:spPr/>
    </dgm:pt>
    <dgm:pt modelId="{736C4918-E89D-4CFD-B352-8B3D27C71F6B}" type="pres">
      <dgm:prSet presAssocID="{64C89F6D-D7C5-4518-9AD5-9550C7437D1D}" presName="composite" presStyleCnt="0"/>
      <dgm:spPr/>
    </dgm:pt>
    <dgm:pt modelId="{74922243-6212-4572-87B3-656B5E9A4D98}" type="pres">
      <dgm:prSet presAssocID="{64C89F6D-D7C5-4518-9AD5-9550C7437D1D}" presName="imgShp" presStyleLbl="fgImgPlace1" presStyleIdx="3" presStyleCnt="6"/>
      <dgm:spPr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287AB36-3232-4E7F-8E0A-4C60F33DB239}" type="pres">
      <dgm:prSet presAssocID="{64C89F6D-D7C5-4518-9AD5-9550C7437D1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927090-4803-45BC-A93F-CE26B62A0A0D}" type="pres">
      <dgm:prSet presAssocID="{CA9E2105-A733-4E50-8F78-6480BF13FB57}" presName="spacing" presStyleCnt="0"/>
      <dgm:spPr/>
    </dgm:pt>
    <dgm:pt modelId="{F3E4D495-BD67-4855-A03B-FD2758C42DC1}" type="pres">
      <dgm:prSet presAssocID="{E8467DB9-F5FC-4C51-87D8-5CFB61BC03A3}" presName="composite" presStyleCnt="0"/>
      <dgm:spPr/>
    </dgm:pt>
    <dgm:pt modelId="{551DDC5F-11CD-4F70-9F7D-370636D05200}" type="pres">
      <dgm:prSet presAssocID="{E8467DB9-F5FC-4C51-87D8-5CFB61BC03A3}" presName="imgShp" presStyleLbl="fgImgPlace1" presStyleIdx="4" presStyleCnt="6"/>
      <dgm:spPr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17648EB-1630-4443-A9F4-1A2A09EA4DFF}" type="pres">
      <dgm:prSet presAssocID="{E8467DB9-F5FC-4C51-87D8-5CFB61BC03A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DB9634-922E-475F-8050-0D8BE5AD367D}" type="pres">
      <dgm:prSet presAssocID="{6D0A57F8-5C49-40D8-82DE-77C2C4CDB10B}" presName="spacing" presStyleCnt="0"/>
      <dgm:spPr/>
    </dgm:pt>
    <dgm:pt modelId="{95C23923-6BDE-414F-862A-E46442962E91}" type="pres">
      <dgm:prSet presAssocID="{A089185B-FF3E-47FC-A8E7-8881F54F1903}" presName="composite" presStyleCnt="0"/>
      <dgm:spPr/>
    </dgm:pt>
    <dgm:pt modelId="{CB43968D-92FE-4C7D-881D-153D1B06B9FE}" type="pres">
      <dgm:prSet presAssocID="{A089185B-FF3E-47FC-A8E7-8881F54F1903}" presName="imgShp" presStyleLbl="fgImgPlace1" presStyleIdx="5" presStyleCnt="6"/>
      <dgm:spPr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23617AA9-CA9B-48A3-A85B-F651E1FD6D53}" type="pres">
      <dgm:prSet presAssocID="{A089185B-FF3E-47FC-A8E7-8881F54F190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11A25B-1C84-4E35-B679-4A2B2B2D9ABC}" type="presOf" srcId="{90F9D4D3-D83B-430A-9F22-DCCDE0A3F0CA}" destId="{BA9A3A2E-A747-4605-B1F0-155A522DCE1F}" srcOrd="0" destOrd="0" presId="urn:microsoft.com/office/officeart/2005/8/layout/vList3"/>
    <dgm:cxn modelId="{B957877A-016B-4323-8AF9-9C6A1796DD47}" type="presOf" srcId="{BAEA4DC3-B509-4943-A758-92F076F53226}" destId="{2E6E2215-640D-469C-9630-859757997B38}" srcOrd="0" destOrd="0" presId="urn:microsoft.com/office/officeart/2005/8/layout/vList3"/>
    <dgm:cxn modelId="{02476A30-92BF-4330-881C-4198E50B5E00}" type="presOf" srcId="{64C89F6D-D7C5-4518-9AD5-9550C7437D1D}" destId="{9287AB36-3232-4E7F-8E0A-4C60F33DB239}" srcOrd="0" destOrd="0" presId="urn:microsoft.com/office/officeart/2005/8/layout/vList3"/>
    <dgm:cxn modelId="{16437118-3CAC-428D-A461-DCFF7B49F4C2}" srcId="{BAEA4DC3-B509-4943-A758-92F076F53226}" destId="{64C89F6D-D7C5-4518-9AD5-9550C7437D1D}" srcOrd="3" destOrd="0" parTransId="{96460CCA-310A-4382-96A3-09A712BA7495}" sibTransId="{CA9E2105-A733-4E50-8F78-6480BF13FB57}"/>
    <dgm:cxn modelId="{B2D65018-8AF1-4DBB-905E-160991A5FC10}" srcId="{BAEA4DC3-B509-4943-A758-92F076F53226}" destId="{E39E59B7-B5A3-4A4D-AA32-68557CB710C4}" srcOrd="0" destOrd="0" parTransId="{B6FF1434-1E9F-4B52-9B01-52DEC0953409}" sibTransId="{A1A2D75B-094B-4826-ADFA-CC08FBEFB018}"/>
    <dgm:cxn modelId="{122536AF-F48F-4C6F-A79C-89258D521AF9}" srcId="{BAEA4DC3-B509-4943-A758-92F076F53226}" destId="{E8467DB9-F5FC-4C51-87D8-5CFB61BC03A3}" srcOrd="4" destOrd="0" parTransId="{ABCD0EE2-CF7A-4F6C-AFCB-8177B91E28EE}" sibTransId="{6D0A57F8-5C49-40D8-82DE-77C2C4CDB10B}"/>
    <dgm:cxn modelId="{033D1210-4CEA-4DBE-AB9D-02F6B9F4925D}" type="presOf" srcId="{E39E59B7-B5A3-4A4D-AA32-68557CB710C4}" destId="{B5482E85-3BE8-4F80-98DF-2F91420F1A06}" srcOrd="0" destOrd="0" presId="urn:microsoft.com/office/officeart/2005/8/layout/vList3"/>
    <dgm:cxn modelId="{D3F1077C-E887-4D7F-95DB-11DC2E3C782F}" type="presOf" srcId="{E8467DB9-F5FC-4C51-87D8-5CFB61BC03A3}" destId="{117648EB-1630-4443-A9F4-1A2A09EA4DFF}" srcOrd="0" destOrd="0" presId="urn:microsoft.com/office/officeart/2005/8/layout/vList3"/>
    <dgm:cxn modelId="{2C140B9A-B3F9-45C9-9ECB-FF89569D5D8C}" srcId="{BAEA4DC3-B509-4943-A758-92F076F53226}" destId="{A089185B-FF3E-47FC-A8E7-8881F54F1903}" srcOrd="5" destOrd="0" parTransId="{80D3D730-5BEF-4732-AAB9-1547C3A967FD}" sibTransId="{11F8849B-BCB7-42E9-9F9D-243647B21F8E}"/>
    <dgm:cxn modelId="{4EA9B62E-125D-4297-8393-7A6BECDD4858}" srcId="{BAEA4DC3-B509-4943-A758-92F076F53226}" destId="{023BE298-E895-4D61-AE7C-AAA81CE6C76C}" srcOrd="1" destOrd="0" parTransId="{D8A62083-6B5E-440D-89F3-6465469EA7FA}" sibTransId="{8022BE19-444B-4584-B1E3-FE41806045AC}"/>
    <dgm:cxn modelId="{2A29BF9F-FEA3-4053-94DD-7ABADB5CA3C6}" type="presOf" srcId="{A089185B-FF3E-47FC-A8E7-8881F54F1903}" destId="{23617AA9-CA9B-48A3-A85B-F651E1FD6D53}" srcOrd="0" destOrd="0" presId="urn:microsoft.com/office/officeart/2005/8/layout/vList3"/>
    <dgm:cxn modelId="{506471CD-8971-4B48-A0EC-1D160539FB41}" srcId="{BAEA4DC3-B509-4943-A758-92F076F53226}" destId="{90F9D4D3-D83B-430A-9F22-DCCDE0A3F0CA}" srcOrd="2" destOrd="0" parTransId="{D0417B4D-B133-45FE-91B3-5AC7E16E3608}" sibTransId="{1558185B-30CF-48AE-86D1-96E3B40E631B}"/>
    <dgm:cxn modelId="{CE5ECB2B-E703-42FD-B7AC-8CB146F464EE}" type="presOf" srcId="{023BE298-E895-4D61-AE7C-AAA81CE6C76C}" destId="{438353A8-BEAF-4BE5-A729-01BBE5F222AA}" srcOrd="0" destOrd="0" presId="urn:microsoft.com/office/officeart/2005/8/layout/vList3"/>
    <dgm:cxn modelId="{1FFB9A8A-C771-43C4-BFF1-BA71345056F6}" type="presParOf" srcId="{2E6E2215-640D-469C-9630-859757997B38}" destId="{52FA9BC9-EF6F-4925-BD19-5AD472BE80F0}" srcOrd="0" destOrd="0" presId="urn:microsoft.com/office/officeart/2005/8/layout/vList3"/>
    <dgm:cxn modelId="{89D0E88C-47AA-42A2-BF90-7231FBF19068}" type="presParOf" srcId="{52FA9BC9-EF6F-4925-BD19-5AD472BE80F0}" destId="{FCBB1CFB-3751-4F8C-B30D-EE8A0E9C64BB}" srcOrd="0" destOrd="0" presId="urn:microsoft.com/office/officeart/2005/8/layout/vList3"/>
    <dgm:cxn modelId="{1F15E121-78DF-46D2-9020-76A62293168D}" type="presParOf" srcId="{52FA9BC9-EF6F-4925-BD19-5AD472BE80F0}" destId="{B5482E85-3BE8-4F80-98DF-2F91420F1A06}" srcOrd="1" destOrd="0" presId="urn:microsoft.com/office/officeart/2005/8/layout/vList3"/>
    <dgm:cxn modelId="{567510B0-C6CA-4D3B-B50E-307F9FFF345A}" type="presParOf" srcId="{2E6E2215-640D-469C-9630-859757997B38}" destId="{653CF916-8EB1-4B92-AE99-093A08318908}" srcOrd="1" destOrd="0" presId="urn:microsoft.com/office/officeart/2005/8/layout/vList3"/>
    <dgm:cxn modelId="{2D8F9C8A-2B41-410E-964B-9FB40B5A53D2}" type="presParOf" srcId="{2E6E2215-640D-469C-9630-859757997B38}" destId="{6EC16F1A-6DC4-4EB4-881F-6BCD4902A2FB}" srcOrd="2" destOrd="0" presId="urn:microsoft.com/office/officeart/2005/8/layout/vList3"/>
    <dgm:cxn modelId="{F5063628-7D39-469A-9966-A4DFE3F0A581}" type="presParOf" srcId="{6EC16F1A-6DC4-4EB4-881F-6BCD4902A2FB}" destId="{0F83B94D-F16E-4612-95C2-ED87F0D494A1}" srcOrd="0" destOrd="0" presId="urn:microsoft.com/office/officeart/2005/8/layout/vList3"/>
    <dgm:cxn modelId="{C5A18EE4-9DFE-45F0-9407-38C1CCCB580A}" type="presParOf" srcId="{6EC16F1A-6DC4-4EB4-881F-6BCD4902A2FB}" destId="{438353A8-BEAF-4BE5-A729-01BBE5F222AA}" srcOrd="1" destOrd="0" presId="urn:microsoft.com/office/officeart/2005/8/layout/vList3"/>
    <dgm:cxn modelId="{16C14E27-6EF4-44AF-9E93-3E64869F7E58}" type="presParOf" srcId="{2E6E2215-640D-469C-9630-859757997B38}" destId="{F1E53852-B77A-4992-9316-E4CDC8157F6C}" srcOrd="3" destOrd="0" presId="urn:microsoft.com/office/officeart/2005/8/layout/vList3"/>
    <dgm:cxn modelId="{D8DE6306-4EC3-402C-BADC-9369044399A0}" type="presParOf" srcId="{2E6E2215-640D-469C-9630-859757997B38}" destId="{0CC90045-1202-4FE0-9308-0ECC10DC0041}" srcOrd="4" destOrd="0" presId="urn:microsoft.com/office/officeart/2005/8/layout/vList3"/>
    <dgm:cxn modelId="{9A6ABD41-B6F8-4568-8654-90E679B8C736}" type="presParOf" srcId="{0CC90045-1202-4FE0-9308-0ECC10DC0041}" destId="{62F42C29-5898-45FD-B759-0055E830D5DB}" srcOrd="0" destOrd="0" presId="urn:microsoft.com/office/officeart/2005/8/layout/vList3"/>
    <dgm:cxn modelId="{913164E3-33E8-40C5-BB1B-FB552DB04DAD}" type="presParOf" srcId="{0CC90045-1202-4FE0-9308-0ECC10DC0041}" destId="{BA9A3A2E-A747-4605-B1F0-155A522DCE1F}" srcOrd="1" destOrd="0" presId="urn:microsoft.com/office/officeart/2005/8/layout/vList3"/>
    <dgm:cxn modelId="{79318B8A-1240-414B-94B4-68BED6032AD4}" type="presParOf" srcId="{2E6E2215-640D-469C-9630-859757997B38}" destId="{51BBEE4F-A68B-4311-BB59-F1CEB3F37429}" srcOrd="5" destOrd="0" presId="urn:microsoft.com/office/officeart/2005/8/layout/vList3"/>
    <dgm:cxn modelId="{F8B5EBEA-ADB7-42DB-B79D-1B37202B320E}" type="presParOf" srcId="{2E6E2215-640D-469C-9630-859757997B38}" destId="{736C4918-E89D-4CFD-B352-8B3D27C71F6B}" srcOrd="6" destOrd="0" presId="urn:microsoft.com/office/officeart/2005/8/layout/vList3"/>
    <dgm:cxn modelId="{CC6021F9-DA9A-4A4A-A0FE-727466884EEB}" type="presParOf" srcId="{736C4918-E89D-4CFD-B352-8B3D27C71F6B}" destId="{74922243-6212-4572-87B3-656B5E9A4D98}" srcOrd="0" destOrd="0" presId="urn:microsoft.com/office/officeart/2005/8/layout/vList3"/>
    <dgm:cxn modelId="{3FFAB508-6693-4A79-96DF-97C73B49F0CF}" type="presParOf" srcId="{736C4918-E89D-4CFD-B352-8B3D27C71F6B}" destId="{9287AB36-3232-4E7F-8E0A-4C60F33DB239}" srcOrd="1" destOrd="0" presId="urn:microsoft.com/office/officeart/2005/8/layout/vList3"/>
    <dgm:cxn modelId="{1C4DF898-00EE-4BA4-93D3-0A4B8E46BAB1}" type="presParOf" srcId="{2E6E2215-640D-469C-9630-859757997B38}" destId="{1F927090-4803-45BC-A93F-CE26B62A0A0D}" srcOrd="7" destOrd="0" presId="urn:microsoft.com/office/officeart/2005/8/layout/vList3"/>
    <dgm:cxn modelId="{A44D44CB-C328-40F8-B8EB-D7259BE0422A}" type="presParOf" srcId="{2E6E2215-640D-469C-9630-859757997B38}" destId="{F3E4D495-BD67-4855-A03B-FD2758C42DC1}" srcOrd="8" destOrd="0" presId="urn:microsoft.com/office/officeart/2005/8/layout/vList3"/>
    <dgm:cxn modelId="{5B6FF742-0019-46B7-928E-C711E620B578}" type="presParOf" srcId="{F3E4D495-BD67-4855-A03B-FD2758C42DC1}" destId="{551DDC5F-11CD-4F70-9F7D-370636D05200}" srcOrd="0" destOrd="0" presId="urn:microsoft.com/office/officeart/2005/8/layout/vList3"/>
    <dgm:cxn modelId="{20AC0E79-B003-4A14-9F23-DDB3E7A08618}" type="presParOf" srcId="{F3E4D495-BD67-4855-A03B-FD2758C42DC1}" destId="{117648EB-1630-4443-A9F4-1A2A09EA4DFF}" srcOrd="1" destOrd="0" presId="urn:microsoft.com/office/officeart/2005/8/layout/vList3"/>
    <dgm:cxn modelId="{E8BF2B48-5F17-4A72-B82F-BF502F5B70B7}" type="presParOf" srcId="{2E6E2215-640D-469C-9630-859757997B38}" destId="{B0DB9634-922E-475F-8050-0D8BE5AD367D}" srcOrd="9" destOrd="0" presId="urn:microsoft.com/office/officeart/2005/8/layout/vList3"/>
    <dgm:cxn modelId="{4E87D869-309F-41FD-9B4A-15FE9B8C0F87}" type="presParOf" srcId="{2E6E2215-640D-469C-9630-859757997B38}" destId="{95C23923-6BDE-414F-862A-E46442962E91}" srcOrd="10" destOrd="0" presId="urn:microsoft.com/office/officeart/2005/8/layout/vList3"/>
    <dgm:cxn modelId="{6B314C86-AF9C-4304-BA19-83E9222107D3}" type="presParOf" srcId="{95C23923-6BDE-414F-862A-E46442962E91}" destId="{CB43968D-92FE-4C7D-881D-153D1B06B9FE}" srcOrd="0" destOrd="0" presId="urn:microsoft.com/office/officeart/2005/8/layout/vList3"/>
    <dgm:cxn modelId="{68281AB0-2000-4AAA-B2A6-D32F61043113}" type="presParOf" srcId="{95C23923-6BDE-414F-862A-E46442962E91}" destId="{23617AA9-CA9B-48A3-A85B-F651E1FD6D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385AC8-1803-463B-BC6C-CFC5F344E021}" type="doc">
      <dgm:prSet loTypeId="urn:microsoft.com/office/officeart/2005/8/layout/cycle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AF67347F-A835-4955-B491-C2FBFC182EAD}">
      <dgm:prSet phldrT="[Texto]" custT="1"/>
      <dgm:spPr/>
      <dgm:t>
        <a:bodyPr/>
        <a:lstStyle/>
        <a:p>
          <a:pPr algn="ctr"/>
          <a:r>
            <a:rPr lang="pt-BR" sz="1300" b="1" dirty="0" smtClean="0"/>
            <a:t>Sustentabilidade social, ambiental e econômica</a:t>
          </a:r>
          <a:endParaRPr lang="pt-BR" sz="1300" b="1" dirty="0"/>
        </a:p>
      </dgm:t>
    </dgm:pt>
    <dgm:pt modelId="{B3C1269B-9567-429E-AA1F-0FB4C79A172F}" type="parTrans" cxnId="{6C871FB3-05E2-434A-879E-331A128A1D9F}">
      <dgm:prSet/>
      <dgm:spPr/>
      <dgm:t>
        <a:bodyPr/>
        <a:lstStyle/>
        <a:p>
          <a:endParaRPr lang="pt-BR" b="1"/>
        </a:p>
      </dgm:t>
    </dgm:pt>
    <dgm:pt modelId="{1B337476-E6B9-464C-BFDE-CD710307A748}" type="sibTrans" cxnId="{6C871FB3-05E2-434A-879E-331A128A1D9F}">
      <dgm:prSet/>
      <dgm:spPr/>
      <dgm:t>
        <a:bodyPr/>
        <a:lstStyle/>
        <a:p>
          <a:endParaRPr lang="pt-BR" b="1"/>
        </a:p>
      </dgm:t>
    </dgm:pt>
    <dgm:pt modelId="{B42DF3A1-40BA-46F0-B0C6-F8F09F3C3E73}">
      <dgm:prSet phldrT="[Texto]" custT="1"/>
      <dgm:spPr/>
      <dgm:t>
        <a:bodyPr/>
        <a:lstStyle/>
        <a:p>
          <a:pPr algn="ctr"/>
          <a:r>
            <a:rPr lang="pt-BR" sz="1300" b="1" dirty="0" smtClean="0"/>
            <a:t>A diversidade dos cenários de prática </a:t>
          </a:r>
          <a:endParaRPr lang="pt-BR" sz="1300" b="1" dirty="0"/>
        </a:p>
      </dgm:t>
    </dgm:pt>
    <dgm:pt modelId="{D207CAEF-541A-403B-AC15-114295F292C5}" type="parTrans" cxnId="{F4005476-3F8F-4757-AC79-A96281B20FD3}">
      <dgm:prSet/>
      <dgm:spPr/>
      <dgm:t>
        <a:bodyPr/>
        <a:lstStyle/>
        <a:p>
          <a:endParaRPr lang="pt-BR" b="1"/>
        </a:p>
      </dgm:t>
    </dgm:pt>
    <dgm:pt modelId="{9731E2C5-3B5F-45CD-9F6B-E91CF1F3A06A}" type="sibTrans" cxnId="{F4005476-3F8F-4757-AC79-A96281B20FD3}">
      <dgm:prSet/>
      <dgm:spPr/>
      <dgm:t>
        <a:bodyPr/>
        <a:lstStyle/>
        <a:p>
          <a:endParaRPr lang="pt-BR" b="1"/>
        </a:p>
      </dgm:t>
    </dgm:pt>
    <dgm:pt modelId="{47B03202-4A46-4C85-97DD-A491E9B2D7F6}">
      <dgm:prSet phldrT="[Texto]" custT="1"/>
      <dgm:spPr/>
      <dgm:t>
        <a:bodyPr/>
        <a:lstStyle/>
        <a:p>
          <a:pPr algn="ctr"/>
          <a:r>
            <a:rPr lang="pt-BR" sz="1300" b="1" dirty="0" smtClean="0"/>
            <a:t>Abordagem do sistema alimentar na sua integralidade</a:t>
          </a:r>
          <a:endParaRPr lang="pt-BR" sz="1300" b="1" dirty="0"/>
        </a:p>
      </dgm:t>
    </dgm:pt>
    <dgm:pt modelId="{5A5156EE-78D4-4B7A-97B0-F8556D36D631}" type="parTrans" cxnId="{1D1F95F5-C3C1-4C3D-812C-6847B95C35A5}">
      <dgm:prSet/>
      <dgm:spPr/>
      <dgm:t>
        <a:bodyPr/>
        <a:lstStyle/>
        <a:p>
          <a:endParaRPr lang="pt-BR" b="1"/>
        </a:p>
      </dgm:t>
    </dgm:pt>
    <dgm:pt modelId="{58E0A176-8D7C-4864-BEB4-DAA289E52CAE}" type="sibTrans" cxnId="{1D1F95F5-C3C1-4C3D-812C-6847B95C35A5}">
      <dgm:prSet/>
      <dgm:spPr/>
      <dgm:t>
        <a:bodyPr/>
        <a:lstStyle/>
        <a:p>
          <a:endParaRPr lang="pt-BR" b="1"/>
        </a:p>
      </dgm:t>
    </dgm:pt>
    <dgm:pt modelId="{ED1758A0-AAFB-4348-B76C-09C2B6D96FFF}">
      <dgm:prSet phldrT="[Texto]" custT="1"/>
      <dgm:spPr/>
      <dgm:t>
        <a:bodyPr/>
        <a:lstStyle/>
        <a:p>
          <a:pPr algn="ctr"/>
          <a:r>
            <a:rPr lang="pt-BR" sz="1300" b="1" dirty="0" smtClean="0"/>
            <a:t>Valorização da cultura alimentar local e respeito à diversidade de opiniões e perspectivas</a:t>
          </a:r>
          <a:endParaRPr lang="pt-BR" sz="1300" b="1" dirty="0"/>
        </a:p>
      </dgm:t>
    </dgm:pt>
    <dgm:pt modelId="{3B6D0D80-287B-433C-8BF7-16ECE46380C6}" type="parTrans" cxnId="{2262254F-FC55-44A7-AEB5-DA190EDB8A5C}">
      <dgm:prSet/>
      <dgm:spPr/>
      <dgm:t>
        <a:bodyPr/>
        <a:lstStyle/>
        <a:p>
          <a:endParaRPr lang="pt-BR" b="1"/>
        </a:p>
      </dgm:t>
    </dgm:pt>
    <dgm:pt modelId="{2D568C32-68DA-4B21-B0FD-2C2A314D441C}" type="sibTrans" cxnId="{2262254F-FC55-44A7-AEB5-DA190EDB8A5C}">
      <dgm:prSet/>
      <dgm:spPr/>
      <dgm:t>
        <a:bodyPr/>
        <a:lstStyle/>
        <a:p>
          <a:endParaRPr lang="pt-BR" b="1"/>
        </a:p>
      </dgm:t>
    </dgm:pt>
    <dgm:pt modelId="{9635C477-42B3-43A6-B346-DBEF14E441FA}">
      <dgm:prSet phldrT="[Texto]" custT="1"/>
      <dgm:spPr/>
      <dgm:t>
        <a:bodyPr/>
        <a:lstStyle/>
        <a:p>
          <a:pPr algn="ctr"/>
          <a:r>
            <a:rPr lang="pt-BR" sz="1300" b="1" dirty="0" smtClean="0"/>
            <a:t>A comida e o alimento como referências – culinária emancipatória</a:t>
          </a:r>
          <a:endParaRPr lang="pt-BR" sz="1300" b="1" dirty="0"/>
        </a:p>
      </dgm:t>
    </dgm:pt>
    <dgm:pt modelId="{7DBD83A3-4BDF-4069-9867-AA4DDE94C60B}" type="parTrans" cxnId="{9E2BE6CD-8A69-4EDF-B906-EC674B7741EE}">
      <dgm:prSet/>
      <dgm:spPr/>
      <dgm:t>
        <a:bodyPr/>
        <a:lstStyle/>
        <a:p>
          <a:endParaRPr lang="pt-BR" b="1"/>
        </a:p>
      </dgm:t>
    </dgm:pt>
    <dgm:pt modelId="{021079E4-21AE-46C6-A230-F2E72FE4A5C4}" type="sibTrans" cxnId="{9E2BE6CD-8A69-4EDF-B906-EC674B7741EE}">
      <dgm:prSet/>
      <dgm:spPr/>
      <dgm:t>
        <a:bodyPr/>
        <a:lstStyle/>
        <a:p>
          <a:endParaRPr lang="pt-BR" b="1"/>
        </a:p>
      </dgm:t>
    </dgm:pt>
    <dgm:pt modelId="{2E49C9B3-0693-4865-8291-CE646FECC654}">
      <dgm:prSet phldrT="[Texto]" custT="1"/>
      <dgm:spPr/>
      <dgm:t>
        <a:bodyPr/>
        <a:lstStyle/>
        <a:p>
          <a:pPr algn="ctr"/>
          <a:r>
            <a:rPr lang="pt-BR" sz="1300" b="1" dirty="0" smtClean="0"/>
            <a:t>A promoção do autocuidado e da autonomia</a:t>
          </a:r>
          <a:endParaRPr lang="pt-BR" sz="1300" b="1" dirty="0"/>
        </a:p>
      </dgm:t>
    </dgm:pt>
    <dgm:pt modelId="{7F33C6B4-F0E0-44BE-968C-1BE8EB377CEE}" type="parTrans" cxnId="{8F9322C8-50B5-45A1-87E4-D46860D9334D}">
      <dgm:prSet/>
      <dgm:spPr/>
      <dgm:t>
        <a:bodyPr/>
        <a:lstStyle/>
        <a:p>
          <a:endParaRPr lang="pt-BR" b="1"/>
        </a:p>
      </dgm:t>
    </dgm:pt>
    <dgm:pt modelId="{87910163-F754-4324-9BDC-FB63CCEE5B3B}" type="sibTrans" cxnId="{8F9322C8-50B5-45A1-87E4-D46860D9334D}">
      <dgm:prSet/>
      <dgm:spPr/>
      <dgm:t>
        <a:bodyPr/>
        <a:lstStyle/>
        <a:p>
          <a:endParaRPr lang="pt-BR" b="1"/>
        </a:p>
      </dgm:t>
    </dgm:pt>
    <dgm:pt modelId="{668BA043-4772-41F9-B8AB-790CF72F9605}">
      <dgm:prSet phldrT="[Texto]" custT="1"/>
      <dgm:spPr/>
      <dgm:t>
        <a:bodyPr/>
        <a:lstStyle/>
        <a:p>
          <a:r>
            <a:rPr lang="pt-BR" sz="1300" b="1" dirty="0" err="1" smtClean="0"/>
            <a:t>Intersetorialidade</a:t>
          </a:r>
          <a:endParaRPr lang="pt-BR" sz="1300" b="1" dirty="0"/>
        </a:p>
      </dgm:t>
    </dgm:pt>
    <dgm:pt modelId="{8489144F-9362-4B19-8989-2CB23BFE1788}" type="parTrans" cxnId="{E2774243-7CB9-4AE8-B3D6-3FBD7EC8430B}">
      <dgm:prSet/>
      <dgm:spPr/>
      <dgm:t>
        <a:bodyPr/>
        <a:lstStyle/>
        <a:p>
          <a:endParaRPr lang="pt-BR" b="1"/>
        </a:p>
      </dgm:t>
    </dgm:pt>
    <dgm:pt modelId="{9745FF08-1D46-4B9B-B0A3-D6E3731B58E4}" type="sibTrans" cxnId="{E2774243-7CB9-4AE8-B3D6-3FBD7EC8430B}">
      <dgm:prSet/>
      <dgm:spPr/>
      <dgm:t>
        <a:bodyPr/>
        <a:lstStyle/>
        <a:p>
          <a:endParaRPr lang="pt-BR" b="1"/>
        </a:p>
      </dgm:t>
    </dgm:pt>
    <dgm:pt modelId="{EC491FFE-CB10-4F21-8127-0E511E3922CD}">
      <dgm:prSet phldrT="[Texto]" custT="1"/>
      <dgm:spPr/>
      <dgm:t>
        <a:bodyPr/>
        <a:lstStyle/>
        <a:p>
          <a:r>
            <a:rPr lang="pt-BR" sz="1300" b="1" dirty="0" smtClean="0"/>
            <a:t>Planejamento avaliação e monitoramento das ações</a:t>
          </a:r>
          <a:endParaRPr lang="pt-BR" sz="1300" b="1" dirty="0"/>
        </a:p>
      </dgm:t>
    </dgm:pt>
    <dgm:pt modelId="{77A70E07-B8DF-4BF9-822A-87499BB9F35E}" type="parTrans" cxnId="{6E662F62-8950-405F-B0B6-E2966527BA11}">
      <dgm:prSet/>
      <dgm:spPr/>
      <dgm:t>
        <a:bodyPr/>
        <a:lstStyle/>
        <a:p>
          <a:endParaRPr lang="pt-BR" b="1"/>
        </a:p>
      </dgm:t>
    </dgm:pt>
    <dgm:pt modelId="{DC33C1CF-6569-435F-A4DB-8B8A5334465F}" type="sibTrans" cxnId="{6E662F62-8950-405F-B0B6-E2966527BA11}">
      <dgm:prSet/>
      <dgm:spPr/>
      <dgm:t>
        <a:bodyPr/>
        <a:lstStyle/>
        <a:p>
          <a:endParaRPr lang="pt-BR" b="1"/>
        </a:p>
      </dgm:t>
    </dgm:pt>
    <dgm:pt modelId="{AD69E976-DD0A-4922-8C87-9E5605FA374E}">
      <dgm:prSet phldrT="[Texto]" custT="1"/>
      <dgm:spPr/>
      <dgm:t>
        <a:bodyPr/>
        <a:lstStyle/>
        <a:p>
          <a:pPr algn="ctr"/>
          <a:r>
            <a:rPr lang="pt-BR" sz="1300" b="1" smtClean="0"/>
            <a:t>A educação enquanto um processo permanente , participativo e gerador de autonomia</a:t>
          </a:r>
          <a:endParaRPr lang="pt-BR" sz="1300" b="1" dirty="0"/>
        </a:p>
      </dgm:t>
    </dgm:pt>
    <dgm:pt modelId="{6DF21630-55D0-46A9-800F-9B949697F337}" type="parTrans" cxnId="{A9A5FA03-C3F0-45FF-B1A6-7D3A851197EB}">
      <dgm:prSet/>
      <dgm:spPr/>
      <dgm:t>
        <a:bodyPr/>
        <a:lstStyle/>
        <a:p>
          <a:endParaRPr lang="pt-BR" b="1"/>
        </a:p>
      </dgm:t>
    </dgm:pt>
    <dgm:pt modelId="{AC1EBBAA-BFCF-4F2A-9687-0B0550FF1D43}" type="sibTrans" cxnId="{A9A5FA03-C3F0-45FF-B1A6-7D3A851197EB}">
      <dgm:prSet/>
      <dgm:spPr/>
      <dgm:t>
        <a:bodyPr/>
        <a:lstStyle/>
        <a:p>
          <a:endParaRPr lang="pt-BR" b="1"/>
        </a:p>
      </dgm:t>
    </dgm:pt>
    <dgm:pt modelId="{1EE2604A-E754-431A-8D5D-95EE174E9FF8}" type="pres">
      <dgm:prSet presAssocID="{37385AC8-1803-463B-BC6C-CFC5F344E0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2F546D-94DE-455C-92A3-CDC84B1A0FE1}" type="pres">
      <dgm:prSet presAssocID="{AF67347F-A835-4955-B491-C2FBFC182EAD}" presName="dummy" presStyleCnt="0"/>
      <dgm:spPr/>
      <dgm:t>
        <a:bodyPr/>
        <a:lstStyle/>
        <a:p>
          <a:endParaRPr lang="pt-BR"/>
        </a:p>
      </dgm:t>
    </dgm:pt>
    <dgm:pt modelId="{C5455C7D-4C13-4E57-A5BF-9ECFC37FD66C}" type="pres">
      <dgm:prSet presAssocID="{AF67347F-A835-4955-B491-C2FBFC182EAD}" presName="node" presStyleLbl="revTx" presStyleIdx="0" presStyleCnt="9" custScaleX="1660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6A40BD-AC45-40B3-B891-746B707937F6}" type="pres">
      <dgm:prSet presAssocID="{1B337476-E6B9-464C-BFDE-CD710307A748}" presName="sibTrans" presStyleLbl="node1" presStyleIdx="0" presStyleCnt="9"/>
      <dgm:spPr/>
      <dgm:t>
        <a:bodyPr/>
        <a:lstStyle/>
        <a:p>
          <a:endParaRPr lang="pt-BR"/>
        </a:p>
      </dgm:t>
    </dgm:pt>
    <dgm:pt modelId="{6E8290CA-A28D-4EBB-8B07-AB494D85F2A6}" type="pres">
      <dgm:prSet presAssocID="{47B03202-4A46-4C85-97DD-A491E9B2D7F6}" presName="dummy" presStyleCnt="0"/>
      <dgm:spPr/>
      <dgm:t>
        <a:bodyPr/>
        <a:lstStyle/>
        <a:p>
          <a:endParaRPr lang="pt-BR"/>
        </a:p>
      </dgm:t>
    </dgm:pt>
    <dgm:pt modelId="{C7B3DF28-293D-4374-AA2E-1844CE9F966A}" type="pres">
      <dgm:prSet presAssocID="{47B03202-4A46-4C85-97DD-A491E9B2D7F6}" presName="node" presStyleLbl="revTx" presStyleIdx="1" presStyleCnt="9" custScaleX="3003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61BBF2-18E6-463F-9AA7-95C9CFDAC9A8}" type="pres">
      <dgm:prSet presAssocID="{58E0A176-8D7C-4864-BEB4-DAA289E52CAE}" presName="sibTrans" presStyleLbl="node1" presStyleIdx="1" presStyleCnt="9"/>
      <dgm:spPr/>
      <dgm:t>
        <a:bodyPr/>
        <a:lstStyle/>
        <a:p>
          <a:endParaRPr lang="pt-BR"/>
        </a:p>
      </dgm:t>
    </dgm:pt>
    <dgm:pt modelId="{69F7D310-157F-4380-9678-DC68F73EAE1B}" type="pres">
      <dgm:prSet presAssocID="{ED1758A0-AAFB-4348-B76C-09C2B6D96FFF}" presName="dummy" presStyleCnt="0"/>
      <dgm:spPr/>
      <dgm:t>
        <a:bodyPr/>
        <a:lstStyle/>
        <a:p>
          <a:endParaRPr lang="pt-BR"/>
        </a:p>
      </dgm:t>
    </dgm:pt>
    <dgm:pt modelId="{8E0F43BA-7406-42BD-AE0E-1FD8BE9C93C8}" type="pres">
      <dgm:prSet presAssocID="{ED1758A0-AAFB-4348-B76C-09C2B6D96FFF}" presName="node" presStyleLbl="revTx" presStyleIdx="2" presStyleCnt="9" custScaleX="3211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2C18AA-EAB5-4F25-A52E-7C54FE6F9E33}" type="pres">
      <dgm:prSet presAssocID="{2D568C32-68DA-4B21-B0FD-2C2A314D441C}" presName="sibTrans" presStyleLbl="node1" presStyleIdx="2" presStyleCnt="9"/>
      <dgm:spPr/>
      <dgm:t>
        <a:bodyPr/>
        <a:lstStyle/>
        <a:p>
          <a:endParaRPr lang="pt-BR"/>
        </a:p>
      </dgm:t>
    </dgm:pt>
    <dgm:pt modelId="{496E239A-43D5-4A75-B449-BD519B388316}" type="pres">
      <dgm:prSet presAssocID="{9635C477-42B3-43A6-B346-DBEF14E441FA}" presName="dummy" presStyleCnt="0"/>
      <dgm:spPr/>
      <dgm:t>
        <a:bodyPr/>
        <a:lstStyle/>
        <a:p>
          <a:endParaRPr lang="pt-BR"/>
        </a:p>
      </dgm:t>
    </dgm:pt>
    <dgm:pt modelId="{78C6A95C-5FDF-4A2B-99CB-92CA41804B2D}" type="pres">
      <dgm:prSet presAssocID="{9635C477-42B3-43A6-B346-DBEF14E441FA}" presName="node" presStyleLbl="revTx" presStyleIdx="3" presStyleCnt="9" custScaleX="2235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01863C-F9D5-486A-BBC3-0B0A880F6AEC}" type="pres">
      <dgm:prSet presAssocID="{021079E4-21AE-46C6-A230-F2E72FE4A5C4}" presName="sibTrans" presStyleLbl="node1" presStyleIdx="3" presStyleCnt="9"/>
      <dgm:spPr/>
      <dgm:t>
        <a:bodyPr/>
        <a:lstStyle/>
        <a:p>
          <a:endParaRPr lang="pt-BR"/>
        </a:p>
      </dgm:t>
    </dgm:pt>
    <dgm:pt modelId="{9CFBA9EA-5385-4B17-B1D1-D22C6625013D}" type="pres">
      <dgm:prSet presAssocID="{2E49C9B3-0693-4865-8291-CE646FECC654}" presName="dummy" presStyleCnt="0"/>
      <dgm:spPr/>
      <dgm:t>
        <a:bodyPr/>
        <a:lstStyle/>
        <a:p>
          <a:endParaRPr lang="pt-BR"/>
        </a:p>
      </dgm:t>
    </dgm:pt>
    <dgm:pt modelId="{9BFB9988-738B-4592-8583-2D9F55FBDA49}" type="pres">
      <dgm:prSet presAssocID="{2E49C9B3-0693-4865-8291-CE646FECC654}" presName="node" presStyleLbl="revTx" presStyleIdx="4" presStyleCnt="9" custScaleX="1658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50DCC-2919-4D9E-95BB-857FB9E406EC}" type="pres">
      <dgm:prSet presAssocID="{87910163-F754-4324-9BDC-FB63CCEE5B3B}" presName="sibTrans" presStyleLbl="node1" presStyleIdx="4" presStyleCnt="9"/>
      <dgm:spPr/>
      <dgm:t>
        <a:bodyPr/>
        <a:lstStyle/>
        <a:p>
          <a:endParaRPr lang="pt-BR"/>
        </a:p>
      </dgm:t>
    </dgm:pt>
    <dgm:pt modelId="{52C18AE7-0000-461D-B3B3-CC8778B43F0F}" type="pres">
      <dgm:prSet presAssocID="{AD69E976-DD0A-4922-8C87-9E5605FA374E}" presName="dummy" presStyleCnt="0"/>
      <dgm:spPr/>
    </dgm:pt>
    <dgm:pt modelId="{1A898EEE-F22B-4335-8B0D-A3C8E1B7E1BB}" type="pres">
      <dgm:prSet presAssocID="{AD69E976-DD0A-4922-8C87-9E5605FA374E}" presName="node" presStyleLbl="revTx" presStyleIdx="5" presStyleCnt="9" custScaleX="2438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B0112-45A7-4532-ACFA-1FEBC7AD7816}" type="pres">
      <dgm:prSet presAssocID="{AC1EBBAA-BFCF-4F2A-9687-0B0550FF1D43}" presName="sibTrans" presStyleLbl="node1" presStyleIdx="5" presStyleCnt="9"/>
      <dgm:spPr/>
      <dgm:t>
        <a:bodyPr/>
        <a:lstStyle/>
        <a:p>
          <a:endParaRPr lang="pt-BR"/>
        </a:p>
      </dgm:t>
    </dgm:pt>
    <dgm:pt modelId="{4D54604B-2F01-4D72-B2A8-25EE187D87B9}" type="pres">
      <dgm:prSet presAssocID="{B42DF3A1-40BA-46F0-B0C6-F8F09F3C3E73}" presName="dummy" presStyleCnt="0"/>
      <dgm:spPr/>
      <dgm:t>
        <a:bodyPr/>
        <a:lstStyle/>
        <a:p>
          <a:endParaRPr lang="pt-BR"/>
        </a:p>
      </dgm:t>
    </dgm:pt>
    <dgm:pt modelId="{024862B4-714E-4A74-AD87-548795BAD86C}" type="pres">
      <dgm:prSet presAssocID="{B42DF3A1-40BA-46F0-B0C6-F8F09F3C3E73}" presName="node" presStyleLbl="revTx" presStyleIdx="6" presStyleCnt="9" custScaleX="1417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E33445-952D-4D4B-9CB6-BF6A7B2794AA}" type="pres">
      <dgm:prSet presAssocID="{9731E2C5-3B5F-45CD-9F6B-E91CF1F3A06A}" presName="sibTrans" presStyleLbl="node1" presStyleIdx="6" presStyleCnt="9"/>
      <dgm:spPr/>
      <dgm:t>
        <a:bodyPr/>
        <a:lstStyle/>
        <a:p>
          <a:endParaRPr lang="pt-BR"/>
        </a:p>
      </dgm:t>
    </dgm:pt>
    <dgm:pt modelId="{55549277-740D-499E-B295-428A227CCAB4}" type="pres">
      <dgm:prSet presAssocID="{668BA043-4772-41F9-B8AB-790CF72F9605}" presName="dummy" presStyleCnt="0"/>
      <dgm:spPr/>
      <dgm:t>
        <a:bodyPr/>
        <a:lstStyle/>
        <a:p>
          <a:endParaRPr lang="pt-BR"/>
        </a:p>
      </dgm:t>
    </dgm:pt>
    <dgm:pt modelId="{B0D0DE3A-A53A-4A9F-BB56-EA36E4F8D0B3}" type="pres">
      <dgm:prSet presAssocID="{668BA043-4772-41F9-B8AB-790CF72F9605}" presName="node" presStyleLbl="revTx" presStyleIdx="7" presStyleCnt="9" custScaleX="2092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2DA0B1-6140-492C-B4E9-296C05751365}" type="pres">
      <dgm:prSet presAssocID="{9745FF08-1D46-4B9B-B0A3-D6E3731B58E4}" presName="sibTrans" presStyleLbl="node1" presStyleIdx="7" presStyleCnt="9"/>
      <dgm:spPr/>
      <dgm:t>
        <a:bodyPr/>
        <a:lstStyle/>
        <a:p>
          <a:endParaRPr lang="pt-BR"/>
        </a:p>
      </dgm:t>
    </dgm:pt>
    <dgm:pt modelId="{7244B78B-0E32-43E9-B617-6BDFF2F0D05D}" type="pres">
      <dgm:prSet presAssocID="{EC491FFE-CB10-4F21-8127-0E511E3922CD}" presName="dummy" presStyleCnt="0"/>
      <dgm:spPr/>
      <dgm:t>
        <a:bodyPr/>
        <a:lstStyle/>
        <a:p>
          <a:endParaRPr lang="pt-BR"/>
        </a:p>
      </dgm:t>
    </dgm:pt>
    <dgm:pt modelId="{EC50A8AA-E2FB-46BF-B4CA-3758661FDA30}" type="pres">
      <dgm:prSet presAssocID="{EC491FFE-CB10-4F21-8127-0E511E3922CD}" presName="node" presStyleLbl="revTx" presStyleIdx="8" presStyleCnt="9" custScaleX="1842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5AD131-CB26-4885-B684-DEE320CCF15E}" type="pres">
      <dgm:prSet presAssocID="{DC33C1CF-6569-435F-A4DB-8B8A5334465F}" presName="sibTrans" presStyleLbl="node1" presStyleIdx="8" presStyleCnt="9"/>
      <dgm:spPr/>
      <dgm:t>
        <a:bodyPr/>
        <a:lstStyle/>
        <a:p>
          <a:endParaRPr lang="pt-BR"/>
        </a:p>
      </dgm:t>
    </dgm:pt>
  </dgm:ptLst>
  <dgm:cxnLst>
    <dgm:cxn modelId="{65D0DEA3-D2C5-44B6-A4F0-CAB9A7D93057}" type="presOf" srcId="{2D568C32-68DA-4B21-B0FD-2C2A314D441C}" destId="{262C18AA-EAB5-4F25-A52E-7C54FE6F9E33}" srcOrd="0" destOrd="0" presId="urn:microsoft.com/office/officeart/2005/8/layout/cycle1"/>
    <dgm:cxn modelId="{C45729BB-1AAB-43E8-8DCA-A9B898EAA82B}" type="presOf" srcId="{87910163-F754-4324-9BDC-FB63CCEE5B3B}" destId="{7A050DCC-2919-4D9E-95BB-857FB9E406EC}" srcOrd="0" destOrd="0" presId="urn:microsoft.com/office/officeart/2005/8/layout/cycle1"/>
    <dgm:cxn modelId="{5CB99EEB-0FF4-4D26-B157-55DA9E79A3A3}" type="presOf" srcId="{AF67347F-A835-4955-B491-C2FBFC182EAD}" destId="{C5455C7D-4C13-4E57-A5BF-9ECFC37FD66C}" srcOrd="0" destOrd="0" presId="urn:microsoft.com/office/officeart/2005/8/layout/cycle1"/>
    <dgm:cxn modelId="{8F9322C8-50B5-45A1-87E4-D46860D9334D}" srcId="{37385AC8-1803-463B-BC6C-CFC5F344E021}" destId="{2E49C9B3-0693-4865-8291-CE646FECC654}" srcOrd="4" destOrd="0" parTransId="{7F33C6B4-F0E0-44BE-968C-1BE8EB377CEE}" sibTransId="{87910163-F754-4324-9BDC-FB63CCEE5B3B}"/>
    <dgm:cxn modelId="{6E662F62-8950-405F-B0B6-E2966527BA11}" srcId="{37385AC8-1803-463B-BC6C-CFC5F344E021}" destId="{EC491FFE-CB10-4F21-8127-0E511E3922CD}" srcOrd="8" destOrd="0" parTransId="{77A70E07-B8DF-4BF9-822A-87499BB9F35E}" sibTransId="{DC33C1CF-6569-435F-A4DB-8B8A5334465F}"/>
    <dgm:cxn modelId="{A9A5FA03-C3F0-45FF-B1A6-7D3A851197EB}" srcId="{37385AC8-1803-463B-BC6C-CFC5F344E021}" destId="{AD69E976-DD0A-4922-8C87-9E5605FA374E}" srcOrd="5" destOrd="0" parTransId="{6DF21630-55D0-46A9-800F-9B949697F337}" sibTransId="{AC1EBBAA-BFCF-4F2A-9687-0B0550FF1D43}"/>
    <dgm:cxn modelId="{596A6E10-CB33-4F72-89F7-F4084EAC4E98}" type="presOf" srcId="{1B337476-E6B9-464C-BFDE-CD710307A748}" destId="{CD6A40BD-AC45-40B3-B891-746B707937F6}" srcOrd="0" destOrd="0" presId="urn:microsoft.com/office/officeart/2005/8/layout/cycle1"/>
    <dgm:cxn modelId="{87FAF0A4-0D5F-4733-88C2-E5AF5AB6A571}" type="presOf" srcId="{AD69E976-DD0A-4922-8C87-9E5605FA374E}" destId="{1A898EEE-F22B-4335-8B0D-A3C8E1B7E1BB}" srcOrd="0" destOrd="0" presId="urn:microsoft.com/office/officeart/2005/8/layout/cycle1"/>
    <dgm:cxn modelId="{2F29AE22-53AD-483B-AA86-440F13CEE6C4}" type="presOf" srcId="{DC33C1CF-6569-435F-A4DB-8B8A5334465F}" destId="{865AD131-CB26-4885-B684-DEE320CCF15E}" srcOrd="0" destOrd="0" presId="urn:microsoft.com/office/officeart/2005/8/layout/cycle1"/>
    <dgm:cxn modelId="{9E2BE6CD-8A69-4EDF-B906-EC674B7741EE}" srcId="{37385AC8-1803-463B-BC6C-CFC5F344E021}" destId="{9635C477-42B3-43A6-B346-DBEF14E441FA}" srcOrd="3" destOrd="0" parTransId="{7DBD83A3-4BDF-4069-9867-AA4DDE94C60B}" sibTransId="{021079E4-21AE-46C6-A230-F2E72FE4A5C4}"/>
    <dgm:cxn modelId="{62EDF680-495D-4451-B0F8-D5B467CEF771}" type="presOf" srcId="{9731E2C5-3B5F-45CD-9F6B-E91CF1F3A06A}" destId="{00E33445-952D-4D4B-9CB6-BF6A7B2794AA}" srcOrd="0" destOrd="0" presId="urn:microsoft.com/office/officeart/2005/8/layout/cycle1"/>
    <dgm:cxn modelId="{5D4EE2A9-71B6-4191-93DD-9F4B00687C43}" type="presOf" srcId="{2E49C9B3-0693-4865-8291-CE646FECC654}" destId="{9BFB9988-738B-4592-8583-2D9F55FBDA49}" srcOrd="0" destOrd="0" presId="urn:microsoft.com/office/officeart/2005/8/layout/cycle1"/>
    <dgm:cxn modelId="{E2774243-7CB9-4AE8-B3D6-3FBD7EC8430B}" srcId="{37385AC8-1803-463B-BC6C-CFC5F344E021}" destId="{668BA043-4772-41F9-B8AB-790CF72F9605}" srcOrd="7" destOrd="0" parTransId="{8489144F-9362-4B19-8989-2CB23BFE1788}" sibTransId="{9745FF08-1D46-4B9B-B0A3-D6E3731B58E4}"/>
    <dgm:cxn modelId="{F4005476-3F8F-4757-AC79-A96281B20FD3}" srcId="{37385AC8-1803-463B-BC6C-CFC5F344E021}" destId="{B42DF3A1-40BA-46F0-B0C6-F8F09F3C3E73}" srcOrd="6" destOrd="0" parTransId="{D207CAEF-541A-403B-AC15-114295F292C5}" sibTransId="{9731E2C5-3B5F-45CD-9F6B-E91CF1F3A06A}"/>
    <dgm:cxn modelId="{1D1F95F5-C3C1-4C3D-812C-6847B95C35A5}" srcId="{37385AC8-1803-463B-BC6C-CFC5F344E021}" destId="{47B03202-4A46-4C85-97DD-A491E9B2D7F6}" srcOrd="1" destOrd="0" parTransId="{5A5156EE-78D4-4B7A-97B0-F8556D36D631}" sibTransId="{58E0A176-8D7C-4864-BEB4-DAA289E52CAE}"/>
    <dgm:cxn modelId="{6C871FB3-05E2-434A-879E-331A128A1D9F}" srcId="{37385AC8-1803-463B-BC6C-CFC5F344E021}" destId="{AF67347F-A835-4955-B491-C2FBFC182EAD}" srcOrd="0" destOrd="0" parTransId="{B3C1269B-9567-429E-AA1F-0FB4C79A172F}" sibTransId="{1B337476-E6B9-464C-BFDE-CD710307A748}"/>
    <dgm:cxn modelId="{44DBF2D1-4D47-4FC4-B8DE-E51BC91B3463}" type="presOf" srcId="{ED1758A0-AAFB-4348-B76C-09C2B6D96FFF}" destId="{8E0F43BA-7406-42BD-AE0E-1FD8BE9C93C8}" srcOrd="0" destOrd="0" presId="urn:microsoft.com/office/officeart/2005/8/layout/cycle1"/>
    <dgm:cxn modelId="{5DE084D4-AED2-4B5C-B81E-AA8915AEEA24}" type="presOf" srcId="{AC1EBBAA-BFCF-4F2A-9687-0B0550FF1D43}" destId="{113B0112-45A7-4532-ACFA-1FEBC7AD7816}" srcOrd="0" destOrd="0" presId="urn:microsoft.com/office/officeart/2005/8/layout/cycle1"/>
    <dgm:cxn modelId="{452E3630-F845-44D9-98B6-89497772B015}" type="presOf" srcId="{EC491FFE-CB10-4F21-8127-0E511E3922CD}" destId="{EC50A8AA-E2FB-46BF-B4CA-3758661FDA30}" srcOrd="0" destOrd="0" presId="urn:microsoft.com/office/officeart/2005/8/layout/cycle1"/>
    <dgm:cxn modelId="{68DBB5DD-0D23-4C36-A3AB-3B5C40FDAA34}" type="presOf" srcId="{B42DF3A1-40BA-46F0-B0C6-F8F09F3C3E73}" destId="{024862B4-714E-4A74-AD87-548795BAD86C}" srcOrd="0" destOrd="0" presId="urn:microsoft.com/office/officeart/2005/8/layout/cycle1"/>
    <dgm:cxn modelId="{014ACB93-FAFF-4721-9E6C-0CDAF2FC09DA}" type="presOf" srcId="{37385AC8-1803-463B-BC6C-CFC5F344E021}" destId="{1EE2604A-E754-431A-8D5D-95EE174E9FF8}" srcOrd="0" destOrd="0" presId="urn:microsoft.com/office/officeart/2005/8/layout/cycle1"/>
    <dgm:cxn modelId="{F5858254-AC3E-4E22-8DE3-FB115A0473C4}" type="presOf" srcId="{47B03202-4A46-4C85-97DD-A491E9B2D7F6}" destId="{C7B3DF28-293D-4374-AA2E-1844CE9F966A}" srcOrd="0" destOrd="0" presId="urn:microsoft.com/office/officeart/2005/8/layout/cycle1"/>
    <dgm:cxn modelId="{AD8FCB54-BE40-4FFF-AF68-0A273CDCB0BE}" type="presOf" srcId="{9745FF08-1D46-4B9B-B0A3-D6E3731B58E4}" destId="{752DA0B1-6140-492C-B4E9-296C05751365}" srcOrd="0" destOrd="0" presId="urn:microsoft.com/office/officeart/2005/8/layout/cycle1"/>
    <dgm:cxn modelId="{2262254F-FC55-44A7-AEB5-DA190EDB8A5C}" srcId="{37385AC8-1803-463B-BC6C-CFC5F344E021}" destId="{ED1758A0-AAFB-4348-B76C-09C2B6D96FFF}" srcOrd="2" destOrd="0" parTransId="{3B6D0D80-287B-433C-8BF7-16ECE46380C6}" sibTransId="{2D568C32-68DA-4B21-B0FD-2C2A314D441C}"/>
    <dgm:cxn modelId="{C55708FA-6D8E-4053-AA2D-71148E8A81A4}" type="presOf" srcId="{021079E4-21AE-46C6-A230-F2E72FE4A5C4}" destId="{7001863C-F9D5-486A-BBC3-0B0A880F6AEC}" srcOrd="0" destOrd="0" presId="urn:microsoft.com/office/officeart/2005/8/layout/cycle1"/>
    <dgm:cxn modelId="{24708C33-0C75-4790-948A-66A40DC01FB8}" type="presOf" srcId="{668BA043-4772-41F9-B8AB-790CF72F9605}" destId="{B0D0DE3A-A53A-4A9F-BB56-EA36E4F8D0B3}" srcOrd="0" destOrd="0" presId="urn:microsoft.com/office/officeart/2005/8/layout/cycle1"/>
    <dgm:cxn modelId="{88310A2D-B35D-44ED-8FA8-F46E3576FC96}" type="presOf" srcId="{58E0A176-8D7C-4864-BEB4-DAA289E52CAE}" destId="{9E61BBF2-18E6-463F-9AA7-95C9CFDAC9A8}" srcOrd="0" destOrd="0" presId="urn:microsoft.com/office/officeart/2005/8/layout/cycle1"/>
    <dgm:cxn modelId="{8DFCEFDF-DE30-409A-955B-D258E854163E}" type="presOf" srcId="{9635C477-42B3-43A6-B346-DBEF14E441FA}" destId="{78C6A95C-5FDF-4A2B-99CB-92CA41804B2D}" srcOrd="0" destOrd="0" presId="urn:microsoft.com/office/officeart/2005/8/layout/cycle1"/>
    <dgm:cxn modelId="{EE086FDA-DA84-4336-A477-2C722DD82F29}" type="presParOf" srcId="{1EE2604A-E754-431A-8D5D-95EE174E9FF8}" destId="{532F546D-94DE-455C-92A3-CDC84B1A0FE1}" srcOrd="0" destOrd="0" presId="urn:microsoft.com/office/officeart/2005/8/layout/cycle1"/>
    <dgm:cxn modelId="{BDF26EF5-F1E2-431B-8D4F-F256998D9B84}" type="presParOf" srcId="{1EE2604A-E754-431A-8D5D-95EE174E9FF8}" destId="{C5455C7D-4C13-4E57-A5BF-9ECFC37FD66C}" srcOrd="1" destOrd="0" presId="urn:microsoft.com/office/officeart/2005/8/layout/cycle1"/>
    <dgm:cxn modelId="{FD2E03FE-C2F2-4214-9C8C-D4440186FC08}" type="presParOf" srcId="{1EE2604A-E754-431A-8D5D-95EE174E9FF8}" destId="{CD6A40BD-AC45-40B3-B891-746B707937F6}" srcOrd="2" destOrd="0" presId="urn:microsoft.com/office/officeart/2005/8/layout/cycle1"/>
    <dgm:cxn modelId="{86A46595-5C9A-496A-94C2-23272F53B8DD}" type="presParOf" srcId="{1EE2604A-E754-431A-8D5D-95EE174E9FF8}" destId="{6E8290CA-A28D-4EBB-8B07-AB494D85F2A6}" srcOrd="3" destOrd="0" presId="urn:microsoft.com/office/officeart/2005/8/layout/cycle1"/>
    <dgm:cxn modelId="{6EB2C690-9CDF-4F4E-B0F0-EF022C7D8D86}" type="presParOf" srcId="{1EE2604A-E754-431A-8D5D-95EE174E9FF8}" destId="{C7B3DF28-293D-4374-AA2E-1844CE9F966A}" srcOrd="4" destOrd="0" presId="urn:microsoft.com/office/officeart/2005/8/layout/cycle1"/>
    <dgm:cxn modelId="{D61B6CD7-AD42-44AC-9815-930C79BBEDDE}" type="presParOf" srcId="{1EE2604A-E754-431A-8D5D-95EE174E9FF8}" destId="{9E61BBF2-18E6-463F-9AA7-95C9CFDAC9A8}" srcOrd="5" destOrd="0" presId="urn:microsoft.com/office/officeart/2005/8/layout/cycle1"/>
    <dgm:cxn modelId="{6CAB004C-D99E-47A2-8CA9-83D2F3D2FCF7}" type="presParOf" srcId="{1EE2604A-E754-431A-8D5D-95EE174E9FF8}" destId="{69F7D310-157F-4380-9678-DC68F73EAE1B}" srcOrd="6" destOrd="0" presId="urn:microsoft.com/office/officeart/2005/8/layout/cycle1"/>
    <dgm:cxn modelId="{6BC3BD61-9BED-41BF-8304-AF4AC09A27AA}" type="presParOf" srcId="{1EE2604A-E754-431A-8D5D-95EE174E9FF8}" destId="{8E0F43BA-7406-42BD-AE0E-1FD8BE9C93C8}" srcOrd="7" destOrd="0" presId="urn:microsoft.com/office/officeart/2005/8/layout/cycle1"/>
    <dgm:cxn modelId="{27FDF554-E6CB-4CEE-A084-74A4AFF82C1E}" type="presParOf" srcId="{1EE2604A-E754-431A-8D5D-95EE174E9FF8}" destId="{262C18AA-EAB5-4F25-A52E-7C54FE6F9E33}" srcOrd="8" destOrd="0" presId="urn:microsoft.com/office/officeart/2005/8/layout/cycle1"/>
    <dgm:cxn modelId="{483A98FD-54B0-48C9-ACB1-6228B867FA90}" type="presParOf" srcId="{1EE2604A-E754-431A-8D5D-95EE174E9FF8}" destId="{496E239A-43D5-4A75-B449-BD519B388316}" srcOrd="9" destOrd="0" presId="urn:microsoft.com/office/officeart/2005/8/layout/cycle1"/>
    <dgm:cxn modelId="{5D803D57-8FA7-4636-8BFD-8A598D6882AF}" type="presParOf" srcId="{1EE2604A-E754-431A-8D5D-95EE174E9FF8}" destId="{78C6A95C-5FDF-4A2B-99CB-92CA41804B2D}" srcOrd="10" destOrd="0" presId="urn:microsoft.com/office/officeart/2005/8/layout/cycle1"/>
    <dgm:cxn modelId="{20FD3C02-D45C-40DA-A327-4ED36B225FAC}" type="presParOf" srcId="{1EE2604A-E754-431A-8D5D-95EE174E9FF8}" destId="{7001863C-F9D5-486A-BBC3-0B0A880F6AEC}" srcOrd="11" destOrd="0" presId="urn:microsoft.com/office/officeart/2005/8/layout/cycle1"/>
    <dgm:cxn modelId="{63E015B1-737E-4131-8F7C-F64F46EACCF2}" type="presParOf" srcId="{1EE2604A-E754-431A-8D5D-95EE174E9FF8}" destId="{9CFBA9EA-5385-4B17-B1D1-D22C6625013D}" srcOrd="12" destOrd="0" presId="urn:microsoft.com/office/officeart/2005/8/layout/cycle1"/>
    <dgm:cxn modelId="{02F07689-5415-463D-B021-CC5406895C83}" type="presParOf" srcId="{1EE2604A-E754-431A-8D5D-95EE174E9FF8}" destId="{9BFB9988-738B-4592-8583-2D9F55FBDA49}" srcOrd="13" destOrd="0" presId="urn:microsoft.com/office/officeart/2005/8/layout/cycle1"/>
    <dgm:cxn modelId="{330AC2A2-E7F7-4C20-9166-0B831995F3EE}" type="presParOf" srcId="{1EE2604A-E754-431A-8D5D-95EE174E9FF8}" destId="{7A050DCC-2919-4D9E-95BB-857FB9E406EC}" srcOrd="14" destOrd="0" presId="urn:microsoft.com/office/officeart/2005/8/layout/cycle1"/>
    <dgm:cxn modelId="{DC47F218-ED5E-4C9B-B1FB-74AEE5E2319B}" type="presParOf" srcId="{1EE2604A-E754-431A-8D5D-95EE174E9FF8}" destId="{52C18AE7-0000-461D-B3B3-CC8778B43F0F}" srcOrd="15" destOrd="0" presId="urn:microsoft.com/office/officeart/2005/8/layout/cycle1"/>
    <dgm:cxn modelId="{F64F26DA-1826-4976-8321-355FE4ABB16C}" type="presParOf" srcId="{1EE2604A-E754-431A-8D5D-95EE174E9FF8}" destId="{1A898EEE-F22B-4335-8B0D-A3C8E1B7E1BB}" srcOrd="16" destOrd="0" presId="urn:microsoft.com/office/officeart/2005/8/layout/cycle1"/>
    <dgm:cxn modelId="{F6E4B7C3-5931-482A-9728-9D84A9727850}" type="presParOf" srcId="{1EE2604A-E754-431A-8D5D-95EE174E9FF8}" destId="{113B0112-45A7-4532-ACFA-1FEBC7AD7816}" srcOrd="17" destOrd="0" presId="urn:microsoft.com/office/officeart/2005/8/layout/cycle1"/>
    <dgm:cxn modelId="{46835971-4EC8-4500-B8EB-04BC2296E274}" type="presParOf" srcId="{1EE2604A-E754-431A-8D5D-95EE174E9FF8}" destId="{4D54604B-2F01-4D72-B2A8-25EE187D87B9}" srcOrd="18" destOrd="0" presId="urn:microsoft.com/office/officeart/2005/8/layout/cycle1"/>
    <dgm:cxn modelId="{6B38662A-F92D-4C23-9614-AD6CD6C9F0A5}" type="presParOf" srcId="{1EE2604A-E754-431A-8D5D-95EE174E9FF8}" destId="{024862B4-714E-4A74-AD87-548795BAD86C}" srcOrd="19" destOrd="0" presId="urn:microsoft.com/office/officeart/2005/8/layout/cycle1"/>
    <dgm:cxn modelId="{E4130A03-4751-438B-B990-3E63A9F49BA4}" type="presParOf" srcId="{1EE2604A-E754-431A-8D5D-95EE174E9FF8}" destId="{00E33445-952D-4D4B-9CB6-BF6A7B2794AA}" srcOrd="20" destOrd="0" presId="urn:microsoft.com/office/officeart/2005/8/layout/cycle1"/>
    <dgm:cxn modelId="{833D59C5-182C-4CCE-9E64-F7E3860D460C}" type="presParOf" srcId="{1EE2604A-E754-431A-8D5D-95EE174E9FF8}" destId="{55549277-740D-499E-B295-428A227CCAB4}" srcOrd="21" destOrd="0" presId="urn:microsoft.com/office/officeart/2005/8/layout/cycle1"/>
    <dgm:cxn modelId="{F6708772-68CC-488E-845B-3A881A029042}" type="presParOf" srcId="{1EE2604A-E754-431A-8D5D-95EE174E9FF8}" destId="{B0D0DE3A-A53A-4A9F-BB56-EA36E4F8D0B3}" srcOrd="22" destOrd="0" presId="urn:microsoft.com/office/officeart/2005/8/layout/cycle1"/>
    <dgm:cxn modelId="{729AACD2-F378-422F-95D6-BE6C8F33E364}" type="presParOf" srcId="{1EE2604A-E754-431A-8D5D-95EE174E9FF8}" destId="{752DA0B1-6140-492C-B4E9-296C05751365}" srcOrd="23" destOrd="0" presId="urn:microsoft.com/office/officeart/2005/8/layout/cycle1"/>
    <dgm:cxn modelId="{53C4009B-38A0-4F79-8454-283BE8F2D5C2}" type="presParOf" srcId="{1EE2604A-E754-431A-8D5D-95EE174E9FF8}" destId="{7244B78B-0E32-43E9-B617-6BDFF2F0D05D}" srcOrd="24" destOrd="0" presId="urn:microsoft.com/office/officeart/2005/8/layout/cycle1"/>
    <dgm:cxn modelId="{21E7AEA6-7EBF-4A74-8D50-0CFE01F57595}" type="presParOf" srcId="{1EE2604A-E754-431A-8D5D-95EE174E9FF8}" destId="{EC50A8AA-E2FB-46BF-B4CA-3758661FDA30}" srcOrd="25" destOrd="0" presId="urn:microsoft.com/office/officeart/2005/8/layout/cycle1"/>
    <dgm:cxn modelId="{B265704C-9D35-4B54-AB0C-71F60FC48B6E}" type="presParOf" srcId="{1EE2604A-E754-431A-8D5D-95EE174E9FF8}" destId="{865AD131-CB26-4885-B684-DEE320CCF15E}" srcOrd="26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82E85-3BE8-4F80-98DF-2F91420F1A06}">
      <dsp:nvSpPr>
        <dsp:cNvPr id="0" name=""/>
        <dsp:cNvSpPr/>
      </dsp:nvSpPr>
      <dsp:spPr>
        <a:xfrm rot="10800000">
          <a:off x="1260142" y="0"/>
          <a:ext cx="4333283" cy="674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2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Disponibilidade e acesso a alimentos adequados e saudáveis</a:t>
          </a:r>
          <a:endParaRPr lang="pt-BR" sz="1700" kern="1200" dirty="0"/>
        </a:p>
      </dsp:txBody>
      <dsp:txXfrm rot="10800000">
        <a:off x="1428818" y="0"/>
        <a:ext cx="4164607" cy="674705"/>
      </dsp:txXfrm>
    </dsp:sp>
    <dsp:sp modelId="{FCBB1CFB-3751-4F8C-B30D-EE8A0E9C64BB}">
      <dsp:nvSpPr>
        <dsp:cNvPr id="0" name=""/>
        <dsp:cNvSpPr/>
      </dsp:nvSpPr>
      <dsp:spPr>
        <a:xfrm>
          <a:off x="922789" y="3418"/>
          <a:ext cx="674705" cy="6747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353A8-BEAF-4BE5-A729-01BBE5F222AA}">
      <dsp:nvSpPr>
        <dsp:cNvPr id="0" name=""/>
        <dsp:cNvSpPr/>
      </dsp:nvSpPr>
      <dsp:spPr>
        <a:xfrm rot="10800000">
          <a:off x="1260142" y="879528"/>
          <a:ext cx="4333283" cy="674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2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Ações de educação, comunicação e informação</a:t>
          </a:r>
          <a:endParaRPr lang="pt-BR" sz="1700" kern="1200" dirty="0"/>
        </a:p>
      </dsp:txBody>
      <dsp:txXfrm rot="10800000">
        <a:off x="1428818" y="879528"/>
        <a:ext cx="4164607" cy="674705"/>
      </dsp:txXfrm>
    </dsp:sp>
    <dsp:sp modelId="{0F83B94D-F16E-4612-95C2-ED87F0D494A1}">
      <dsp:nvSpPr>
        <dsp:cNvPr id="0" name=""/>
        <dsp:cNvSpPr/>
      </dsp:nvSpPr>
      <dsp:spPr>
        <a:xfrm>
          <a:off x="922789" y="879528"/>
          <a:ext cx="674705" cy="67470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A3A2E-A747-4605-B1F0-155A522DCE1F}">
      <dsp:nvSpPr>
        <dsp:cNvPr id="0" name=""/>
        <dsp:cNvSpPr/>
      </dsp:nvSpPr>
      <dsp:spPr>
        <a:xfrm rot="10800000">
          <a:off x="1260142" y="1755638"/>
          <a:ext cx="4333283" cy="674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2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Promoção de modos de vida saudáveis em ambientes específicos</a:t>
          </a:r>
          <a:endParaRPr lang="pt-BR" sz="1700" kern="1200" dirty="0"/>
        </a:p>
      </dsp:txBody>
      <dsp:txXfrm rot="10800000">
        <a:off x="1428818" y="1755638"/>
        <a:ext cx="4164607" cy="674705"/>
      </dsp:txXfrm>
    </dsp:sp>
    <dsp:sp modelId="{62F42C29-5898-45FD-B759-0055E830D5DB}">
      <dsp:nvSpPr>
        <dsp:cNvPr id="0" name=""/>
        <dsp:cNvSpPr/>
      </dsp:nvSpPr>
      <dsp:spPr>
        <a:xfrm>
          <a:off x="922789" y="1755638"/>
          <a:ext cx="674705" cy="67470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7AB36-3232-4E7F-8E0A-4C60F33DB239}">
      <dsp:nvSpPr>
        <dsp:cNvPr id="0" name=""/>
        <dsp:cNvSpPr/>
      </dsp:nvSpPr>
      <dsp:spPr>
        <a:xfrm rot="10800000">
          <a:off x="1260142" y="2631747"/>
          <a:ext cx="4333283" cy="674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2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Vigilância alimentar e Nutricional</a:t>
          </a:r>
          <a:endParaRPr lang="pt-BR" sz="1700" kern="1200" dirty="0"/>
        </a:p>
      </dsp:txBody>
      <dsp:txXfrm rot="10800000">
        <a:off x="1428818" y="2631747"/>
        <a:ext cx="4164607" cy="674705"/>
      </dsp:txXfrm>
    </dsp:sp>
    <dsp:sp modelId="{74922243-6212-4572-87B3-656B5E9A4D98}">
      <dsp:nvSpPr>
        <dsp:cNvPr id="0" name=""/>
        <dsp:cNvSpPr/>
      </dsp:nvSpPr>
      <dsp:spPr>
        <a:xfrm>
          <a:off x="922789" y="2631747"/>
          <a:ext cx="674705" cy="67470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648EB-1630-4443-A9F4-1A2A09EA4DFF}">
      <dsp:nvSpPr>
        <dsp:cNvPr id="0" name=""/>
        <dsp:cNvSpPr/>
      </dsp:nvSpPr>
      <dsp:spPr>
        <a:xfrm rot="10800000">
          <a:off x="1260142" y="3507857"/>
          <a:ext cx="4333283" cy="674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2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Atenção Integral à saúde do individuo com sobrepeso/obesidade na rede de saúde</a:t>
          </a:r>
          <a:endParaRPr lang="pt-BR" sz="1700" kern="1200" dirty="0"/>
        </a:p>
      </dsp:txBody>
      <dsp:txXfrm rot="10800000">
        <a:off x="1428818" y="3507857"/>
        <a:ext cx="4164607" cy="674705"/>
      </dsp:txXfrm>
    </dsp:sp>
    <dsp:sp modelId="{551DDC5F-11CD-4F70-9F7D-370636D05200}">
      <dsp:nvSpPr>
        <dsp:cNvPr id="0" name=""/>
        <dsp:cNvSpPr/>
      </dsp:nvSpPr>
      <dsp:spPr>
        <a:xfrm>
          <a:off x="922789" y="3507857"/>
          <a:ext cx="674705" cy="67470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17AA9-CA9B-48A3-A85B-F651E1FD6D53}">
      <dsp:nvSpPr>
        <dsp:cNvPr id="0" name=""/>
        <dsp:cNvSpPr/>
      </dsp:nvSpPr>
      <dsp:spPr>
        <a:xfrm rot="10800000">
          <a:off x="1260142" y="4383967"/>
          <a:ext cx="4333283" cy="674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2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Regulação e controle da qualidade e inocuidade de alimentos</a:t>
          </a:r>
          <a:endParaRPr lang="pt-BR" sz="1700" kern="1200" dirty="0"/>
        </a:p>
      </dsp:txBody>
      <dsp:txXfrm rot="10800000">
        <a:off x="1428818" y="4383967"/>
        <a:ext cx="4164607" cy="674705"/>
      </dsp:txXfrm>
    </dsp:sp>
    <dsp:sp modelId="{CB43968D-92FE-4C7D-881D-153D1B06B9FE}">
      <dsp:nvSpPr>
        <dsp:cNvPr id="0" name=""/>
        <dsp:cNvSpPr/>
      </dsp:nvSpPr>
      <dsp:spPr>
        <a:xfrm>
          <a:off x="922789" y="4383967"/>
          <a:ext cx="674705" cy="674705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55C7D-4C13-4E57-A5BF-9ECFC37FD66C}">
      <dsp:nvSpPr>
        <dsp:cNvPr id="0" name=""/>
        <dsp:cNvSpPr/>
      </dsp:nvSpPr>
      <dsp:spPr>
        <a:xfrm>
          <a:off x="4180770" y="2822"/>
          <a:ext cx="1343839" cy="80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Sustentabilidade social, ambiental e econômica</a:t>
          </a:r>
          <a:endParaRPr lang="pt-BR" sz="1300" b="1" kern="1200" dirty="0"/>
        </a:p>
      </dsp:txBody>
      <dsp:txXfrm>
        <a:off x="4180770" y="2822"/>
        <a:ext cx="1343839" cy="809395"/>
      </dsp:txXfrm>
    </dsp:sp>
    <dsp:sp modelId="{CD6A40BD-AC45-40B3-B891-746B707937F6}">
      <dsp:nvSpPr>
        <dsp:cNvPr id="0" name=""/>
        <dsp:cNvSpPr/>
      </dsp:nvSpPr>
      <dsp:spPr>
        <a:xfrm>
          <a:off x="1309800" y="85009"/>
          <a:ext cx="5367087" cy="5367087"/>
        </a:xfrm>
        <a:prstGeom prst="circularArrow">
          <a:avLst>
            <a:gd name="adj1" fmla="val 2941"/>
            <a:gd name="adj2" fmla="val 179979"/>
            <a:gd name="adj3" fmla="val 18937130"/>
            <a:gd name="adj4" fmla="val 18452961"/>
            <a:gd name="adj5" fmla="val 343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3DF28-293D-4374-AA2E-1844CE9F966A}">
      <dsp:nvSpPr>
        <dsp:cNvPr id="0" name=""/>
        <dsp:cNvSpPr/>
      </dsp:nvSpPr>
      <dsp:spPr>
        <a:xfrm>
          <a:off x="4953612" y="1107575"/>
          <a:ext cx="2431343" cy="80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Abordagem do sistema alimentar na sua integralidade</a:t>
          </a:r>
          <a:endParaRPr lang="pt-BR" sz="1300" b="1" kern="1200" dirty="0"/>
        </a:p>
      </dsp:txBody>
      <dsp:txXfrm>
        <a:off x="4953612" y="1107575"/>
        <a:ext cx="2431343" cy="809395"/>
      </dsp:txXfrm>
    </dsp:sp>
    <dsp:sp modelId="{9E61BBF2-18E6-463F-9AA7-95C9CFDAC9A8}">
      <dsp:nvSpPr>
        <dsp:cNvPr id="0" name=""/>
        <dsp:cNvSpPr/>
      </dsp:nvSpPr>
      <dsp:spPr>
        <a:xfrm>
          <a:off x="1309800" y="85009"/>
          <a:ext cx="5367087" cy="5367087"/>
        </a:xfrm>
        <a:prstGeom prst="circularArrow">
          <a:avLst>
            <a:gd name="adj1" fmla="val 2941"/>
            <a:gd name="adj2" fmla="val 179979"/>
            <a:gd name="adj3" fmla="val 21463263"/>
            <a:gd name="adj4" fmla="val 20411298"/>
            <a:gd name="adj5" fmla="val 343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F43BA-7406-42BD-AE0E-1FD8BE9C93C8}">
      <dsp:nvSpPr>
        <dsp:cNvPr id="0" name=""/>
        <dsp:cNvSpPr/>
      </dsp:nvSpPr>
      <dsp:spPr>
        <a:xfrm>
          <a:off x="5167867" y="2800156"/>
          <a:ext cx="2599730" cy="80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Valorização da cultura alimentar local e respeito à diversidade de opiniões e perspectivas</a:t>
          </a:r>
          <a:endParaRPr lang="pt-BR" sz="1300" b="1" kern="1200" dirty="0"/>
        </a:p>
      </dsp:txBody>
      <dsp:txXfrm>
        <a:off x="5167867" y="2800156"/>
        <a:ext cx="2599730" cy="809395"/>
      </dsp:txXfrm>
    </dsp:sp>
    <dsp:sp modelId="{262C18AA-EAB5-4F25-A52E-7C54FE6F9E33}">
      <dsp:nvSpPr>
        <dsp:cNvPr id="0" name=""/>
        <dsp:cNvSpPr/>
      </dsp:nvSpPr>
      <dsp:spPr>
        <a:xfrm>
          <a:off x="1309800" y="85009"/>
          <a:ext cx="5367087" cy="5367087"/>
        </a:xfrm>
        <a:prstGeom prst="circularArrow">
          <a:avLst>
            <a:gd name="adj1" fmla="val 2941"/>
            <a:gd name="adj2" fmla="val 179979"/>
            <a:gd name="adj3" fmla="val 2053642"/>
            <a:gd name="adj4" fmla="val 1173324"/>
            <a:gd name="adj5" fmla="val 343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6A95C-5FDF-4A2B-99CB-92CA41804B2D}">
      <dsp:nvSpPr>
        <dsp:cNvPr id="0" name=""/>
        <dsp:cNvSpPr/>
      </dsp:nvSpPr>
      <dsp:spPr>
        <a:xfrm>
          <a:off x="4703866" y="4288587"/>
          <a:ext cx="1809039" cy="80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A comida e o alimento como referências – culinária emancipatória</a:t>
          </a:r>
          <a:endParaRPr lang="pt-BR" sz="1300" b="1" kern="1200" dirty="0"/>
        </a:p>
      </dsp:txBody>
      <dsp:txXfrm>
        <a:off x="4703866" y="4288587"/>
        <a:ext cx="1809039" cy="809395"/>
      </dsp:txXfrm>
    </dsp:sp>
    <dsp:sp modelId="{7001863C-F9D5-486A-BBC3-0B0A880F6AEC}">
      <dsp:nvSpPr>
        <dsp:cNvPr id="0" name=""/>
        <dsp:cNvSpPr/>
      </dsp:nvSpPr>
      <dsp:spPr>
        <a:xfrm>
          <a:off x="1309800" y="85009"/>
          <a:ext cx="5367087" cy="5367087"/>
        </a:xfrm>
        <a:prstGeom prst="circularArrow">
          <a:avLst>
            <a:gd name="adj1" fmla="val 2941"/>
            <a:gd name="adj2" fmla="val 179979"/>
            <a:gd name="adj3" fmla="val 4290627"/>
            <a:gd name="adj4" fmla="val 4079363"/>
            <a:gd name="adj5" fmla="val 343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B9988-738B-4592-8583-2D9F55FBDA49}">
      <dsp:nvSpPr>
        <dsp:cNvPr id="0" name=""/>
        <dsp:cNvSpPr/>
      </dsp:nvSpPr>
      <dsp:spPr>
        <a:xfrm>
          <a:off x="3322319" y="4876414"/>
          <a:ext cx="1342050" cy="80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A promoção do autocuidado e da autonomia</a:t>
          </a:r>
          <a:endParaRPr lang="pt-BR" sz="1300" b="1" kern="1200" dirty="0"/>
        </a:p>
      </dsp:txBody>
      <dsp:txXfrm>
        <a:off x="3322319" y="4876414"/>
        <a:ext cx="1342050" cy="809395"/>
      </dsp:txXfrm>
    </dsp:sp>
    <dsp:sp modelId="{7A050DCC-2919-4D9E-95BB-857FB9E406EC}">
      <dsp:nvSpPr>
        <dsp:cNvPr id="0" name=""/>
        <dsp:cNvSpPr/>
      </dsp:nvSpPr>
      <dsp:spPr>
        <a:xfrm>
          <a:off x="1309800" y="85009"/>
          <a:ext cx="5367087" cy="5367087"/>
        </a:xfrm>
        <a:prstGeom prst="circularArrow">
          <a:avLst>
            <a:gd name="adj1" fmla="val 2941"/>
            <a:gd name="adj2" fmla="val 179979"/>
            <a:gd name="adj3" fmla="val 6540658"/>
            <a:gd name="adj4" fmla="val 6329394"/>
            <a:gd name="adj5" fmla="val 343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98EEE-F22B-4335-8B0D-A3C8E1B7E1BB}">
      <dsp:nvSpPr>
        <dsp:cNvPr id="0" name=""/>
        <dsp:cNvSpPr/>
      </dsp:nvSpPr>
      <dsp:spPr>
        <a:xfrm>
          <a:off x="1391378" y="4288587"/>
          <a:ext cx="1973848" cy="80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smtClean="0"/>
            <a:t>A educação enquanto um processo permanente , participativo e gerador de autonomia</a:t>
          </a:r>
          <a:endParaRPr lang="pt-BR" sz="1300" b="1" kern="1200" dirty="0"/>
        </a:p>
      </dsp:txBody>
      <dsp:txXfrm>
        <a:off x="1391378" y="4288587"/>
        <a:ext cx="1973848" cy="809395"/>
      </dsp:txXfrm>
    </dsp:sp>
    <dsp:sp modelId="{113B0112-45A7-4532-ACFA-1FEBC7AD7816}">
      <dsp:nvSpPr>
        <dsp:cNvPr id="0" name=""/>
        <dsp:cNvSpPr/>
      </dsp:nvSpPr>
      <dsp:spPr>
        <a:xfrm>
          <a:off x="1309800" y="85009"/>
          <a:ext cx="5367087" cy="5367087"/>
        </a:xfrm>
        <a:prstGeom prst="circularArrow">
          <a:avLst>
            <a:gd name="adj1" fmla="val 2941"/>
            <a:gd name="adj2" fmla="val 179979"/>
            <a:gd name="adj3" fmla="val 9446697"/>
            <a:gd name="adj4" fmla="val 8566380"/>
            <a:gd name="adj5" fmla="val 343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862B4-714E-4A74-AD87-548795BAD86C}">
      <dsp:nvSpPr>
        <dsp:cNvPr id="0" name=""/>
        <dsp:cNvSpPr/>
      </dsp:nvSpPr>
      <dsp:spPr>
        <a:xfrm>
          <a:off x="945370" y="2800156"/>
          <a:ext cx="1147172" cy="80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A diversidade dos cenários de prática </a:t>
          </a:r>
          <a:endParaRPr lang="pt-BR" sz="1300" b="1" kern="1200" dirty="0"/>
        </a:p>
      </dsp:txBody>
      <dsp:txXfrm>
        <a:off x="945370" y="2800156"/>
        <a:ext cx="1147172" cy="809395"/>
      </dsp:txXfrm>
    </dsp:sp>
    <dsp:sp modelId="{00E33445-952D-4D4B-9CB6-BF6A7B2794AA}">
      <dsp:nvSpPr>
        <dsp:cNvPr id="0" name=""/>
        <dsp:cNvSpPr/>
      </dsp:nvSpPr>
      <dsp:spPr>
        <a:xfrm>
          <a:off x="1309800" y="85009"/>
          <a:ext cx="5367087" cy="5367087"/>
        </a:xfrm>
        <a:prstGeom prst="circularArrow">
          <a:avLst>
            <a:gd name="adj1" fmla="val 2941"/>
            <a:gd name="adj2" fmla="val 179979"/>
            <a:gd name="adj3" fmla="val 11808723"/>
            <a:gd name="adj4" fmla="val 10756758"/>
            <a:gd name="adj5" fmla="val 343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0DE3A-A53A-4A9F-BB56-EA36E4F8D0B3}">
      <dsp:nvSpPr>
        <dsp:cNvPr id="0" name=""/>
        <dsp:cNvSpPr/>
      </dsp:nvSpPr>
      <dsp:spPr>
        <a:xfrm>
          <a:off x="970509" y="1107575"/>
          <a:ext cx="1693789" cy="80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err="1" smtClean="0"/>
            <a:t>Intersetorialidade</a:t>
          </a:r>
          <a:endParaRPr lang="pt-BR" sz="1300" b="1" kern="1200" dirty="0"/>
        </a:p>
      </dsp:txBody>
      <dsp:txXfrm>
        <a:off x="970509" y="1107575"/>
        <a:ext cx="1693789" cy="809395"/>
      </dsp:txXfrm>
    </dsp:sp>
    <dsp:sp modelId="{752DA0B1-6140-492C-B4E9-296C05751365}">
      <dsp:nvSpPr>
        <dsp:cNvPr id="0" name=""/>
        <dsp:cNvSpPr/>
      </dsp:nvSpPr>
      <dsp:spPr>
        <a:xfrm>
          <a:off x="1309800" y="85009"/>
          <a:ext cx="5367087" cy="5367087"/>
        </a:xfrm>
        <a:prstGeom prst="circularArrow">
          <a:avLst>
            <a:gd name="adj1" fmla="val 2941"/>
            <a:gd name="adj2" fmla="val 179979"/>
            <a:gd name="adj3" fmla="val 13688100"/>
            <a:gd name="adj4" fmla="val 13282892"/>
            <a:gd name="adj5" fmla="val 343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0A8AA-E2FB-46BF-B4CA-3758661FDA30}">
      <dsp:nvSpPr>
        <dsp:cNvPr id="0" name=""/>
        <dsp:cNvSpPr/>
      </dsp:nvSpPr>
      <dsp:spPr>
        <a:xfrm>
          <a:off x="2388213" y="2822"/>
          <a:ext cx="1491570" cy="80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Planejamento avaliação e monitoramento das ações</a:t>
          </a:r>
          <a:endParaRPr lang="pt-BR" sz="1300" b="1" kern="1200" dirty="0"/>
        </a:p>
      </dsp:txBody>
      <dsp:txXfrm>
        <a:off x="2388213" y="2822"/>
        <a:ext cx="1491570" cy="809395"/>
      </dsp:txXfrm>
    </dsp:sp>
    <dsp:sp modelId="{865AD131-CB26-4885-B684-DEE320CCF15E}">
      <dsp:nvSpPr>
        <dsp:cNvPr id="0" name=""/>
        <dsp:cNvSpPr/>
      </dsp:nvSpPr>
      <dsp:spPr>
        <a:xfrm>
          <a:off x="1309800" y="85009"/>
          <a:ext cx="5367087" cy="5367087"/>
        </a:xfrm>
        <a:prstGeom prst="circularArrow">
          <a:avLst>
            <a:gd name="adj1" fmla="val 2941"/>
            <a:gd name="adj2" fmla="val 179979"/>
            <a:gd name="adj3" fmla="val 16276701"/>
            <a:gd name="adj4" fmla="val 16044571"/>
            <a:gd name="adj5" fmla="val 343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91DA8-1947-4848-B861-0D82D88B4D53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F44F4-7967-4A69-B124-E9667229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71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>
              <a:latin typeface="Times New Roman" pitchFamily="18" charset="0"/>
            </a:endParaRP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2038" algn="l"/>
                <a:tab pos="4052888" algn="l"/>
                <a:tab pos="4503738" algn="l"/>
                <a:tab pos="4954588" algn="l"/>
                <a:tab pos="5403850" algn="l"/>
                <a:tab pos="5854700" algn="l"/>
                <a:tab pos="6305550" algn="l"/>
                <a:tab pos="6756400" algn="l"/>
                <a:tab pos="7207250" algn="l"/>
                <a:tab pos="7656513" algn="l"/>
                <a:tab pos="8107363" algn="l"/>
                <a:tab pos="8558213" algn="l"/>
                <a:tab pos="90090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2038" algn="l"/>
                <a:tab pos="4052888" algn="l"/>
                <a:tab pos="4503738" algn="l"/>
                <a:tab pos="4954588" algn="l"/>
                <a:tab pos="5403850" algn="l"/>
                <a:tab pos="5854700" algn="l"/>
                <a:tab pos="6305550" algn="l"/>
                <a:tab pos="6756400" algn="l"/>
                <a:tab pos="7207250" algn="l"/>
                <a:tab pos="7656513" algn="l"/>
                <a:tab pos="8107363" algn="l"/>
                <a:tab pos="8558213" algn="l"/>
                <a:tab pos="90090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2038" algn="l"/>
                <a:tab pos="4052888" algn="l"/>
                <a:tab pos="4503738" algn="l"/>
                <a:tab pos="4954588" algn="l"/>
                <a:tab pos="5403850" algn="l"/>
                <a:tab pos="5854700" algn="l"/>
                <a:tab pos="6305550" algn="l"/>
                <a:tab pos="6756400" algn="l"/>
                <a:tab pos="7207250" algn="l"/>
                <a:tab pos="7656513" algn="l"/>
                <a:tab pos="8107363" algn="l"/>
                <a:tab pos="8558213" algn="l"/>
                <a:tab pos="90090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2038" algn="l"/>
                <a:tab pos="4052888" algn="l"/>
                <a:tab pos="4503738" algn="l"/>
                <a:tab pos="4954588" algn="l"/>
                <a:tab pos="5403850" algn="l"/>
                <a:tab pos="5854700" algn="l"/>
                <a:tab pos="6305550" algn="l"/>
                <a:tab pos="6756400" algn="l"/>
                <a:tab pos="7207250" algn="l"/>
                <a:tab pos="7656513" algn="l"/>
                <a:tab pos="8107363" algn="l"/>
                <a:tab pos="8558213" algn="l"/>
                <a:tab pos="90090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2038" algn="l"/>
                <a:tab pos="4052888" algn="l"/>
                <a:tab pos="4503738" algn="l"/>
                <a:tab pos="4954588" algn="l"/>
                <a:tab pos="5403850" algn="l"/>
                <a:tab pos="5854700" algn="l"/>
                <a:tab pos="6305550" algn="l"/>
                <a:tab pos="6756400" algn="l"/>
                <a:tab pos="7207250" algn="l"/>
                <a:tab pos="7656513" algn="l"/>
                <a:tab pos="8107363" algn="l"/>
                <a:tab pos="8558213" algn="l"/>
                <a:tab pos="90090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2038" algn="l"/>
                <a:tab pos="4052888" algn="l"/>
                <a:tab pos="4503738" algn="l"/>
                <a:tab pos="4954588" algn="l"/>
                <a:tab pos="5403850" algn="l"/>
                <a:tab pos="5854700" algn="l"/>
                <a:tab pos="6305550" algn="l"/>
                <a:tab pos="6756400" algn="l"/>
                <a:tab pos="7207250" algn="l"/>
                <a:tab pos="7656513" algn="l"/>
                <a:tab pos="8107363" algn="l"/>
                <a:tab pos="8558213" algn="l"/>
                <a:tab pos="90090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2038" algn="l"/>
                <a:tab pos="4052888" algn="l"/>
                <a:tab pos="4503738" algn="l"/>
                <a:tab pos="4954588" algn="l"/>
                <a:tab pos="5403850" algn="l"/>
                <a:tab pos="5854700" algn="l"/>
                <a:tab pos="6305550" algn="l"/>
                <a:tab pos="6756400" algn="l"/>
                <a:tab pos="7207250" algn="l"/>
                <a:tab pos="7656513" algn="l"/>
                <a:tab pos="8107363" algn="l"/>
                <a:tab pos="8558213" algn="l"/>
                <a:tab pos="90090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2038" algn="l"/>
                <a:tab pos="4052888" algn="l"/>
                <a:tab pos="4503738" algn="l"/>
                <a:tab pos="4954588" algn="l"/>
                <a:tab pos="5403850" algn="l"/>
                <a:tab pos="5854700" algn="l"/>
                <a:tab pos="6305550" algn="l"/>
                <a:tab pos="6756400" algn="l"/>
                <a:tab pos="7207250" algn="l"/>
                <a:tab pos="7656513" algn="l"/>
                <a:tab pos="8107363" algn="l"/>
                <a:tab pos="8558213" algn="l"/>
                <a:tab pos="90090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2038" algn="l"/>
                <a:tab pos="4052888" algn="l"/>
                <a:tab pos="4503738" algn="l"/>
                <a:tab pos="4954588" algn="l"/>
                <a:tab pos="5403850" algn="l"/>
                <a:tab pos="5854700" algn="l"/>
                <a:tab pos="6305550" algn="l"/>
                <a:tab pos="6756400" algn="l"/>
                <a:tab pos="7207250" algn="l"/>
                <a:tab pos="7656513" algn="l"/>
                <a:tab pos="8107363" algn="l"/>
                <a:tab pos="8558213" algn="l"/>
                <a:tab pos="90090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3D93960A-C042-457F-A4FD-E70D00899ED8}" type="slidenum">
              <a:rPr lang="pt-BR" altLang="pt-BR" smtClean="0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pt-BR" altLang="pt-BR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7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Gestão intersetorial do SISAN: integração de programas e ações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Participação social: formular e implementar programas, dar visibilidade às distintas concepções e pactuar conflitos.</a:t>
            </a:r>
            <a:endParaRPr lang="es-EC" altLang="pt-BR" smtClean="0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8DE49-8D03-47E2-ADC9-B392B8B565E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63D2B82-0C2C-4F03-B422-30258B6B214E}" type="slidenum">
              <a:rPr lang="pt-BR" altLang="pt-BR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AE0946B-3335-40FF-BB07-039CAA2DDDD4}" type="slidenum">
              <a:rPr lang="pt-BR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02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764704"/>
            <a:ext cx="7772400" cy="2664296"/>
          </a:xfrm>
        </p:spPr>
        <p:txBody>
          <a:bodyPr/>
          <a:lstStyle>
            <a:lvl1pPr algn="l"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t-BR" dirty="0" smtClean="0"/>
              <a:t>CLIQUE PARA </a:t>
            </a:r>
            <a:br>
              <a:rPr lang="pt-BR" dirty="0" smtClean="0"/>
            </a:br>
            <a:r>
              <a:rPr lang="pt-BR" dirty="0" smtClean="0"/>
              <a:t>EDITAR O TÍTULO </a:t>
            </a:r>
            <a:br>
              <a:rPr lang="pt-BR" dirty="0" smtClean="0"/>
            </a:br>
            <a:r>
              <a:rPr lang="pt-BR" dirty="0" smtClean="0"/>
              <a:t>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742184"/>
            <a:ext cx="6400800" cy="13430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43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2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5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1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2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9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just">
              <a:buFont typeface="+mj-lt"/>
              <a:buNone/>
              <a:defRPr sz="2000"/>
            </a:lvl1pPr>
            <a:lvl2pPr>
              <a:defRPr sz="2000"/>
            </a:lvl2pPr>
          </a:lstStyle>
          <a:p>
            <a:pPr algn="ctr"/>
            <a:r>
              <a:rPr lang="pt-BR" sz="3200" b="1" dirty="0" smtClean="0"/>
              <a:t>Pauta</a:t>
            </a:r>
          </a:p>
          <a:p>
            <a:pPr algn="just"/>
            <a:endParaRPr lang="pt-BR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pt-BR" sz="2200" dirty="0" smtClean="0"/>
              <a:t>Manhã – 09h30 - período destinado ao debate da sociedade civil;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200" dirty="0" smtClean="0"/>
              <a:t>Tarde – 14h - período destinado à sociedade civil e representantes de ministérios e órgãos do governo federal: 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2200" dirty="0" smtClean="0"/>
              <a:t>abertura – Secretário Arnoldo de Campos;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2200" dirty="0" smtClean="0"/>
              <a:t>atualização normativa do Programa de Aquisição de Alimentos (PAA) - apresentação da Companhia Nacional de Abastecimento (CONAB); e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2200" dirty="0" smtClean="0"/>
              <a:t>debate.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200" dirty="0" smtClean="0"/>
              <a:t>Encerramento.</a:t>
            </a:r>
          </a:p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5D192B-19B0-4FF2-B8D6-F50FD5E1E4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A270A-BFFA-415D-A8C0-D3B8BB76192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0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164C-25D9-4A69-BFFB-19236BB44112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A3682-CF74-4D36-93BA-AD51F8B293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023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18442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90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fld id="{E8AA7EEB-0497-5346-AFBD-DCE2B7D936D2}" type="datetimeFigureOut">
              <a:rPr lang="en-US" smtClean="0"/>
              <a:t>7/19/2017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0778566B-FD4E-4948-987F-F90F848A54D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0452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56103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06084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2198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70FE-60E1-45D6-B135-7AF858C242E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60AA-6F54-4AA6-A4D4-2691895CC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1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just">
              <a:buFont typeface="+mj-lt"/>
              <a:buNone/>
              <a:defRPr sz="2000"/>
            </a:lvl1pPr>
            <a:lvl2pPr>
              <a:defRPr sz="2000"/>
            </a:lvl2pPr>
          </a:lstStyle>
          <a:p>
            <a:pPr algn="ctr"/>
            <a:r>
              <a:rPr lang="pt-BR" sz="3200" b="1" dirty="0" smtClean="0"/>
              <a:t>Pauta</a:t>
            </a:r>
          </a:p>
          <a:p>
            <a:pPr algn="just"/>
            <a:endParaRPr lang="pt-BR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pt-BR" sz="2200" dirty="0" smtClean="0"/>
              <a:t>Manhã – 09h30 - período destinado ao debate da sociedade civil;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200" dirty="0" smtClean="0"/>
              <a:t>Tarde – 14h - período destinado à sociedade civil e representantes de ministérios e órgãos do governo federal: 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2200" dirty="0" smtClean="0"/>
              <a:t>abertura – Secretário Arnoldo de Campos;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2200" dirty="0" smtClean="0"/>
              <a:t>atualização normativa do Programa de Aquisição de Alimentos (PAA) - apresentação da Companhia Nacional de Abastecimento (CONAB); e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2200" dirty="0" smtClean="0"/>
              <a:t>debate.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200" dirty="0" smtClean="0"/>
              <a:t>Encerramento.</a:t>
            </a:r>
          </a:p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5D192B-19B0-4FF2-B8D6-F50FD5E1E4D3}" type="datetimeFigureOut">
              <a:rPr lang="pt-BR" smtClean="0"/>
              <a:pPr/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A270A-BFFA-415D-A8C0-D3B8BB7619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80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4170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7108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6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3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0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170FE-60E1-45D6-B135-7AF858C242E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860AA-6F54-4AA6-A4D4-2691895CC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9" y="-9000"/>
            <a:ext cx="9178198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0" y="-9675"/>
            <a:ext cx="9180000" cy="687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84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4" r:id="rId12"/>
    <p:sldLayoutId id="2147483795" r:id="rId13"/>
    <p:sldLayoutId id="2147483796" r:id="rId14"/>
    <p:sldLayoutId id="214748379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ideiasnamesa.unb.br/index.php?r=curso/index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iasnamesa.unb.br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://www.ideiasnamesa.unb.br/index.php?r=curso/view&amp;id=9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hyperlink" Target="http://www.ideiasnamesa.unb.br/index.php?r=curso/view&amp;id=10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san.gov.br/" TargetMode="External"/><Relationship Id="rId2" Type="http://schemas.openxmlformats.org/officeDocument/2006/relationships/hyperlink" Target="http://mds.gov.br/assuntos/seguranca-alimentar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5516" y="1124744"/>
            <a:ext cx="8784976" cy="1800200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IV Congresso Nacional do Sistema CFN/CRN</a:t>
            </a:r>
            <a:br>
              <a:rPr lang="pt-BR" sz="3600" dirty="0" smtClean="0"/>
            </a:br>
            <a:r>
              <a:rPr lang="pt-PT" sz="3600" dirty="0"/>
              <a:t/>
            </a:r>
            <a:br>
              <a:rPr lang="pt-PT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Política Nacional de Segurança Alimentar e Nutricional</a:t>
            </a:r>
            <a:br>
              <a:rPr lang="pt-BR" sz="3600" dirty="0" smtClean="0"/>
            </a:br>
            <a:r>
              <a:rPr lang="pt-PT" sz="3600" dirty="0" smtClean="0"/>
              <a:t>- Atuação do Nutricionista nas Políticas Públicas -</a:t>
            </a:r>
            <a:br>
              <a:rPr lang="pt-PT" sz="3600" dirty="0" smtClean="0"/>
            </a:br>
            <a:endParaRPr lang="en-US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2028" y="523036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Brasília, </a:t>
            </a:r>
            <a:r>
              <a:rPr lang="pt-BR" sz="22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20 </a:t>
            </a:r>
            <a:r>
              <a:rPr lang="pt-BR" sz="22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de </a:t>
            </a:r>
            <a:r>
              <a:rPr lang="pt-BR" sz="22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julho de </a:t>
            </a:r>
            <a:r>
              <a:rPr lang="pt-BR" sz="22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2017 </a:t>
            </a:r>
            <a:endParaRPr lang="pt-BR" sz="22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pic>
        <p:nvPicPr>
          <p:cNvPr id="6" name="Imagem 1" descr="Descrição: Descrição: http://aplicacoes.mds.gov.br/sagi/plansan/imgs/logo_caisan_fundo_trans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1440160" cy="5804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22364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846138"/>
            <a:ext cx="8784976" cy="854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15452537"/>
              </p:ext>
            </p:extLst>
          </p:nvPr>
        </p:nvGraphicFramePr>
        <p:xfrm>
          <a:off x="3240360" y="1319237"/>
          <a:ext cx="6516216" cy="506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6042"/>
            <a:ext cx="3045371" cy="3811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82575" y="188913"/>
            <a:ext cx="8856663" cy="576262"/>
          </a:xfrm>
        </p:spPr>
        <p:txBody>
          <a:bodyPr>
            <a:noAutofit/>
          </a:bodyPr>
          <a:lstStyle/>
          <a:p>
            <a:pPr algn="l"/>
            <a:r>
              <a:rPr lang="pt-BR" sz="2400" dirty="0"/>
              <a:t>Estratégia </a:t>
            </a:r>
            <a:r>
              <a:rPr lang="pt-BR" sz="2400" dirty="0" err="1"/>
              <a:t>Intersetorial</a:t>
            </a:r>
            <a:r>
              <a:rPr lang="pt-BR" sz="2400" dirty="0"/>
              <a:t>  de Prevenção e Controle da </a:t>
            </a:r>
            <a:r>
              <a:rPr lang="pt-BR" sz="2400" dirty="0" smtClean="0"/>
              <a:t>Obesidade – </a:t>
            </a:r>
            <a:r>
              <a:rPr lang="pt-BR" sz="2400" dirty="0" err="1" smtClean="0"/>
              <a:t>Caisan</a:t>
            </a:r>
            <a:r>
              <a:rPr lang="pt-BR" sz="2400" dirty="0" smtClean="0"/>
              <a:t> Nacional (</a:t>
            </a:r>
            <a:r>
              <a:rPr lang="pt-BR" altLang="pt-BR" sz="2400" b="1" i="1" dirty="0" smtClean="0">
                <a:solidFill>
                  <a:srgbClr val="003300"/>
                </a:solidFill>
              </a:rPr>
              <a:t>Comitê </a:t>
            </a:r>
            <a:r>
              <a:rPr lang="pt-BR" altLang="pt-BR" sz="2400" b="1" i="1" dirty="0" smtClean="0">
                <a:solidFill>
                  <a:srgbClr val="003300"/>
                </a:solidFill>
              </a:rPr>
              <a:t>Técnico </a:t>
            </a:r>
            <a:r>
              <a:rPr lang="pt-BR" altLang="pt-BR" sz="2400" b="1" i="1" dirty="0">
                <a:solidFill>
                  <a:srgbClr val="003300"/>
                </a:solidFill>
              </a:rPr>
              <a:t>de Obesidade (</a:t>
            </a:r>
            <a:r>
              <a:rPr lang="pt-BR" altLang="pt-BR" sz="2400" b="1" i="1" dirty="0" smtClean="0">
                <a:solidFill>
                  <a:srgbClr val="003300"/>
                </a:solidFill>
              </a:rPr>
              <a:t>Res. nº </a:t>
            </a:r>
            <a:r>
              <a:rPr lang="pt-BR" altLang="pt-BR" sz="2400" b="1" i="1" dirty="0" smtClean="0">
                <a:solidFill>
                  <a:srgbClr val="003300"/>
                </a:solidFill>
              </a:rPr>
              <a:t>07/2014</a:t>
            </a:r>
            <a:r>
              <a:rPr lang="pt-BR" altLang="pt-BR" sz="2400" b="1" i="1" dirty="0">
                <a:solidFill>
                  <a:srgbClr val="003300"/>
                </a:solidFill>
              </a:rPr>
              <a:t>) </a:t>
            </a:r>
            <a:endParaRPr lang="pt-BR" altLang="pt-BR" sz="2400" b="1" i="1" u="sng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58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/>
          <p:cNvSpPr txBox="1">
            <a:spLocks noChangeArrowheads="1"/>
          </p:cNvSpPr>
          <p:nvPr/>
        </p:nvSpPr>
        <p:spPr bwMode="auto">
          <a:xfrm>
            <a:off x="2212975" y="764704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DECRETO Nº 8.553, DE 3 DE NOVEMBRO DE 2015</a:t>
            </a:r>
          </a:p>
        </p:txBody>
      </p:sp>
      <p:sp>
        <p:nvSpPr>
          <p:cNvPr id="12291" name="Retângulo 15"/>
          <p:cNvSpPr>
            <a:spLocks noChangeArrowheads="1"/>
          </p:cNvSpPr>
          <p:nvPr/>
        </p:nvSpPr>
        <p:spPr bwMode="auto">
          <a:xfrm>
            <a:off x="825500" y="188640"/>
            <a:ext cx="7632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/>
              <a:t>Pacto Nacional para Alimentação Saudável</a:t>
            </a:r>
            <a:endParaRPr lang="pt-BR" altLang="pt-BR" dirty="0"/>
          </a:p>
        </p:txBody>
      </p:sp>
      <p:sp>
        <p:nvSpPr>
          <p:cNvPr id="12292" name="Retângulo 1"/>
          <p:cNvSpPr>
            <a:spLocks noChangeArrowheads="1"/>
          </p:cNvSpPr>
          <p:nvPr/>
        </p:nvSpPr>
        <p:spPr bwMode="auto">
          <a:xfrm>
            <a:off x="265113" y="1691035"/>
            <a:ext cx="521335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romanUcPeriod"/>
            </a:pPr>
            <a:r>
              <a:rPr lang="pt-BR" altLang="pt-BR" sz="1400" b="1" dirty="0">
                <a:solidFill>
                  <a:srgbClr val="FF0000"/>
                </a:solidFill>
              </a:rPr>
              <a:t>Aumentar a oferta e a disponibilidade de alimentos saudáveis, com destaque aos provenientes da AF, orgânicos, agroecológicos e da </a:t>
            </a:r>
            <a:r>
              <a:rPr lang="pt-BR" altLang="pt-BR" sz="1400" b="1" dirty="0" err="1">
                <a:solidFill>
                  <a:srgbClr val="FF0000"/>
                </a:solidFill>
              </a:rPr>
              <a:t>sociobiodiversidade</a:t>
            </a:r>
            <a:endParaRPr lang="pt-BR" altLang="pt-BR" sz="1400" b="1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AutoNum type="romanUcPeriod"/>
            </a:pPr>
            <a:r>
              <a:rPr lang="pt-BR" altLang="pt-BR" sz="1400" b="1" dirty="0"/>
              <a:t>Reduzir o uso de agrotóxicos e induzir modelos de produção de alimentos agroecológicos</a:t>
            </a:r>
          </a:p>
          <a:p>
            <a:pPr algn="just" eaLnBrk="1" hangingPunct="1">
              <a:spcBef>
                <a:spcPct val="0"/>
              </a:spcBef>
              <a:buFontTx/>
              <a:buAutoNum type="romanUcPeriod"/>
            </a:pPr>
            <a:r>
              <a:rPr lang="pt-BR" altLang="pt-BR" sz="1400" b="1" dirty="0">
                <a:solidFill>
                  <a:srgbClr val="FF0000"/>
                </a:solidFill>
              </a:rPr>
              <a:t>Fomentar a educação alimentar e nutricional </a:t>
            </a:r>
          </a:p>
          <a:p>
            <a:pPr algn="just" eaLnBrk="1" hangingPunct="1">
              <a:spcBef>
                <a:spcPct val="0"/>
              </a:spcBef>
              <a:buFontTx/>
              <a:buAutoNum type="romanUcPeriod"/>
            </a:pPr>
            <a:r>
              <a:rPr lang="pt-BR" altLang="pt-BR" sz="1400" b="1" dirty="0"/>
              <a:t>Promover hábitos alimentares saudáveis para a população brasileira</a:t>
            </a:r>
          </a:p>
          <a:p>
            <a:pPr algn="just" eaLnBrk="1" hangingPunct="1">
              <a:spcBef>
                <a:spcPct val="0"/>
              </a:spcBef>
              <a:buFontTx/>
              <a:buAutoNum type="romanUcPeriod"/>
            </a:pPr>
            <a:r>
              <a:rPr lang="pt-BR" altLang="pt-BR" sz="1400" b="1" dirty="0"/>
              <a:t>Reduzir de forma progressiva os teores de açúcar adicionado, gorduras e sódio nos alimentos processados e </a:t>
            </a:r>
            <a:r>
              <a:rPr lang="pt-BR" altLang="pt-BR" sz="1400" b="1" dirty="0" err="1"/>
              <a:t>ultraprocessados</a:t>
            </a:r>
            <a:endParaRPr lang="pt-BR" altLang="pt-BR" sz="1400" b="1" dirty="0"/>
          </a:p>
          <a:p>
            <a:pPr algn="just" eaLnBrk="1" hangingPunct="1">
              <a:spcBef>
                <a:spcPct val="0"/>
              </a:spcBef>
              <a:buFontTx/>
              <a:buAutoNum type="romanUcPeriod"/>
            </a:pPr>
            <a:r>
              <a:rPr lang="pt-BR" altLang="pt-BR" sz="1400" b="1" dirty="0"/>
              <a:t>Incentivar o consumo de alimentos saudáveis no ambiente escolar, bem como a regulamentação da comercialização, da propaganda, da publicidade</a:t>
            </a:r>
          </a:p>
          <a:p>
            <a:pPr algn="just" eaLnBrk="1" hangingPunct="1">
              <a:spcBef>
                <a:spcPct val="0"/>
              </a:spcBef>
              <a:buFontTx/>
              <a:buAutoNum type="romanUcPeriod"/>
            </a:pPr>
            <a:r>
              <a:rPr lang="pt-BR" altLang="pt-BR" sz="1400" b="1" dirty="0"/>
              <a:t>Fortalecer as políticas de comercialização e de abastecimento da agricultura familiar</a:t>
            </a:r>
          </a:p>
          <a:p>
            <a:pPr algn="just" eaLnBrk="1" hangingPunct="1">
              <a:spcBef>
                <a:spcPct val="0"/>
              </a:spcBef>
              <a:buFontTx/>
              <a:buAutoNum type="romanUcPeriod"/>
            </a:pPr>
            <a:r>
              <a:rPr lang="pt-BR" altLang="pt-BR" sz="1400" b="1" dirty="0"/>
              <a:t> Aperfeiçoar os marcos regulatórios para o processamento, a </a:t>
            </a:r>
            <a:r>
              <a:rPr lang="pt-BR" altLang="pt-BR" sz="1400" b="1" dirty="0" err="1"/>
              <a:t>agroindustrialização</a:t>
            </a:r>
            <a:r>
              <a:rPr lang="pt-BR" altLang="pt-BR" sz="1400" b="1" dirty="0"/>
              <a:t> e a comercialização dos produtos da agricultura familiar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45903"/>
            <a:ext cx="3059112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6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2829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15"/>
          <p:cNvSpPr>
            <a:spLocks noChangeArrowheads="1"/>
          </p:cNvSpPr>
          <p:nvPr/>
        </p:nvSpPr>
        <p:spPr bwMode="auto">
          <a:xfrm>
            <a:off x="539552" y="188640"/>
            <a:ext cx="79186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Fortalecimento da agenda de Educação Alimentar e Nutricional</a:t>
            </a:r>
            <a:endParaRPr lang="pt-BR" alt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68504" y="1754227"/>
            <a:ext cx="48959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 smtClean="0"/>
              <a:t>Qualificação a ampliação das ações de EAN.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err="1" smtClean="0"/>
              <a:t>RedeEAN</a:t>
            </a:r>
            <a:r>
              <a:rPr lang="pt-BR" sz="2000" dirty="0" smtClean="0"/>
              <a:t> no SISAN: fortalecimento da institucionalidade de uma rede intersetorial de EAN no âmbito do SISAN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 smtClean="0"/>
              <a:t>Apoio </a:t>
            </a:r>
            <a:r>
              <a:rPr lang="pt-BR" sz="2000" b="1" dirty="0" smtClean="0"/>
              <a:t>à educação permanente e inovação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Produção de materiais de apoio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Apoio à formação permanente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Pesquisa e inovação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 smtClean="0"/>
              <a:t>Sistemática </a:t>
            </a:r>
            <a:r>
              <a:rPr lang="pt-BR" sz="2000" b="1" dirty="0" smtClean="0"/>
              <a:t>de monitoramento e avaliação</a:t>
            </a:r>
          </a:p>
        </p:txBody>
      </p:sp>
    </p:spTree>
    <p:extLst>
      <p:ext uri="{BB962C8B-B14F-4D97-AF65-F5344CB8AC3E}">
        <p14:creationId xmlns:p14="http://schemas.microsoft.com/office/powerpoint/2010/main" val="262183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m 1" descr="http://www.mda.gov.br/sitemda/sites/sitemda/files/styles/imagem_noticia/public/imagem_destaque/TK_RS-1953.JPG?itok=D9RmOEt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2204864"/>
            <a:ext cx="5238750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16" y="2176104"/>
            <a:ext cx="3111097" cy="19009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aixaDeTexto 1"/>
          <p:cNvSpPr txBox="1">
            <a:spLocks noChangeArrowheads="1"/>
          </p:cNvSpPr>
          <p:nvPr/>
        </p:nvSpPr>
        <p:spPr bwMode="auto">
          <a:xfrm>
            <a:off x="508000" y="1700808"/>
            <a:ext cx="819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FORTALECENDO A ALIMENTAÇÃO SAUDÁVEL</a:t>
            </a:r>
            <a:endParaRPr lang="pt-BR" altLang="pt-BR" sz="2000" b="1" dirty="0"/>
          </a:p>
        </p:txBody>
      </p:sp>
      <p:sp>
        <p:nvSpPr>
          <p:cNvPr id="16389" name="Retângulo 2"/>
          <p:cNvSpPr>
            <a:spLocks noChangeArrowheads="1"/>
          </p:cNvSpPr>
          <p:nvPr/>
        </p:nvSpPr>
        <p:spPr bwMode="auto">
          <a:xfrm>
            <a:off x="285750" y="5192032"/>
            <a:ext cx="8832850" cy="147732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u="sng" dirty="0" smtClean="0"/>
              <a:t>15 seminários  </a:t>
            </a:r>
            <a:r>
              <a:rPr lang="pt-BR" altLang="pt-BR" sz="1800" b="1" u="sng" dirty="0"/>
              <a:t>regionais:</a:t>
            </a:r>
            <a:endParaRPr lang="pt-BR" altLang="pt-B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ym typeface="Wingdings 2" pitchFamily="18" charset="2"/>
              </a:rPr>
              <a:t></a:t>
            </a:r>
            <a:r>
              <a:rPr lang="pt-BR" altLang="pt-BR" sz="1800" dirty="0"/>
              <a:t> Sensibilizar profissionais e gestores das áreas da saúde, educação, assistência social e agricultura do sobre a importância da prática de </a:t>
            </a:r>
            <a:r>
              <a:rPr lang="pt-BR" altLang="pt-BR" sz="1800" dirty="0" smtClean="0"/>
              <a:t>EAN </a:t>
            </a:r>
            <a:r>
              <a:rPr lang="pt-BR" altLang="pt-BR" sz="1800" dirty="0"/>
              <a:t>e a </a:t>
            </a:r>
            <a:r>
              <a:rPr lang="pt-BR" altLang="pt-BR" sz="1800" dirty="0" smtClean="0"/>
              <a:t>Compra </a:t>
            </a:r>
            <a:r>
              <a:rPr lang="pt-BR" altLang="pt-BR" sz="1800" dirty="0"/>
              <a:t>Institucional </a:t>
            </a:r>
            <a:r>
              <a:rPr lang="pt-BR" altLang="pt-BR" sz="1800" dirty="0" smtClean="0"/>
              <a:t>da AF</a:t>
            </a:r>
            <a:endParaRPr lang="pt-BR" altLang="pt-B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ym typeface="Wingdings 2" pitchFamily="18" charset="2"/>
              </a:rPr>
              <a:t></a:t>
            </a:r>
            <a:r>
              <a:rPr lang="pt-BR" altLang="pt-BR" sz="1800" dirty="0"/>
              <a:t> Apoiar a construção de Agendas </a:t>
            </a:r>
            <a:r>
              <a:rPr lang="pt-BR" altLang="pt-BR" sz="1800" dirty="0" err="1"/>
              <a:t>Intersetoriais</a:t>
            </a:r>
            <a:r>
              <a:rPr lang="pt-BR" altLang="pt-BR" sz="1800" dirty="0"/>
              <a:t> de promoção da Alimentação Adequada e Saudável no contexto do Sistema Nacional de Segurança Alimentar e Nutricional (SISAN)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0663" y="4295056"/>
            <a:ext cx="4206875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/>
              <a:t>MAIS ACESSO À ALIMENTOS ORIUNDOS DA AGRICULTURA FAMILIAR </a:t>
            </a:r>
            <a:endParaRPr lang="pt-BR" dirty="0"/>
          </a:p>
        </p:txBody>
      </p:sp>
      <p:sp>
        <p:nvSpPr>
          <p:cNvPr id="16391" name="Retângulo 6"/>
          <p:cNvSpPr>
            <a:spLocks noChangeArrowheads="1"/>
          </p:cNvSpPr>
          <p:nvPr/>
        </p:nvSpPr>
        <p:spPr bwMode="auto">
          <a:xfrm>
            <a:off x="4804147" y="4005263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0000"/>
                </a:solidFill>
              </a:rPr>
              <a:t>+</a:t>
            </a:r>
            <a:endParaRPr lang="pt-BR" altLang="pt-BR" sz="1800" dirty="0"/>
          </a:p>
        </p:txBody>
      </p:sp>
      <p:sp>
        <p:nvSpPr>
          <p:cNvPr id="12" name="Retângulo 11"/>
          <p:cNvSpPr/>
          <p:nvPr/>
        </p:nvSpPr>
        <p:spPr>
          <a:xfrm>
            <a:off x="5418583" y="4293096"/>
            <a:ext cx="3617913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/>
              <a:t>ESCOLHAS ALIMENTARES SAUDÁVEIS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23528" y="11663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Projeto de apoio à atuação de profissionais e gestores para </a:t>
            </a:r>
            <a:r>
              <a:rPr lang="pt-BR" sz="2400" b="1" dirty="0" smtClean="0"/>
              <a:t>ações </a:t>
            </a:r>
            <a:r>
              <a:rPr lang="pt-BR" sz="2400" b="1" dirty="0"/>
              <a:t>de Educação Alimentar e Nutricional e realização da Modalidade Compra Institucional do </a:t>
            </a:r>
            <a:r>
              <a:rPr lang="pt-BR" sz="2400" b="1" dirty="0" smtClean="0"/>
              <a:t>PAA – parceria CFN, UFOP, especialistas e ministérios.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54410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2"/>
          <p:cNvSpPr>
            <a:spLocks noChangeArrowheads="1"/>
          </p:cNvSpPr>
          <p:nvPr/>
        </p:nvSpPr>
        <p:spPr bwMode="auto">
          <a:xfrm>
            <a:off x="180528" y="44624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latin typeface="+mj-lt"/>
              </a:rPr>
              <a:t>Produtos do Projeto: materiais de apoio a gestores e profissionais</a:t>
            </a:r>
            <a:endParaRPr lang="pt-BR" altLang="pt-BR" sz="2800" b="1" dirty="0"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"/>
          <a:stretch>
            <a:fillRect/>
          </a:stretch>
        </p:blipFill>
        <p:spPr bwMode="auto">
          <a:xfrm>
            <a:off x="5108873" y="5877272"/>
            <a:ext cx="414364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1" y="1329283"/>
            <a:ext cx="38957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26593"/>
            <a:ext cx="37052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67383"/>
            <a:ext cx="36290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1340768"/>
            <a:ext cx="6336704" cy="4176464"/>
          </a:xfrm>
        </p:spPr>
        <p:txBody>
          <a:bodyPr>
            <a:noAutofit/>
          </a:bodyPr>
          <a:lstStyle/>
          <a:p>
            <a:pPr marL="457200" lvl="6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Os serviços </a:t>
            </a:r>
            <a:r>
              <a:rPr lang="pt-BR" dirty="0" err="1">
                <a:solidFill>
                  <a:schemeClr val="tx2">
                    <a:lumMod val="50000"/>
                  </a:schemeClr>
                </a:solidFill>
              </a:rPr>
              <a:t>socioassistencias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da proteção social básica visam à promoção de ações de prevenção das situações de vulnerabilidade e risco social e de acesso a direitos sociais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básicos.</a:t>
            </a:r>
          </a:p>
          <a:p>
            <a:pPr marL="457200" lvl="6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6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EAN é uma estratégia para  a garantia do Direito Humano a Alimentação Adequada –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DHAA;</a:t>
            </a:r>
          </a:p>
          <a:p>
            <a:pPr marL="800100" lvl="6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Os Cadernos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visam subsidiar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 abordagem de EAN nos serviços </a:t>
            </a:r>
            <a:r>
              <a:rPr lang="pt-BR" dirty="0" err="1" smtClean="0">
                <a:solidFill>
                  <a:schemeClr val="tx2">
                    <a:lumMod val="50000"/>
                  </a:schemeClr>
                </a:solidFill>
              </a:rPr>
              <a:t>socioassistencias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800100" lvl="6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Pode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ser realizada por meio da reflexão de temáticas que estimulem a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prática autônoma e voluntária de hábitos alimentares saudáveis pelas famílias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914400" lvl="7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Curso à distância no Ideias na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Mesa (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http://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www.ideiasnamesa.unb.br/index.php?r=curso/index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264696" y="1452274"/>
            <a:ext cx="2915816" cy="4208973"/>
            <a:chOff x="445255" y="3940231"/>
            <a:chExt cx="1682300" cy="2196856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955" y="4869160"/>
              <a:ext cx="1085600" cy="126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55" y="3940231"/>
              <a:ext cx="1133831" cy="1434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323528" y="11663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Educação Alimentar e Nutricional no trabalho </a:t>
            </a:r>
            <a:r>
              <a:rPr lang="pt-BR" sz="2800" b="1" dirty="0" err="1" smtClean="0"/>
              <a:t>sociassistencial</a:t>
            </a:r>
            <a:r>
              <a:rPr lang="pt-BR" sz="2800" b="1" dirty="0" smtClean="0"/>
              <a:t>: aproximação com o SUAS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383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3" y="908720"/>
            <a:ext cx="5112567" cy="564462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indent="0" algn="l" eaLnBrk="1" hangingPunct="1">
              <a:buFont typeface="Arial" charset="0"/>
              <a:buNone/>
            </a:pPr>
            <a:r>
              <a:rPr lang="pt-BR" sz="2400" dirty="0" smtClean="0"/>
              <a:t>Rede </a:t>
            </a:r>
            <a:r>
              <a:rPr lang="pt-BR" sz="2400" dirty="0" smtClean="0"/>
              <a:t>virtual onde diversos atores envolvidos com a EAN podem compartilhar experiências e recursos (vídeos, materiais didáticos).</a:t>
            </a:r>
          </a:p>
          <a:p>
            <a:pPr marL="0" indent="0" algn="just" eaLnBrk="1" hangingPunct="1">
              <a:buFont typeface="Arial" charset="0"/>
              <a:buNone/>
            </a:pPr>
            <a:endParaRPr lang="pt-BR" sz="1600" dirty="0" smtClean="0">
              <a:solidFill>
                <a:srgbClr val="C0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pt-BR" sz="1600" b="1" dirty="0" smtClean="0">
                <a:solidFill>
                  <a:srgbClr val="C00000"/>
                </a:solidFill>
              </a:rPr>
              <a:t>Objetivo: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Fortalecer e valorizar o tema da EAN;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Estabelecer referenciais técnicos </a:t>
            </a:r>
            <a:br>
              <a:rPr lang="pt-BR" sz="2400" dirty="0" smtClean="0"/>
            </a:br>
            <a:r>
              <a:rPr lang="pt-BR" sz="2400" dirty="0" smtClean="0"/>
              <a:t>conceituais/metodologias;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Conectar/trocar/integrar ações </a:t>
            </a:r>
            <a:br>
              <a:rPr lang="pt-BR" sz="2400" dirty="0" smtClean="0"/>
            </a:br>
            <a:r>
              <a:rPr lang="pt-BR" sz="2400" dirty="0" smtClean="0"/>
              <a:t>e aprendizados</a:t>
            </a:r>
            <a:endParaRPr lang="pt-BR" sz="1600" dirty="0" smtClean="0">
              <a:solidFill>
                <a:srgbClr val="C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sz="1600" dirty="0" smtClean="0">
              <a:solidFill>
                <a:srgbClr val="C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pt-BR" sz="1600" b="1" dirty="0" smtClean="0">
                <a:solidFill>
                  <a:srgbClr val="C00000"/>
                </a:solidFill>
              </a:rPr>
              <a:t>Público alvo: </a:t>
            </a:r>
          </a:p>
          <a:p>
            <a:pPr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</a:rPr>
              <a:t>Profissionais e pessoas de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diversos </a:t>
            </a:r>
            <a:r>
              <a:rPr lang="pt-BR" sz="2400" dirty="0" smtClean="0">
                <a:solidFill>
                  <a:srgbClr val="000000"/>
                </a:solidFill>
              </a:rPr>
              <a:t>setores da sociedade.</a:t>
            </a:r>
            <a:endParaRPr lang="pt-BR" sz="2400" dirty="0" smtClean="0"/>
          </a:p>
        </p:txBody>
      </p:sp>
      <p:pic>
        <p:nvPicPr>
          <p:cNvPr id="10242" name="Picture 2" descr="Resultado de imagem para ideias na m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09" y="692696"/>
            <a:ext cx="2749287" cy="17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CaixaDeTexto 2"/>
          <p:cNvSpPr txBox="1">
            <a:spLocks noChangeArrowheads="1"/>
          </p:cNvSpPr>
          <p:nvPr/>
        </p:nvSpPr>
        <p:spPr bwMode="auto">
          <a:xfrm>
            <a:off x="5436096" y="1988840"/>
            <a:ext cx="3707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pt-BR" sz="2800" i="1" dirty="0">
                <a:hlinkClick r:id="rId3"/>
              </a:rPr>
              <a:t>ideiasnamesa.unb.b</a:t>
            </a:r>
            <a:r>
              <a:rPr lang="pt-BR" sz="2800" dirty="0">
                <a:hlinkClick r:id="rId3"/>
              </a:rPr>
              <a:t>r</a:t>
            </a:r>
            <a:endParaRPr lang="pt-BR" sz="2800" dirty="0"/>
          </a:p>
        </p:txBody>
      </p:sp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1019" y="3501008"/>
            <a:ext cx="437949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51520" y="18864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Rede Virtual </a:t>
            </a:r>
            <a:r>
              <a:rPr lang="pt-BR" sz="2800" b="1" dirty="0" err="1" smtClean="0"/>
              <a:t>Idéias</a:t>
            </a:r>
            <a:r>
              <a:rPr lang="pt-BR" sz="2800" b="1" dirty="0" smtClean="0"/>
              <a:t> na Mesa – parceria MDS e UnB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7181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94"/>
            <a:ext cx="8676456" cy="705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040464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434" y="836712"/>
            <a:ext cx="2433022" cy="156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44941" y="4200713"/>
            <a:ext cx="5900737" cy="1201737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Qualificando a oferta de alimentação adequada e saudável no âmbito de entidades atendidas pelo Programa de Aquisição de Alimentos </a:t>
            </a:r>
            <a:r>
              <a:rPr lang="pt-BR" b="1" kern="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– </a:t>
            </a:r>
            <a:r>
              <a:rPr lang="pt-BR" b="1" kern="0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PAA</a:t>
            </a:r>
            <a:endParaRPr lang="pt-BR" b="1" kern="0" dirty="0" smtClean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509 </a:t>
            </a:r>
            <a:r>
              <a:rPr lang="pt-BR" kern="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profissionais </a:t>
            </a:r>
            <a:r>
              <a:rPr lang="pt-BR" kern="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formados</a:t>
            </a:r>
            <a:endParaRPr lang="pt-BR" kern="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1448" y="1596862"/>
            <a:ext cx="5927725" cy="1200329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Educação Alimentar e Nutricional: uma estratégia para a promoção do Direito Humano à Alimentação </a:t>
            </a:r>
            <a:r>
              <a:rPr lang="pt-BR" b="1" kern="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Adequada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1.144 </a:t>
            </a:r>
            <a:r>
              <a:rPr lang="pt-BR" kern="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profissionais </a:t>
            </a:r>
            <a:r>
              <a:rPr lang="pt-BR" kern="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formados</a:t>
            </a:r>
            <a:endParaRPr lang="pt-BR" kern="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upo 12"/>
          <p:cNvGrpSpPr>
            <a:grpSpLocks/>
          </p:cNvGrpSpPr>
          <p:nvPr/>
        </p:nvGrpSpPr>
        <p:grpSpPr bwMode="auto">
          <a:xfrm>
            <a:off x="6228184" y="2348880"/>
            <a:ext cx="2649046" cy="2700764"/>
            <a:chOff x="68263" y="1557338"/>
            <a:chExt cx="2371080" cy="2927746"/>
          </a:xfrm>
        </p:grpSpPr>
        <p:pic>
          <p:nvPicPr>
            <p:cNvPr id="19" name="Imagem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3" y="1557338"/>
              <a:ext cx="1766887" cy="226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76872"/>
              <a:ext cx="1755775" cy="220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tângulo 20"/>
          <p:cNvSpPr/>
          <p:nvPr/>
        </p:nvSpPr>
        <p:spPr>
          <a:xfrm>
            <a:off x="137710" y="2852936"/>
            <a:ext cx="5929312" cy="120173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Educação Alimentar e Nutricional: Uma estratégia para promover o Direito Humano a Alimentação Adequada nos serviços </a:t>
            </a:r>
            <a:r>
              <a:rPr lang="pt-BR" b="1" kern="0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socioassistencias</a:t>
            </a:r>
            <a:endParaRPr lang="pt-BR" b="1" kern="0" dirty="0" smtClean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1.207 </a:t>
            </a:r>
            <a:r>
              <a:rPr lang="pt-BR" kern="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profissionais </a:t>
            </a:r>
            <a:r>
              <a:rPr lang="pt-BR" kern="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formados</a:t>
            </a:r>
            <a:endParaRPr lang="pt-BR" kern="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tângulo 2"/>
          <p:cNvSpPr>
            <a:spLocks noChangeArrowheads="1"/>
          </p:cNvSpPr>
          <p:nvPr/>
        </p:nvSpPr>
        <p:spPr bwMode="auto">
          <a:xfrm>
            <a:off x="257372" y="1196752"/>
            <a:ext cx="6265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000" b="1" kern="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5.258 </a:t>
            </a:r>
            <a:r>
              <a:rPr lang="pt-BR" altLang="pt-BR" sz="2000" b="1" kern="0" dirty="0">
                <a:solidFill>
                  <a:schemeClr val="tx2"/>
                </a:solidFill>
                <a:ea typeface="DejaVu Sans" charset="0"/>
                <a:cs typeface="DejaVu Sans" charset="0"/>
              </a:rPr>
              <a:t>profissionais formados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64053" y="5479855"/>
            <a:ext cx="5900737" cy="64633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b="1" kern="0" dirty="0" smtClean="0">
                <a:solidFill>
                  <a:srgbClr val="C00000"/>
                </a:solidFill>
                <a:cs typeface="Arial" panose="020B0604020202020204" pitchFamily="34" charset="0"/>
              </a:rPr>
              <a:t>CURSO NOVO: </a:t>
            </a:r>
            <a:r>
              <a:rPr lang="pt-BR" dirty="0">
                <a:hlinkClick r:id="rId5"/>
              </a:rPr>
              <a:t>Metodologias Participativas para ações de Educação Alimentar e Nutricional</a:t>
            </a:r>
            <a:r>
              <a:rPr lang="pt-BR" dirty="0"/>
              <a:t> </a:t>
            </a:r>
            <a:endParaRPr lang="pt-BR" b="1" kern="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5049644"/>
            <a:ext cx="2542324" cy="173330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64052" y="6136615"/>
            <a:ext cx="5900737" cy="64633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b="1" kern="0" dirty="0" smtClean="0">
                <a:solidFill>
                  <a:srgbClr val="C00000"/>
                </a:solidFill>
                <a:cs typeface="Arial" panose="020B0604020202020204" pitchFamily="34" charset="0"/>
              </a:rPr>
              <a:t>CURSO NOVO: </a:t>
            </a:r>
            <a:r>
              <a:rPr lang="pt-BR" dirty="0">
                <a:hlinkClick r:id="rId7"/>
              </a:rPr>
              <a:t>Jogos na Mesa - Como criar jogos para promover a alimentação adequada e saudável</a:t>
            </a:r>
            <a:r>
              <a:rPr lang="pt-BR" dirty="0"/>
              <a:t> </a:t>
            </a:r>
            <a:endParaRPr lang="pt-BR" b="1" kern="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1520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Rede Virtual </a:t>
            </a:r>
            <a:r>
              <a:rPr lang="pt-BR" sz="2800" b="1" dirty="0" err="1" smtClean="0"/>
              <a:t>Idéias</a:t>
            </a:r>
            <a:r>
              <a:rPr lang="pt-BR" sz="2800" b="1" dirty="0" smtClean="0"/>
              <a:t> na Mesa – parceria MDS e UnB</a:t>
            </a:r>
          </a:p>
          <a:p>
            <a:r>
              <a:rPr lang="pt-BR" sz="2800" b="1" dirty="0" smtClean="0"/>
              <a:t>Cursos disponíveis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0372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 bwMode="auto">
          <a:xfrm>
            <a:off x="3136598" y="1052736"/>
            <a:ext cx="5832648" cy="519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latin typeface="Calibri" pitchFamily="34" charset="0"/>
              </a:rPr>
              <a:t>Alimentação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como</a:t>
            </a:r>
            <a:r>
              <a:rPr lang="en-US" b="1" dirty="0" smtClean="0">
                <a:latin typeface="Calibri" pitchFamily="34" charset="0"/>
              </a:rPr>
              <a:t> um </a:t>
            </a:r>
            <a:r>
              <a:rPr lang="en-US" b="1" dirty="0" err="1" smtClean="0">
                <a:latin typeface="Calibri" pitchFamily="34" charset="0"/>
              </a:rPr>
              <a:t>Direito</a:t>
            </a:r>
            <a:r>
              <a:rPr lang="en-US" b="1" dirty="0" smtClean="0">
                <a:latin typeface="Calibri" pitchFamily="34" charset="0"/>
              </a:rPr>
              <a:t> Social </a:t>
            </a:r>
            <a:r>
              <a:rPr lang="en-US" dirty="0" err="1" smtClean="0">
                <a:latin typeface="Calibri" pitchFamily="34" charset="0"/>
              </a:rPr>
              <a:t>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Constituição</a:t>
            </a:r>
            <a:r>
              <a:rPr lang="en-US" dirty="0" smtClean="0">
                <a:latin typeface="Calibri" pitchFamily="34" charset="0"/>
              </a:rPr>
              <a:t> Federal </a:t>
            </a:r>
            <a:r>
              <a:rPr lang="pt-BR" dirty="0" smtClean="0">
                <a:latin typeface="Calibri" pitchFamily="34" charset="0"/>
              </a:rPr>
              <a:t>– </a:t>
            </a:r>
            <a:r>
              <a:rPr lang="pt-BR" dirty="0">
                <a:latin typeface="Calibri" pitchFamily="34" charset="0"/>
              </a:rPr>
              <a:t>EC </a:t>
            </a:r>
            <a:r>
              <a:rPr lang="pt-BR" dirty="0" smtClean="0">
                <a:latin typeface="Calibri" pitchFamily="34" charset="0"/>
              </a:rPr>
              <a:t>64/2010</a:t>
            </a:r>
            <a:endParaRPr lang="pt-BR" dirty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pt-BR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Criação </a:t>
            </a:r>
            <a:r>
              <a:rPr lang="pt-BR" dirty="0">
                <a:latin typeface="Calibri" pitchFamily="34" charset="0"/>
              </a:rPr>
              <a:t>de </a:t>
            </a:r>
            <a:r>
              <a:rPr lang="pt-BR" b="1" dirty="0" smtClean="0">
                <a:latin typeface="Calibri" pitchFamily="34" charset="0"/>
              </a:rPr>
              <a:t>marcos legais</a:t>
            </a:r>
            <a:r>
              <a:rPr lang="pt-BR" dirty="0" smtClean="0">
                <a:latin typeface="Calibri" pitchFamily="34" charset="0"/>
              </a:rPr>
              <a:t> do Sistema Público de Segurança Alimentar e Nutricional, Política e Plano Nacional de SAN (2003-atual)</a:t>
            </a:r>
            <a:endParaRPr lang="pt-BR" dirty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latin typeface="Calibri" pitchFamily="34" charset="0"/>
              </a:rPr>
              <a:t>Saída do Brasil do Mapa da Fome da FAO – 2014/2015</a:t>
            </a:r>
            <a:r>
              <a:rPr lang="pt-BR" dirty="0" smtClean="0">
                <a:latin typeface="Calibri" pitchFamily="34" charset="0"/>
              </a:rPr>
              <a:t> e reconhecimento internacional pelo seu sistema de governança </a:t>
            </a:r>
            <a:r>
              <a:rPr lang="pt-BR" dirty="0" err="1" smtClean="0">
                <a:latin typeface="Calibri" pitchFamily="34" charset="0"/>
              </a:rPr>
              <a:t>intersetorial</a:t>
            </a:r>
            <a:r>
              <a:rPr lang="pt-BR" dirty="0" smtClean="0">
                <a:latin typeface="Calibri" pitchFamily="34" charset="0"/>
              </a:rPr>
              <a:t> e participativo (construção democrática)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latin typeface="Calibri" pitchFamily="34" charset="0"/>
              </a:rPr>
              <a:t>Brasil no mapa da Obesidade:</a:t>
            </a:r>
            <a:r>
              <a:rPr lang="pt-BR" dirty="0" smtClean="0">
                <a:latin typeface="Calibri" pitchFamily="34" charset="0"/>
              </a:rPr>
              <a:t> 57% sobrepeso e 18% obesidade em adultos (aumento do consumo de alimentos processados)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2004-2017: </a:t>
            </a:r>
            <a:r>
              <a:rPr lang="pt-BR" b="1" dirty="0" smtClean="0">
                <a:latin typeface="Calibri" pitchFamily="34" charset="0"/>
              </a:rPr>
              <a:t>evolução do orçamento de SAN</a:t>
            </a:r>
            <a:r>
              <a:rPr lang="pt-BR" dirty="0" smtClean="0">
                <a:latin typeface="Calibri" pitchFamily="34" charset="0"/>
              </a:rPr>
              <a:t> (</a:t>
            </a:r>
            <a:r>
              <a:rPr lang="pt-BR" dirty="0" smtClean="0">
                <a:solidFill>
                  <a:prstClr val="black"/>
                </a:solidFill>
                <a:latin typeface="Calibri" pitchFamily="34" charset="0"/>
              </a:rPr>
              <a:t>R$ 100 bilhões).</a:t>
            </a:r>
            <a:endParaRPr lang="pt-BR" dirty="0">
              <a:latin typeface="Calibri" pitchFamily="34" charset="0"/>
            </a:endParaRPr>
          </a:p>
          <a:p>
            <a:endParaRPr lang="pt-BR" dirty="0" smtClean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1854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</a:rPr>
              <a:t>Segurança</a:t>
            </a:r>
            <a:r>
              <a:rPr lang="en-US" sz="3200" b="1" dirty="0" smtClean="0">
                <a:latin typeface="Calibri" pitchFamily="34" charset="0"/>
              </a:rPr>
              <a:t> Alimentar e Nutricional no Brasil </a:t>
            </a:r>
          </a:p>
        </p:txBody>
      </p:sp>
      <p:pic>
        <p:nvPicPr>
          <p:cNvPr id="8" name="Picture 2"/>
          <p:cNvPicPr/>
          <p:nvPr/>
        </p:nvPicPr>
        <p:blipFill>
          <a:blip r:embed="rId2"/>
          <a:stretch/>
        </p:blipFill>
        <p:spPr>
          <a:xfrm>
            <a:off x="363636" y="1537256"/>
            <a:ext cx="1296624" cy="167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/>
          <p:cNvPicPr/>
          <p:nvPr/>
        </p:nvPicPr>
        <p:blipFill>
          <a:blip r:embed="rId3"/>
          <a:stretch/>
        </p:blipFill>
        <p:spPr>
          <a:xfrm>
            <a:off x="1684728" y="1968909"/>
            <a:ext cx="1224136" cy="167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/>
          <p:nvPr/>
        </p:nvPicPr>
        <p:blipFill>
          <a:blip r:embed="rId4"/>
          <a:stretch/>
        </p:blipFill>
        <p:spPr>
          <a:xfrm>
            <a:off x="323528" y="3501168"/>
            <a:ext cx="1512648" cy="1800040"/>
          </a:xfrm>
          <a:prstGeom prst="rect">
            <a:avLst/>
          </a:prstGeom>
          <a:ln>
            <a:noFill/>
          </a:ln>
        </p:spPr>
      </p:pic>
      <p:pic>
        <p:nvPicPr>
          <p:cNvPr id="13" name="Imagem 5"/>
          <p:cNvPicPr/>
          <p:nvPr/>
        </p:nvPicPr>
        <p:blipFill>
          <a:blip r:embed="rId5"/>
          <a:srcRect l="35126" t="12366" r="35871" b="14908"/>
          <a:stretch/>
        </p:blipFill>
        <p:spPr>
          <a:xfrm>
            <a:off x="1403648" y="3826644"/>
            <a:ext cx="1296144" cy="1834604"/>
          </a:xfrm>
          <a:prstGeom prst="rect">
            <a:avLst/>
          </a:prstGeom>
          <a:ln>
            <a:noFill/>
          </a:ln>
        </p:spPr>
      </p:pic>
      <p:pic>
        <p:nvPicPr>
          <p:cNvPr id="10" name="Imagem 1" descr="Descrição: Descrição: http://aplicacoes.mds.gov.br/sagi/plansan/imgs/logo_caisan_fundo_transp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48321"/>
            <a:ext cx="1344838" cy="542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11" name="Line 3"/>
          <p:cNvSpPr/>
          <p:nvPr/>
        </p:nvSpPr>
        <p:spPr>
          <a:xfrm>
            <a:off x="81191" y="908720"/>
            <a:ext cx="8856663" cy="0"/>
          </a:xfrm>
          <a:prstGeom prst="line">
            <a:avLst/>
          </a:prstGeom>
          <a:ln>
            <a:solidFill>
              <a:srgbClr val="16623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29069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" name="Picture 4" descr="https://mir-s3-cdn-cf.behance.net/project_modules/disp/80e88a48621499.5608385e4b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3140"/>
            <a:ext cx="1223788" cy="76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niel.bezerra\Desktop\Daan's\revista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4" y="1576871"/>
            <a:ext cx="165164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daniel.bezerra\Desktop\Daan's\revista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58" y="1498273"/>
            <a:ext cx="1656185" cy="216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daniel.bezerra\Desktop\Daan's\revista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97" y="1498273"/>
            <a:ext cx="1729068" cy="21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daniel.bezerra\Desktop\Daan's\revista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98273"/>
            <a:ext cx="1712729" cy="22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daniel.bezerra\Desktop\Daan's\revista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8665"/>
            <a:ext cx="176526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daniel.bezerra\Desktop\Daan's\Revista 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176415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66372"/>
            <a:ext cx="1730451" cy="224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1731083" cy="224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51520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Rede Virtual </a:t>
            </a:r>
            <a:r>
              <a:rPr lang="pt-BR" sz="2800" b="1" dirty="0" err="1" smtClean="0"/>
              <a:t>Idéias</a:t>
            </a:r>
            <a:r>
              <a:rPr lang="pt-BR" sz="2800" b="1" dirty="0" smtClean="0"/>
              <a:t> na Mesa – parceria MDS e UnB</a:t>
            </a:r>
          </a:p>
          <a:p>
            <a:r>
              <a:rPr lang="pt-BR" sz="2800" b="1" dirty="0" smtClean="0"/>
              <a:t>Revistas produzidas (temas da atualidade)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3226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Descrição: size_590_Marca_governo_federal-300x225"/>
          <p:cNvSpPr>
            <a:spLocks noChangeAspect="1" noChangeArrowheads="1"/>
          </p:cNvSpPr>
          <p:nvPr/>
        </p:nvSpPr>
        <p:spPr bwMode="auto">
          <a:xfrm>
            <a:off x="123825" y="-373063"/>
            <a:ext cx="2085975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>
              <a:latin typeface="Calibri" pitchFamily="34" charset="0"/>
            </a:endParaRPr>
          </a:p>
        </p:txBody>
      </p:sp>
      <p:sp>
        <p:nvSpPr>
          <p:cNvPr id="49155" name="AutoShape 4" descr="Descrição: size_590_Marca_governo_federal-300x225"/>
          <p:cNvSpPr>
            <a:spLocks noChangeAspect="1" noChangeArrowheads="1"/>
          </p:cNvSpPr>
          <p:nvPr/>
        </p:nvSpPr>
        <p:spPr bwMode="auto">
          <a:xfrm>
            <a:off x="123825" y="-373063"/>
            <a:ext cx="2085975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>
              <a:latin typeface="Calibri" pitchFamily="34" charset="0"/>
            </a:endParaRPr>
          </a:p>
        </p:txBody>
      </p:sp>
      <p:sp>
        <p:nvSpPr>
          <p:cNvPr id="49160" name="AutoShape 2" descr="data:image/jpeg;base64,/9j/4AAQSkZJRgABAQAAAQABAAD/2wCEAAkGBxQPDxQUDxQUFBQUFRUUFBQUFBUUFBQUFBUXFhQUFBQYHCggGBolGxQUITEhJSkrLi4uFx8zODMsNyotLisBCgoKDg0OGxAQGiwkHyYsLCwsLCwsLCwsLCwsLCwsLCwsLCwsLCwsLCwsLCwsLCwsLCwsLCwsLCwsLCwsLCwsLP/AABEIAJ4A4AMBEQACEQEDEQH/xAAbAAACAwEBAQAAAAAAAAAAAAAAAQIFBgQDB//EAEMQAAIBAgQDBQUEBgkEAwAAAAECAwARBAUSIQYxURNBYXGBBxQiMpEjobHwM0JDUmLRFSQ0U3KSsrPBFnOC4SU2Rv/EABkBAQADAQEAAAAAAAAAAAAAAAABAwQCBf/EADARAAICAQQBAwIFAwUBAAAAAAABAgMRBBIhMUETIlEyYRQjcYGxBTM0RJHB0fBD/9oADAMBAAIRAxEAPwD7SKAdAFAOgHQDoAoB0AUAUAUA6AKAKAKAKAKAVAFAFAFAKgA0AjQCoBUAUBE0ACgJUAUAxQDoAoB0AUA6AKAKAKAKAKAKAKAKAKAKAVAeGNxiQRl5DZR+bDxqG8LJEnhFHHxWNjJBKkZ5SEbeB5fhVTtx2ir1fsaFHBAINwRcEciDyNXZyXLkKAKAVAI0BE0AxQDFAOgCgHQDoAoB0AUA6AKAKAKAKAKAKAKAKAVAFAUWcRifGYeJt0VXmYdzEWC3+/61xLl4Kp8ySLmaIOpVxdWFiPCunHPBY14KrhgkRNGTfsZXjB6gbr9xqqrhYOK+sFuauLBUAUAjQETQAKAkKAdAFAOgHQBQBQHHjc3ggZVmljRmICqzAE32G3rXca5S5SOHZCLw2dtcHYUAUA6AL0AUAUAqAKAKAKAoc8k93xME5+SzRSH90NYqfK96rnw8lU+JKRa4nGJHGZHYaAL3vz8utdOSSO3JYODhmM9iXYWMztLboG5D6AVxUuMnNfWS1q0sCgEaARoCJoAFASFAMUA6AKAYoDPce4t4cBIYmKOzRoGBsRrcKbHu51o00VKxJ9FGok4weDPzcR4rKtcGM/rDMhOElA3kYELocDmQWXx87ir40Qu90OPkzu6dS2z5+DO4Lh+TMJHRLSSX/rWMluyiQ/s4QNjbcXH3C19ErY1JN/sv+zMqpWv+WfXsFCY4kRmLlEVS55sVABY+JtXkyeXk9aKwsHvUHQUAUAUAUAUAUAUAUAqAo8/zaNQYAnbyPt2Q3t/iI5df5VXOXgqnNdIzuDynsMRCuMUaZL6VDXVWuLA/UD1FUbdsluKYwcZLcbwVrNYUAVAFUgiaARoAFAMUBKgHQBQBQGf4+wply2cJ8yqJB5xkN/xV+mltsTKNRHdWzx4kmixGWe96QzRxGeE/uOUtcW7xf6gV1UpRt2fPBxbtlVv+Cx4TwK4fAwIgAHZox8WZQzE+pqu6bnNstpgoRSLeqi1BQDoAoAoAoAoBUBGSQIpZiFA3JJAAHiTyoQ+Bg0J7ODPsaYMNJIvzKvw+BOwNQ+jibwsnlkWUrhkufilfeRzuSTuQD0qIxwskQgksnjxdhO0wrHvjIcfg33H7qrvWYkWxzEXD+b9qojlNpVA5/tFIuGHU2qKrc8PsVzysFvPKqKWchVHMmrZTilkszxk4spxzThnK6U1Wj53ZRzJ9arqsc8vwRGW47jVx0I0BE0ACgHQEgaAdAOgPLFYlIkZ5GCIouzMbACpjFyeEcykorLMdLx6ZiVwWDmxK8i1iqEeHwnx52rYtJtWZySMr1W7iEWyg4dzJ4kkwGLhlhhxOpMP2gY9k0lwIyxA1LcrY93rtourTxbF5a7M9M5LNclw+i2yvNc2igjjGBUiJRGS7EM2gWuPiHToaonXS5Z3FsbLlHG0u+H+LkxEnYTxvhsQP2Un63+BiBfyqm2hxW5couq1G57ZcM0tZzSOgCgCgCgCgKjPs8GDMeqN3V9Yuncy6dK26m5+lSkVzs2FLhIpc2OvEHs8OjECFT8TsvMOfD89aMpjmzl9GvUWFhyGw8u6oNODyxeGWWNkcXVhY+vSofPAaysMzsWMmy+yYgGWDkkqj4lHRhVeXHspy4cMtoc2w+I+BZFOsFdPIm432PhUucZcFinGXBU5Tl0eKwqrJfXCzR612YaTt+IqmNanErjFSR1R8NgkGaWSUDkrGw9dzU/hufczpV57LpVAAAFgNgByArQkksIt6CpAqAiaABQEhQHjiMZHHbtJES/LW6rf6mulGT6RxKcV2z3VgRcG46jcfWoaa7Ok0+iVQSY3OIP6UzH3VifdsIFknUbdpK/6NG8AAfv8ACtlb9Gveu30Y5r1bNvhdmwgiWNQqAKoFgqiwAHQCsjlnlmpRS4Q2UG2oA2NxcXseo8aZZOESqMklNxTkC46G3yzJ8UMo2ZHG436EgVbVa4S+xTdSpx+4cJZucXhg0gtNGximXvWVNmuPHY+tLobJcdeBRZvj9/JdVUXBQCZgOZA8zapwQ2OoCeQoSMUIeCg4PkHu7XI1GeckXHPtDUsqpfBfVBcKgERfY/SoIOWHLIVcOsaK37wUA1G1Z6I2LvBQ8IzWmxCHYMxdfR2U2+o+lZ6H7miqpvczUXrUXioBUBE0AjQCoDwzFZDC4gIWUqRGzcgx5E11BrPJzNNrgy+E9nmHILY1pMRK3zOzsoB7woXe3mT6VqlrJdRWEZY6OL5k8s5nwz5FIro7yYB2Cyq+7Yck/C4IHy/nnXe6OoWGvd/Jxtlp5ZX0/wAG9Qg2sbg2II3BB5EVgfDN2cozPAQ1x4mc858VM1+/SjaEH0X7606ntR+EZ9Nym/lmorMaQoAoAoDMYFPd84mQfLioFmt0kjYqSPME/dWiT3VJvwZorbc/uais5pKfibO/dI10L2k8p0wx8yzd5IHcLj61ZCG7voqts2ddlNFwYZ/jzCeWSQ7lUYKi+A2P3Wrt24+lFUaHLmb5BIpMokX7R5cG7BW17tCx5Ncbab+FcvE19xh0v7HZmHFV3MWAT3iXvIuY18SRzHqB41zs8s6ldziPJQ4vCYzE4lYJJrvp1yBLiOJTyva1z4VLwkUuNkpYbOjJOFopRMHaQSRTNGGUgbAAqdNvGuGdV0p5TZdZJi5YZjhcUdRtqhk/fUc1PUiobLoNxe1mgoXBQEXfSCTyAJPpvUN8EMymToYzg5D+1EqN/wCR1L/zWWPDT+SiPGH8mrrWaBUAjQETQCNAIGgJCgHQHljcKk8TxyC6OpVh4Hp411GTi8o5lFSTTM9wNinj7TBYg3lwhAVv7yBv0bjy5HzFadRFPFken/Jm08mk65dr+CXs7+HBtH3xYjERt5iQ/wDBB9a51X15+Udab6WjUVmNI6AKAKAzWK3zqC36uEkJ8NT2H4Vev7T/AFM8v7y/Q0hPWqC9mW4ePv2MlxhH2afY4a/eB88g8/59Kvn7YqP+5mr983N/saXFYpIkLysFVdyx5D89KpSz0aZSUVlmNxUmIzZX0XhwiglSw+OdlBI26XA/991yxD9THPdcuOi94NjT3GExqF1oC1huW5EnrVc85L6UlFYPHhEa1nnPzTzPv/BGSqD8frUS+BSs5fySy37PMcSh/arHMvmLq1vqPpUCHE2hcXjRFHOvzQSqw8VY2dfI7Vyxdwk/gvIpA6hlN1YBgeoO4qS1PKJUJKviTEFMMwX5pLRoOrPtb6Xqu14RXY8LB4Z3huzwqaNzhzGw8dGx+u9V2xxBNeCJrEf0LdJAwDLuCAR5HcVenksQ6kkVARoBGgEKAkKAYNASoDJ8ZxNhpIcfCCTB8E6j9fDsd/VT+PhWvTtTTrfnr9TJqE4SVkfHYsgxSw5liI1YGLGKmLw5HJja0oHidjbwpbFyqT8rhiqSVjXh8mvrIax0AXoB0IZleGpPesfi8UN4104aI9zdncyMOovp3rRYtkIx89mal77JT8dEeKMe2JkGBwh+N/08g3EMXeD/ABHp/Olcdq3y/YWz3PZH9z1yeMYXMJMOpIibDxNCpOw7Msr2HU3ufKom90dzJgtk9vguc2yqPFoqTgsquH0g2BIvs3Ub8qqjLb0XTgpcMnmMqw4eRtgqRsbcgLKbAVCy2JNRizk4ShMeBw6tz7NSfXf8DUz+pkVLEEc3BhtA8Z+aKeVG9WJH1BpI5p6wWM+XhsTFMDYxq6ED9dWta/kb/WuTtw5ycPF5vhxH3yyxxgdSWufuBqGcXcrBDh6Ywu+EkO8ZLRE/rxG5FvEfnlUJit49rL2ui4pJG95xwA3TDDU3QyvyHoB+NVP3TKvql+hcSoGUq24III8DtVjWUWPngqMjnMZbDSn44/kJ/Xj7iPGs9U8exlcHj2stzWnJaefbLq06hqtfTfe3W1cb03jPJGUMmuyRGgEKAkKAlQDoCMsYdSrgFWBVgeRBFiD6VKeHkhrKwfKc8wj5eywszAQuZsvxBF7f3mHkPQ/D03HQ7erU1byvPa/5PKti63j46f8AwfRuGc5GOwqTAaS1wy9HU2YDwvXnXVenNxPRpt9SCZa1UWhQGV9oGdnDxRwxsI3xJZe1a+mONdPaPt3/ABgDzNatNWpvPwZNVa4JRXkqcBm7vEmDyWMlUGl8S66VW/Nh/ETc7+gruUEnvsf7FUZtx2VL9zV8OZEmBjIUl5HOqWVvmdv5eFZrLN7NdVSgjk4swcn2WKww1TYYk6f7yJvnTbfuuPWprkuYs4ui/qXaPfL+K8LMmrtkQ23WRgjA9N+fpUSqkjqN8GuWVWa5iMzcYTCktESGxEovYRg/Kp6nrXSjtWWVzn6ntj0a9QALDYDYDoByFUmrBmczdsBijiFUtBMAs4HNHXZZPz4+FddozyzXLPgtP+oMNo1dvHbpqGr/ACc7+lclnqw+Ssy+Q4/EicgrBDcQ3Fi7tsX8hYfm9QcRbm8+CxzvKveArI2iaPeNx/pPgfz31DR3ZDPK7K05pjSOzGG0ycu037MfxDu+/wDlXDcuivfPrBbZRl4w8Wm+pidTt3s55muorBbCO07a7O2cGZ5Ys4BJKuvyuvMfzFU2VKf2ZxKGTh9wxXIzi3W2/wCFZ3Td1ng52z8s7cvyxYLkEs7fM7cz4DoKup06r58nUY4Os1oOxE0AhUgkKgDBoCVAOgPDG4OOdCkyK6HmrC48/A11GTg8pnMoRlw0GAwUeHjEcKhEXko8dz60nJyeWIQUVhHTXJ0OgOPMMrhxOnt40k0EldQvYnnb6D6V1GyUPpOJwjPtHTBCsahUUKo5KoAA9BUNtvLOklFYROoJC9AVWM4bwsz6pIULHmRdb+eki9dqyWOyp0wb6O7B4OOBdMKKi9FFvr1rltvs7jBR6R73qDoTAEEEAg7EHcHzoHyVX/TeF1auxS/rb/Le1Tkr9GOcloqgAACwGwA5AeVQdrhBqF7XF+dr7262qcMZQVBIUAqARoBUCwI0BE0BE1IAUBIVAPDHYjsomcC+kbD1tVV1jhDKOZPCychxWKHOFDbmA+/pvWX1b0suJzukjuwWKWVAy+RB5gjmDWqq1WRyjtPJ0A1aSO9AO9AFAO9AYjjHjo4OXscOqvIttbPfSpO4UAcza1b9No/UW6XRi1Gq2PbHsqsq9pcpdVnhRwxC/ZXVrk2FlJIPOrbNDHGYsrhrJZxJH0015Z6IXoAvQCvQBegM5x7msuEwfaQMFftEW5UNsb32NadLWrJ7WZ9TY4QyizyDFNNhIJJDd3jVmNgLkjc2HKqrY7ZtIsrlmCbMbgYzjs9lkBPZYWy3BIBK3VUPm2s2/hrZLFenS8syRTnfnwj6DevPN4qAV6AVAY7H59OmcxYZWHYsF1LpW5ujE/Fz5gVuhRB0OfkxyukrlA19YUbCJNARNSAFAMGgOPOj/V38h/qFZtV/bOZ9Fgavj0dHBgiFlxHIKGRj0BKnUfuFZKmozn8HEe2RXPYS1rkDlqKkL9alayDf2HqI758QsalnICjv/C3Wr5WRjHc+jrOEcmFziORgu6k/LqFtXlVUNTGTwcqaOnGYxIVvIbX2A5knoBVltsa1lnTeOzzwOZxzEhSQw/VYWNuo61zXqIzeCFNM+aZdNFFnsxxlgDJKFL20qzH7Mm/da2/jXvSUnplsPMi1G97j6TicoglZWeKMsjB1bSAQwNwQR5V5qtmk0mej6cHzgz/GnGD4CRI4og7OmvUxNh8RFgo3PLr31dptOrVlvBTqL3W8JFXw97RHknWLFxogdgodNS6WY2XUrE7XI3vV9uiSjug8lVerbliawXw4ob+lPcuyGm36TWdV9Gr5bW++s/4f8r1Ml3r/AJuzBPjbiRsthSRIxIXcpZmKgWRmvcA9KjTUeq2sk6i70kngXE3FaYGCNiuqSVdSR3ttYFix7gNQHjepo0ztk14RFuoUI5PnfEPGkuOg7KWONQWVwyFr/D/ivfnXpUaWFcspmC7USsjho2eL4jOXZZg2WPtDJGigFtKghAdyB39PCsEafVtkmzY7vSrTSM9lXH5gkJkwsSJI2uQxBlck7F7G4Y2rTZo1JcSyyiGq2v3Ls1g4t/8AklwpjGhwCkof5gya1Om3I799Y/w35W/Jp/EfmbCw4ozr3HDGbTrOpVCk2uWPW3S59K4oq9We0tut9OO4ps042GHwkErR/bTprWLVsq/vM1uXLu33q6Gkc5teEUz1W2CfllXkvtGLzKmKiRFYgB0LALfYag3d41bZoUo5g8lcNY3JKSI5p/8AY4fJP9t66h/iyOZ/5MT6Aa8w9ERoCJoAoBg0Bx51/Z38h+IrNq3+UzifR5nGYg8oAD1Liw86oVt7WNpG6Xg58TCI1jjlcfauzytewOkAlfLdRVc47Eoy89kNY4LFsVAy6S8em1tNxa1aHOlx25OsxKtZB2SavjjhnsxG90A+Anra4+lZVLMF5SZxnKLkNHOAQVfSQw3vYjkfCtsfSs6LFtZz4ZBLiJHbfsyI08DbU589xVcIKyxyfjhHKScm2Gdx2TtV+eKzA9V/WU+BFTqYJLeu0TNcZKPjPg1cce1gYJNax1fJIO7V0PjXr6TVuCw+UZ79N6nuXZksl4ixOUzCHFq/ZD5o23KLy1RN3jwFxW22iu+O6HZlruspeJm44k4qw2CZdY7WUrdQgUkIdwSx2UHurBTp7LM4Nlt8Icvk+cca8SR49o5IY2iaNWDFipLXKlPl6EN9a9LT0Sqi1J5PPuuVkk4rBp//ANMfI/7VZv8ASGn/AFB7e2H+yQ/95v8Aaeuf6d9b/QnX/Sv1KrMIBjM5gik3jWOEFe4hY+0I8iTVsH6dEpLsrkt9yi+jQe1CFRl/wqotLGBYAWG+wtVGhk3aXayKVfB0DOcPg8uwjYkBiYkMaaQzFgguVB5WB5+NV+lOdjUTv1IQgnIx3GPFkGPgVEhdHVwys2jYWIZdu43H0rdptNOqWWzHffCyOEg4iJw/9F4of3Meo/8AZKNY+auR6VzT798Cbcx2TLn2sTl/dcPHuZHZx5/DHH9TI30qrQxw5SZbrZbtsUU+dSwpnAXE/oMOI47WLXEcYKiw7rkGr6oydDce2UzlH1sS6Q+P87wmNiQwE9qjEEmMp9mVNwSR1C1Gkpsg3u6GpsrnFbezqLls7wbNzMUJPmYCT99cR/xp/wDvJ3/94n0g15Z6ZE0AjUABQDoDjzn+zv5D/UKz6rHps5n0d5NXrpEldmqr2kLSAFAzI1xcDWBpJv4r99ZNVFKcZPo4mueTpOXQ98Uf+UVY6KkstHW1DwLxaB2QVVYmwsF1W2Jt38qmv09vHTCxg481wiRIZogEdCD8OwbcfCRyN6z31Rgt8eGcyjjlHRgG0zTIdiWEg8VZQD9CPvruiW2covzyIvlphnb/AGDKPmksijqWNd6mS2bfkmb4wc2D4owkkjxLMoeNihV/guVOklCdmFweRrctNZGKeCuN9b4yZD2r4+CRIURkeVWZiVIOiMruGI5XOk2/hr0P6fCUctrgya2UXjHZV8O4VJs1VMaAdMSgK/IskKaFIPPmdvCrLm40ZrK6kpW+87Pazho4/dxEiJdZtQQKvLs7Xt61xoZSaluO9Wo8YOrNJ1w3EYeUhVYL8R5DWhUEnzFq4gnPStLwdSe3UJs6Pa9IDhIbEH7VuRB/ZPUf0+LUpZ+CdfJbVj5KvE4hcJncMkp0oyQkseQDxaLnwBqyMd+nkl2Vyey5SZofahIDl9gQSZYyLEG435Vn0UWrOS/WSTr4MlmarLisujnNovd8Op3sNL31C/dcgC9a68xhNx7M1mJSin0aH2j5bBDgQYYokbtEAKKqnTY3G3dVGilOVnuZdq4wVftPLibBdrkWHa1zEkT+hXQ3pZvuqKJ41DXyLobqEytyrEe/5lgr/EIYIy3nGpJv/wCWmrrI+lVP7srhL1bY/YM3w8Iz1hjFBilKn4iVUaowFJIIsNS29aVuX4b2doWKK1Hu6ZrH4Wy5CoaKIFiAoaRzqPcApb4vKsfr3Pya1TT8FBmhA4hg7hZPAfo3tWqHOlkZ5/5CN/evLZ6IGoBEmgEDQEhQHli4O0QoTa/f63ri2G+OCGsnveuySE8KyKVcXUixFc2VqawyGsnB/RbkaWmcx/u8iR0LVj/Cy6cuDjY/k68TgUkQLuun5CuxU+FXz08ZRUVxg6cEc8eWMWBmlMiqbqtrC45FutUrTSbW55OVD5OnH4LtbMGKOt9LjnvzBHeKtto38rhnTjno88Jl5DiSVzI6/LcWVepA61xXp8S3TeSFH5Mdm/s1DuzYaXSGJOiQarEm9gw3I8692rXtLEkYrNEm8piyT2bBJA2KkV1U37NAQGt3MT3eAqbdc2sR4FWiSfJY8W8EDGS9tDII5DbWGB0sRsGBHI2/CqtPq9i2yWUWXaXe9yKjC+zV2e+JnBXv0aixHTU3Krpa9JYiipaLLzJmk4x4UXMNLhuzlQEA2urKTfSw8DyPiay6bVOrjwaNRp/VRlI/ZnMxtJPGF7yoZjbvsDtetj18fCMq0Un2zVcWcJpjkTQ3ZyRLpRrXBT9xx6bHu361k0+qlW38M03aZWJGWg9mkxI7WdAo/dDMbeANrVrevivpiZ/wUn2zQ8RcFJioYVjcq8EYiVmFw6C2zgd97m46ms1OrcJPPkvu0ynFGfj9nE7EdtiE0jprc28Aa0fjoL6YlH4ST7ZuZMpU4I4W509l2QY2vysGPrvXnqxqzebnWtm0o+DeEGwErySSK5KBF0gi1zdib+S/fWnU6r1YpFGn0/pybOji/hRceFZW0SoCoYi6svPSw8Dex8TXGm1Lq48HV+n9Tkz+U+z6VJo3nmW0bKwCaix0kG125chWizWxccRiUV6WSllssOMOEJMZiBNC6qdIVg1xuvIqR4H7q40+rVcXGSO79M5yymabKcKYcPFGx1FEVS3Ugc6x2SUpNo1Vx2xSZ0mqzsiTUgQNASBqASFAOpA6AdAMUA71ACgHemQFAOgC9AFAF6AKAVAFAKgCgFU4AUAr0BEmgFUZAiaARNSCBNAANASBoBg1AJUA6kDoAoB0AxQBUAdAF6AL0AXoAvQBQBQBQCqQKgA0AjQCNAFQBGgImpBEmgI0B//Z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pt-BR"/>
          </a:p>
        </p:txBody>
      </p:sp>
      <p:pic>
        <p:nvPicPr>
          <p:cNvPr id="12" name="Picture 3" descr="C:\Users\daniel.bezerra\Desktop\Daan's\color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2" y="136859"/>
            <a:ext cx="4792265" cy="35283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niel.bezerra\Desktop\Daan's\receit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71" y="2620120"/>
            <a:ext cx="2874986" cy="406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27" y="923135"/>
            <a:ext cx="3934961" cy="524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12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" y="1319166"/>
            <a:ext cx="9145016" cy="54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4" y="4462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Projeto </a:t>
            </a:r>
            <a:r>
              <a:rPr lang="pt-BR" sz="2400" b="1" dirty="0" smtClean="0"/>
              <a:t>direcionado a juventude brasileira para gerar consciência crítica sobre as práticas alimentares -  parceria MDS, UFRJ, UERJ e UNIRIO.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35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80512" cy="528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7504" y="44624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Projeto </a:t>
            </a:r>
            <a:r>
              <a:rPr lang="pt-BR" sz="2400" b="1" dirty="0" smtClean="0"/>
              <a:t>direcionado a juventude brasileira para gerar consciência crítica sobre as práticas alimentares -  parceria MDS, UFRJ, UERJ e UNIRIO.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33503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4239"/>
            <a:ext cx="9166966" cy="487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368437" y="2564904"/>
            <a:ext cx="12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55576" y="2996952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63702" y="2996952"/>
            <a:ext cx="2772000" cy="0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27235" y="2996952"/>
            <a:ext cx="1548000" cy="0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31840" y="3429000"/>
            <a:ext cx="2088000" cy="0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31640" y="3426031"/>
            <a:ext cx="1548000" cy="0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5576" y="3426031"/>
            <a:ext cx="396000" cy="0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1640" y="3837298"/>
            <a:ext cx="7109595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79912" y="5517232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48064" y="5949280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6137376"/>
            <a:ext cx="31527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8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752313"/>
              </p:ext>
            </p:extLst>
          </p:nvPr>
        </p:nvGraphicFramePr>
        <p:xfrm>
          <a:off x="395536" y="332656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75856" y="3140968"/>
            <a:ext cx="2458616" cy="1144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400" b="1" dirty="0" smtClean="0"/>
              <a:t>PRINCÍPIOS </a:t>
            </a:r>
            <a:br>
              <a:rPr lang="pt-BR" sz="2400" b="1" dirty="0" smtClean="0"/>
            </a:br>
            <a:r>
              <a:rPr lang="pt-BR" sz="2400" b="1" dirty="0" smtClean="0"/>
              <a:t>DA EAN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523" y="6308556"/>
            <a:ext cx="2941981" cy="6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Obrigada!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124744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 smtClean="0">
              <a:latin typeface="+mj-lt"/>
            </a:endParaRPr>
          </a:p>
          <a:p>
            <a:pPr algn="ctr"/>
            <a:endParaRPr lang="pt-BR" sz="2800" dirty="0" smtClean="0">
              <a:latin typeface="+mj-lt"/>
            </a:endParaRPr>
          </a:p>
          <a:p>
            <a:pPr algn="ctr"/>
            <a:r>
              <a:rPr lang="pt-BR" sz="2800" dirty="0" smtClean="0">
                <a:latin typeface="+mj-lt"/>
              </a:rPr>
              <a:t>Patrícia Chaves Gentil</a:t>
            </a:r>
          </a:p>
          <a:p>
            <a:pPr algn="ctr"/>
            <a:r>
              <a:rPr lang="pt-BR" sz="2800" dirty="0" smtClean="0">
                <a:latin typeface="+mj-lt"/>
              </a:rPr>
              <a:t>DEISP</a:t>
            </a:r>
            <a:endParaRPr lang="pt-BR" sz="2800" dirty="0" smtClean="0">
              <a:latin typeface="+mj-lt"/>
            </a:endParaRPr>
          </a:p>
          <a:p>
            <a:pPr algn="ctr"/>
            <a:r>
              <a:rPr lang="pt-BR" sz="2800" dirty="0" smtClean="0">
                <a:latin typeface="+mj-lt"/>
              </a:rPr>
              <a:t>Secretaria </a:t>
            </a:r>
            <a:r>
              <a:rPr lang="pt-BR" sz="2800" dirty="0" smtClean="0">
                <a:latin typeface="+mj-lt"/>
              </a:rPr>
              <a:t>Executiva da </a:t>
            </a:r>
            <a:r>
              <a:rPr lang="pt-BR" sz="2800" dirty="0" err="1" smtClean="0">
                <a:latin typeface="+mj-lt"/>
              </a:rPr>
              <a:t>Caisan</a:t>
            </a:r>
            <a:r>
              <a:rPr lang="pt-BR" sz="2800" dirty="0" smtClean="0">
                <a:latin typeface="+mj-lt"/>
              </a:rPr>
              <a:t> Nacional</a:t>
            </a:r>
          </a:p>
          <a:p>
            <a:pPr algn="ctr"/>
            <a:r>
              <a:rPr lang="pt-BR" sz="2800" dirty="0" smtClean="0">
                <a:latin typeface="+mj-lt"/>
              </a:rPr>
              <a:t>Secretaria Nacional de Segurança Alimentar e Nutricional</a:t>
            </a:r>
          </a:p>
          <a:p>
            <a:pPr algn="ctr"/>
            <a:r>
              <a:rPr lang="pt-BR" sz="2800" dirty="0"/>
              <a:t>Ministério do Desenvolvimento Social e Agrário – MDSA</a:t>
            </a:r>
          </a:p>
          <a:p>
            <a:pPr algn="ctr"/>
            <a:endParaRPr lang="pt-BR" sz="2800" dirty="0" smtClean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4653136"/>
            <a:ext cx="84249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214315"/>
                </a:solidFill>
              </a:rPr>
              <a:t>E-mail: </a:t>
            </a:r>
            <a:r>
              <a:rPr lang="pt-BR" sz="2400" b="1" dirty="0" smtClean="0">
                <a:solidFill>
                  <a:srgbClr val="214315"/>
                </a:solidFill>
              </a:rPr>
              <a:t>patricia.gentil@mds.gov.br/</a:t>
            </a:r>
            <a:r>
              <a:rPr lang="pt-BR" sz="2400" b="1" dirty="0" smtClean="0">
                <a:solidFill>
                  <a:srgbClr val="214315"/>
                </a:solidFill>
              </a:rPr>
              <a:t>caisan.nacional@mds.gov.br</a:t>
            </a:r>
            <a:endParaRPr lang="pt-BR" sz="2400" b="1" dirty="0" smtClean="0">
              <a:solidFill>
                <a:srgbClr val="214315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214315"/>
                </a:solidFill>
              </a:rPr>
              <a:t>Saiba </a:t>
            </a:r>
            <a:r>
              <a:rPr lang="pt-BR" sz="2400" b="1" dirty="0">
                <a:solidFill>
                  <a:srgbClr val="214315"/>
                </a:solidFill>
              </a:rPr>
              <a:t>mais: </a:t>
            </a:r>
            <a:r>
              <a:rPr lang="pt-BR" sz="2400" b="1" dirty="0">
                <a:solidFill>
                  <a:srgbClr val="214315"/>
                </a:solidFill>
                <a:hlinkClick r:id="rId2"/>
              </a:rPr>
              <a:t>http://</a:t>
            </a:r>
            <a:r>
              <a:rPr lang="pt-BR" sz="2400" b="1" dirty="0" smtClean="0">
                <a:solidFill>
                  <a:srgbClr val="214315"/>
                </a:solidFill>
                <a:hlinkClick r:id="rId2"/>
              </a:rPr>
              <a:t>mds.gov.br/assuntos/seguranca-alimentar</a:t>
            </a:r>
            <a:r>
              <a:rPr lang="pt-BR" sz="2400" b="1" dirty="0" smtClean="0">
                <a:solidFill>
                  <a:srgbClr val="214315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rgbClr val="214315"/>
                </a:solidFill>
                <a:hlinkClick r:id="rId3"/>
              </a:rPr>
              <a:t>www.caisan.gov.br</a:t>
            </a:r>
            <a:endParaRPr lang="pt-BR" sz="2400" b="1" dirty="0" smtClean="0">
              <a:solidFill>
                <a:srgbClr val="214315"/>
              </a:solidFill>
            </a:endParaRPr>
          </a:p>
          <a:p>
            <a:pPr algn="ctr">
              <a:spcBef>
                <a:spcPts val="600"/>
              </a:spcBef>
            </a:pPr>
            <a:endParaRPr lang="pt-BR" sz="2400" b="1" dirty="0">
              <a:solidFill>
                <a:srgbClr val="214315"/>
              </a:solidFill>
            </a:endParaRPr>
          </a:p>
        </p:txBody>
      </p:sp>
      <p:pic>
        <p:nvPicPr>
          <p:cNvPr id="6" name="Imagem 1" descr="Descrição: Descrição: http://aplicacoes.mds.gov.br/sagi/plansan/imgs/logo_caisan_fundo_trans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4676"/>
            <a:ext cx="1224136" cy="49341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24607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8811469" y="2357071"/>
            <a:ext cx="0" cy="214312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673198" y="4500196"/>
            <a:ext cx="2333" cy="166510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675531" y="6165304"/>
            <a:ext cx="826135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564406" y="4500196"/>
            <a:ext cx="8289925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-108520" y="2357071"/>
            <a:ext cx="898348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265056" y="2157046"/>
            <a:ext cx="1159901" cy="338554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600" dirty="0" smtClean="0">
                <a:solidFill>
                  <a:schemeClr val="bg1"/>
                </a:solidFill>
              </a:rPr>
              <a:t>2003/2004</a:t>
            </a:r>
            <a:endParaRPr lang="pt-BR" altLang="pt-BR" sz="16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478681" y="999599"/>
            <a:ext cx="31051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1100" b="1" dirty="0" smtClean="0"/>
              <a:t>Lançamento da Estratégia </a:t>
            </a:r>
            <a:r>
              <a:rPr lang="pt-BR" altLang="pt-BR" sz="1100" b="1" dirty="0"/>
              <a:t>Fome </a:t>
            </a:r>
            <a:r>
              <a:rPr lang="pt-BR" altLang="pt-BR" sz="1100" b="1" dirty="0" smtClean="0"/>
              <a:t>Zero,</a:t>
            </a:r>
            <a:endParaRPr lang="pt-BR" altLang="pt-BR" sz="11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100" b="1" dirty="0"/>
              <a:t>Reimplantação do </a:t>
            </a:r>
            <a:r>
              <a:rPr lang="pt-BR" altLang="pt-BR" sz="1100" b="1" dirty="0" smtClean="0"/>
              <a:t>CONSEA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100" dirty="0" smtClean="0">
                <a:solidFill>
                  <a:schemeClr val="accent3">
                    <a:lumMod val="75000"/>
                  </a:schemeClr>
                </a:solidFill>
              </a:rPr>
              <a:t>Instituição do Programa Bolsa Família</a:t>
            </a:r>
            <a:endParaRPr lang="pt-BR" altLang="pt-BR" sz="11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100" dirty="0">
                <a:solidFill>
                  <a:schemeClr val="accent3">
                    <a:lumMod val="75000"/>
                  </a:schemeClr>
                </a:solidFill>
              </a:rPr>
              <a:t>Criação do PAA – Lei </a:t>
            </a:r>
            <a:r>
              <a:rPr lang="pt-BR" altLang="pt-BR" sz="1100" dirty="0" smtClean="0">
                <a:solidFill>
                  <a:schemeClr val="accent3">
                    <a:lumMod val="75000"/>
                  </a:schemeClr>
                </a:solidFill>
              </a:rPr>
              <a:t>10.696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100" dirty="0" smtClean="0">
                <a:solidFill>
                  <a:schemeClr val="accent3">
                    <a:lumMod val="75000"/>
                  </a:schemeClr>
                </a:solidFill>
              </a:rPr>
              <a:t>Plano Safra de Agricultura Familiar</a:t>
            </a:r>
            <a:endParaRPr lang="pt-BR" altLang="pt-BR" sz="11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sz="1100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3347864" y="1004535"/>
            <a:ext cx="3168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1200" b="1" dirty="0"/>
              <a:t>Criação do Sistema Nacional de Segurança Alimentar e Nutricional (SISAN) - Lei </a:t>
            </a:r>
            <a:r>
              <a:rPr lang="pt-BR" altLang="pt-BR" sz="1200" b="1" dirty="0" smtClean="0"/>
              <a:t>11.346 (</a:t>
            </a:r>
            <a:r>
              <a:rPr lang="pt-BR" altLang="pt-BR" sz="1200" b="1" dirty="0" smtClean="0">
                <a:solidFill>
                  <a:srgbClr val="FF0000"/>
                </a:solidFill>
              </a:rPr>
              <a:t>deliberação da II CNSAN/2004 – Olinda)</a:t>
            </a:r>
            <a:endParaRPr lang="pt-BR" altLang="pt-BR" sz="12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200" dirty="0" smtClean="0">
                <a:solidFill>
                  <a:schemeClr val="accent3">
                    <a:lumMod val="75000"/>
                  </a:schemeClr>
                </a:solidFill>
              </a:rPr>
              <a:t>Definição </a:t>
            </a:r>
            <a:r>
              <a:rPr lang="pt-BR" altLang="pt-BR" sz="1200" dirty="0">
                <a:solidFill>
                  <a:schemeClr val="accent3">
                    <a:lumMod val="75000"/>
                  </a:schemeClr>
                </a:solidFill>
              </a:rPr>
              <a:t>de Agricultura Familiar - Lei </a:t>
            </a:r>
            <a:r>
              <a:rPr lang="pt-BR" altLang="pt-BR" sz="1200" dirty="0" smtClean="0">
                <a:solidFill>
                  <a:schemeClr val="accent3">
                    <a:lumMod val="75000"/>
                  </a:schemeClr>
                </a:solidFill>
              </a:rPr>
              <a:t>11.326/2006.</a:t>
            </a:r>
            <a:endParaRPr lang="pt-BR" altLang="pt-BR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6948264" y="2852936"/>
            <a:ext cx="17867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sz="1200" b="1" dirty="0" smtClean="0"/>
              <a:t>Campanha Alimentação: direitos de todos.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sz="1200" u="sng" dirty="0" smtClean="0">
                <a:solidFill>
                  <a:schemeClr val="accent3">
                    <a:lumMod val="75000"/>
                  </a:schemeClr>
                </a:solidFill>
              </a:rPr>
              <a:t>Novas regras da Alimentação </a:t>
            </a:r>
            <a:r>
              <a:rPr lang="pt-BR" altLang="pt-BR" sz="1200" u="sng" dirty="0">
                <a:solidFill>
                  <a:schemeClr val="accent3">
                    <a:lumMod val="75000"/>
                  </a:schemeClr>
                </a:solidFill>
              </a:rPr>
              <a:t>Escolar </a:t>
            </a:r>
            <a:r>
              <a:rPr lang="pt-BR" altLang="pt-BR" sz="1200" u="sng" dirty="0" smtClean="0">
                <a:solidFill>
                  <a:schemeClr val="accent3">
                    <a:lumMod val="75000"/>
                  </a:schemeClr>
                </a:solidFill>
              </a:rPr>
              <a:t>e compra de 30</a:t>
            </a:r>
            <a:r>
              <a:rPr lang="pt-BR" altLang="pt-BR" sz="1200" u="sng" dirty="0">
                <a:solidFill>
                  <a:schemeClr val="accent3">
                    <a:lumMod val="75000"/>
                  </a:schemeClr>
                </a:solidFill>
              </a:rPr>
              <a:t>% </a:t>
            </a:r>
            <a:r>
              <a:rPr lang="pt-BR" altLang="pt-BR" sz="1200" u="sng" dirty="0" smtClean="0">
                <a:solidFill>
                  <a:schemeClr val="accent3">
                    <a:lumMod val="75000"/>
                  </a:schemeClr>
                </a:solidFill>
              </a:rPr>
              <a:t>da AF - </a:t>
            </a:r>
            <a:r>
              <a:rPr lang="pt-BR" altLang="pt-BR" sz="1200" u="sng" dirty="0">
                <a:solidFill>
                  <a:schemeClr val="accent3">
                    <a:lumMod val="75000"/>
                  </a:schemeClr>
                </a:solidFill>
              </a:rPr>
              <a:t>Lei </a:t>
            </a:r>
            <a:r>
              <a:rPr lang="pt-BR" altLang="pt-BR" sz="1200" u="sng" dirty="0" smtClean="0">
                <a:solidFill>
                  <a:schemeClr val="accent3">
                    <a:lumMod val="75000"/>
                  </a:schemeClr>
                </a:solidFill>
              </a:rPr>
              <a:t>11.947/2009</a:t>
            </a:r>
            <a:endParaRPr lang="pt-BR" altLang="pt-BR" sz="12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4420444" y="2172921"/>
            <a:ext cx="720725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7527181" y="2172921"/>
            <a:ext cx="720725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6732240" y="932527"/>
            <a:ext cx="2304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sz="1200" b="1" dirty="0"/>
              <a:t>Regulamentação do CONSEA e das CAISAN </a:t>
            </a:r>
            <a:r>
              <a:rPr lang="pt-BR" altLang="pt-BR" sz="1200" b="1" dirty="0" smtClean="0"/>
              <a:t>- Decretos  </a:t>
            </a:r>
            <a:r>
              <a:rPr lang="pt-BR" altLang="pt-BR" sz="1200" b="1" dirty="0"/>
              <a:t>6.272 e </a:t>
            </a:r>
            <a:r>
              <a:rPr lang="pt-BR" altLang="pt-BR" sz="1200" b="1" dirty="0" smtClean="0"/>
              <a:t>6.273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sz="1200" dirty="0" smtClean="0">
                <a:solidFill>
                  <a:schemeClr val="accent3">
                    <a:lumMod val="75000"/>
                  </a:schemeClr>
                </a:solidFill>
              </a:rPr>
              <a:t>Criação da Política Nacional de Desenvolvimento Sustentável dos </a:t>
            </a:r>
            <a:r>
              <a:rPr lang="pt-BR" altLang="pt-BR" sz="1200" dirty="0" err="1" smtClean="0">
                <a:solidFill>
                  <a:schemeClr val="accent3">
                    <a:lumMod val="75000"/>
                  </a:schemeClr>
                </a:solidFill>
              </a:rPr>
              <a:t>PCTs</a:t>
            </a:r>
            <a:r>
              <a:rPr lang="pt-BR" altLang="pt-BR" sz="1200" dirty="0" smtClean="0">
                <a:solidFill>
                  <a:schemeClr val="accent3">
                    <a:lumMod val="75000"/>
                  </a:schemeClr>
                </a:solidFill>
              </a:rPr>
              <a:t> (Dec. 6.040/2007).</a:t>
            </a:r>
            <a:endParaRPr lang="pt-BR" altLang="pt-BR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5849263" y="4289855"/>
            <a:ext cx="719138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dirty="0" smtClean="0">
                <a:solidFill>
                  <a:schemeClr val="bg1"/>
                </a:solidFill>
              </a:rPr>
              <a:t>2010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4855642" y="2943815"/>
            <a:ext cx="230864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1100" b="1" dirty="0">
                <a:ea typeface="MS PGothic" panose="020B0600070205080204" pitchFamily="34" charset="-128"/>
                <a:cs typeface="DejaVu Sans"/>
              </a:rPr>
              <a:t>EC </a:t>
            </a:r>
            <a:r>
              <a:rPr lang="pt-BR" altLang="pt-BR" sz="1100" b="1" dirty="0" smtClean="0">
                <a:ea typeface="MS PGothic" panose="020B0600070205080204" pitchFamily="34" charset="-128"/>
                <a:cs typeface="DejaVu Sans"/>
              </a:rPr>
              <a:t>064 </a:t>
            </a:r>
            <a:r>
              <a:rPr lang="pt-BR" altLang="pt-BR" sz="1100" b="1" dirty="0">
                <a:ea typeface="MS PGothic" panose="020B0600070205080204" pitchFamily="34" charset="-128"/>
                <a:cs typeface="DejaVu Sans"/>
              </a:rPr>
              <a:t>- </a:t>
            </a:r>
            <a:r>
              <a:rPr lang="pt-BR" altLang="pt-BR" sz="1100" b="1" dirty="0" smtClean="0">
                <a:ea typeface="MS PGothic" panose="020B0600070205080204" pitchFamily="34" charset="-128"/>
                <a:cs typeface="DejaVu Sans"/>
              </a:rPr>
              <a:t>DHAA </a:t>
            </a:r>
            <a:r>
              <a:rPr lang="pt-BR" altLang="pt-BR" sz="1100" b="1" dirty="0">
                <a:ea typeface="MS PGothic" panose="020B0600070205080204" pitchFamily="34" charset="-128"/>
                <a:cs typeface="DejaVu Sans"/>
              </a:rPr>
              <a:t>no Art. 6º da </a:t>
            </a:r>
            <a:r>
              <a:rPr lang="pt-BR" altLang="pt-BR" sz="1100" b="1" dirty="0" smtClean="0">
                <a:ea typeface="MS PGothic" panose="020B0600070205080204" pitchFamily="34" charset="-128"/>
                <a:cs typeface="DejaVu Sans"/>
              </a:rPr>
              <a:t>CRF/88</a:t>
            </a:r>
            <a:endParaRPr lang="pt-BR" altLang="pt-BR" sz="1100" b="1" dirty="0">
              <a:ea typeface="MS PGothic" panose="020B0600070205080204" pitchFamily="34" charset="-128"/>
              <a:cs typeface="DejaVu Sans"/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1100" b="1" dirty="0">
                <a:ea typeface="MS PGothic" panose="020B0600070205080204" pitchFamily="34" charset="-128"/>
                <a:cs typeface="DejaVu Sans"/>
              </a:rPr>
              <a:t>Decreto 7.272 - Política Nacional de SAN </a:t>
            </a:r>
            <a:r>
              <a:rPr lang="pt-BR" altLang="pt-BR" sz="1100" b="1" dirty="0" smtClean="0">
                <a:ea typeface="MS PGothic" panose="020B0600070205080204" pitchFamily="34" charset="-128"/>
                <a:cs typeface="DejaVu Sans"/>
              </a:rPr>
              <a:t>(</a:t>
            </a:r>
            <a:r>
              <a:rPr lang="pt-BR" altLang="pt-BR" sz="1100" b="1" dirty="0" smtClean="0">
                <a:solidFill>
                  <a:srgbClr val="FF0000"/>
                </a:solidFill>
                <a:ea typeface="MS PGothic" panose="020B0600070205080204" pitchFamily="34" charset="-128"/>
                <a:cs typeface="DejaVu Sans"/>
              </a:rPr>
              <a:t>deliberação da III CNSAN/2007 – Fortaleza</a:t>
            </a:r>
            <a:r>
              <a:rPr lang="pt-BR" altLang="pt-BR" sz="1100" b="1" dirty="0" smtClean="0">
                <a:ea typeface="MS PGothic" panose="020B0600070205080204" pitchFamily="34" charset="-128"/>
                <a:cs typeface="DejaVu Sans"/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1100" dirty="0" smtClean="0">
                <a:solidFill>
                  <a:schemeClr val="accent3">
                    <a:lumMod val="75000"/>
                  </a:schemeClr>
                </a:solidFill>
                <a:ea typeface="MS PGothic" panose="020B0600070205080204" pitchFamily="34" charset="-128"/>
                <a:cs typeface="DejaVu Sans"/>
              </a:rPr>
              <a:t>Lei de Assistência Técnica e Extensão Rural (Lei 12.188/2010)</a:t>
            </a:r>
            <a:endParaRPr lang="pt-BR" altLang="pt-BR" sz="1100" dirty="0">
              <a:solidFill>
                <a:schemeClr val="accent3">
                  <a:lumMod val="75000"/>
                </a:schemeClr>
              </a:solidFill>
              <a:ea typeface="MS PGothic" panose="020B0600070205080204" pitchFamily="34" charset="-128"/>
              <a:cs typeface="DejaVu Sans"/>
            </a:endParaRP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3827944" y="4322640"/>
            <a:ext cx="720725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dirty="0" smtClean="0">
                <a:solidFill>
                  <a:schemeClr val="bg1"/>
                </a:solidFill>
              </a:rPr>
              <a:t>2012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1448644" y="4314458"/>
            <a:ext cx="719137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dirty="0" smtClean="0">
                <a:solidFill>
                  <a:schemeClr val="bg1"/>
                </a:solidFill>
              </a:rPr>
              <a:t>2013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4499347" y="6084004"/>
            <a:ext cx="720725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dirty="0" smtClean="0">
                <a:solidFill>
                  <a:schemeClr val="bg1"/>
                </a:solidFill>
              </a:rPr>
              <a:t>2015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7216824" y="6093296"/>
            <a:ext cx="1243608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dirty="0" smtClean="0">
                <a:solidFill>
                  <a:schemeClr val="bg1"/>
                </a:solidFill>
              </a:rPr>
              <a:t>2016/2017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30" name="CaixaDeTexto 4"/>
          <p:cNvSpPr txBox="1">
            <a:spLocks noChangeArrowheads="1"/>
          </p:cNvSpPr>
          <p:nvPr/>
        </p:nvSpPr>
        <p:spPr bwMode="auto">
          <a:xfrm>
            <a:off x="251520" y="44624"/>
            <a:ext cx="8541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 dirty="0" smtClean="0"/>
              <a:t>Processo de construção do </a:t>
            </a:r>
            <a:r>
              <a:rPr lang="pt-BR" altLang="pt-BR" sz="2400" b="1" dirty="0" smtClean="0"/>
              <a:t>SISAN </a:t>
            </a:r>
            <a:r>
              <a:rPr lang="pt-BR" altLang="pt-BR" sz="2400" b="1" dirty="0" smtClean="0"/>
              <a:t>em paralelo a criação das principais ações de SAN ...</a:t>
            </a:r>
            <a:endParaRPr lang="pt-BR" altLang="pt-BR" sz="24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483768" y="2846546"/>
            <a:ext cx="23279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100" b="1" dirty="0" smtClean="0"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1º PLANSAN (2012/2015) </a:t>
            </a:r>
            <a:r>
              <a:rPr lang="pt-BR" sz="1100" b="1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(orientado pela IV CNSAN/2011 – Salvador)</a:t>
            </a:r>
            <a:endParaRPr lang="pt-BR" sz="1100" b="1" dirty="0">
              <a:solidFill>
                <a:srgbClr val="FF0000"/>
              </a:solidFill>
              <a:latin typeface="Calibri" panose="020F0502020204030204" pitchFamily="34" charset="0"/>
              <a:ea typeface="MS PGothic" panose="020B0600070205080204" pitchFamily="34" charset="-128"/>
              <a:cs typeface="DejaVu Sans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100" u="sng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Revisão da Política Nacional de Alimentação e Nutrição do MS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1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Ampliação </a:t>
            </a:r>
            <a:r>
              <a:rPr lang="pt-BR" sz="1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do PAA </a:t>
            </a:r>
            <a:r>
              <a:rPr lang="pt-BR" sz="11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– compra institucional (Lei </a:t>
            </a:r>
            <a:r>
              <a:rPr lang="pt-BR" sz="1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12.512 e </a:t>
            </a:r>
            <a:r>
              <a:rPr lang="pt-BR" sz="11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Dec</a:t>
            </a:r>
            <a:r>
              <a:rPr lang="pt-BR" sz="1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 </a:t>
            </a:r>
            <a:r>
              <a:rPr lang="pt-BR" sz="11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7.775/2011)</a:t>
            </a:r>
            <a:endParaRPr lang="pt-B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  <a:cs typeface="DejaVu Sans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73198" y="3284984"/>
            <a:ext cx="18825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5485" algn="l"/>
              </a:tabLst>
              <a:defRPr/>
            </a:pPr>
            <a:r>
              <a:rPr lang="pt-BR" sz="1100" b="1" dirty="0"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1ª Resolução </a:t>
            </a:r>
            <a:r>
              <a:rPr lang="pt-BR" sz="1100" b="1" dirty="0" err="1" smtClean="0"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Caisan</a:t>
            </a:r>
            <a:r>
              <a:rPr lang="pt-BR" sz="1100" b="1" dirty="0" smtClean="0"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- </a:t>
            </a:r>
            <a:r>
              <a:rPr lang="pt-BR" sz="1100" b="1" dirty="0"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adesões municipais ao SISAN</a:t>
            </a:r>
          </a:p>
          <a:p>
            <a:pPr>
              <a:tabLst>
                <a:tab pos="65485" algn="l"/>
              </a:tabLst>
              <a:defRPr/>
            </a:pPr>
            <a:r>
              <a:rPr lang="pt-BR" sz="11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DejaVu Sans"/>
              </a:rPr>
              <a:t>1º Plano Nacional de Agroecologia e Produção Orgânica (2012/2015)</a:t>
            </a:r>
            <a:endParaRPr lang="pt-B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  <a:cs typeface="DejaVu Sans"/>
            </a:endParaRPr>
          </a:p>
        </p:txBody>
      </p:sp>
      <p:sp>
        <p:nvSpPr>
          <p:cNvPr id="35" name="CaixaDeTexto 34"/>
          <p:cNvSpPr txBox="1">
            <a:spLocks noChangeArrowheads="1"/>
          </p:cNvSpPr>
          <p:nvPr/>
        </p:nvSpPr>
        <p:spPr bwMode="auto">
          <a:xfrm>
            <a:off x="1619672" y="6084004"/>
            <a:ext cx="720725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dirty="0" smtClean="0">
                <a:solidFill>
                  <a:schemeClr val="bg1"/>
                </a:solidFill>
              </a:rPr>
              <a:t>2014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766594" y="4797152"/>
            <a:ext cx="2600742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pt-BR" sz="1100" b="1" dirty="0"/>
              <a:t>Brasil saiu do Mapa da Fome da </a:t>
            </a:r>
            <a:r>
              <a:rPr lang="pt-BR" sz="1100" b="1" dirty="0" smtClean="0"/>
              <a:t>FAO e reconhecimento internacional</a:t>
            </a:r>
            <a:endParaRPr lang="pt-BR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u="sng" dirty="0" smtClean="0"/>
              <a:t>Publicação da Estr. Bras. de Prev. e Controle da </a:t>
            </a:r>
            <a:r>
              <a:rPr lang="pt-BR" sz="1100" u="sng" dirty="0" smtClean="0"/>
              <a:t>Obesidade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chemeClr val="accent4"/>
                </a:solidFill>
              </a:rPr>
              <a:t>II </a:t>
            </a:r>
            <a:r>
              <a:rPr lang="pt-BR" sz="1100" dirty="0" smtClean="0">
                <a:solidFill>
                  <a:schemeClr val="accent4"/>
                </a:solidFill>
              </a:rPr>
              <a:t>Conferencia Internacional de Nutrição (FAO, OMS ...)</a:t>
            </a:r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7607012" y="4297856"/>
            <a:ext cx="720725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dirty="0" smtClean="0">
                <a:solidFill>
                  <a:schemeClr val="bg1"/>
                </a:solidFill>
              </a:rPr>
              <a:t>2009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3779912" y="4725868"/>
            <a:ext cx="2880320" cy="1277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sz="1100" b="1" dirty="0" smtClean="0">
                <a:solidFill>
                  <a:srgbClr val="FF0000"/>
                </a:solidFill>
                <a:ea typeface="MS PGothic" panose="020B0600070205080204" pitchFamily="34" charset="-128"/>
                <a:cs typeface="DejaVu Sans"/>
              </a:rPr>
              <a:t>5ª CNSAN/2015 - Brasília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pt-BR" sz="1100" dirty="0" err="1" smtClean="0">
                <a:solidFill>
                  <a:schemeClr val="accent3">
                    <a:lumMod val="75000"/>
                  </a:schemeClr>
                </a:solidFill>
                <a:ea typeface="MS PGothic" panose="020B0600070205080204" pitchFamily="34" charset="-128"/>
                <a:cs typeface="DejaVu Sans"/>
              </a:rPr>
              <a:t>Atualização</a:t>
            </a:r>
            <a:r>
              <a:rPr lang="en-US" altLang="pt-BR" sz="1100" dirty="0" smtClean="0">
                <a:solidFill>
                  <a:schemeClr val="accent3">
                    <a:lumMod val="75000"/>
                  </a:schemeClr>
                </a:solidFill>
                <a:ea typeface="MS PGothic" panose="020B0600070205080204" pitchFamily="34" charset="-128"/>
                <a:cs typeface="DejaVu Sans"/>
              </a:rPr>
              <a:t> </a:t>
            </a:r>
            <a:r>
              <a:rPr lang="en-US" altLang="pt-BR" sz="1100" dirty="0">
                <a:solidFill>
                  <a:schemeClr val="accent3">
                    <a:lumMod val="75000"/>
                  </a:schemeClr>
                </a:solidFill>
                <a:ea typeface="MS PGothic" panose="020B0600070205080204" pitchFamily="34" charset="-128"/>
                <a:cs typeface="DejaVu Sans"/>
              </a:rPr>
              <a:t>do PAA – </a:t>
            </a:r>
            <a:r>
              <a:rPr lang="pt-BR" altLang="pt-BR" sz="1100" dirty="0" err="1">
                <a:solidFill>
                  <a:schemeClr val="accent3">
                    <a:lumMod val="75000"/>
                  </a:schemeClr>
                </a:solidFill>
                <a:ea typeface="MS PGothic" panose="020B0600070205080204" pitchFamily="34" charset="-128"/>
                <a:cs typeface="DejaVu Sans"/>
              </a:rPr>
              <a:t>Dec</a:t>
            </a:r>
            <a:r>
              <a:rPr lang="pt-BR" altLang="pt-BR" sz="1100" dirty="0">
                <a:solidFill>
                  <a:schemeClr val="accent3">
                    <a:lumMod val="75000"/>
                  </a:schemeClr>
                </a:solidFill>
                <a:ea typeface="MS PGothic" panose="020B0600070205080204" pitchFamily="34" charset="-128"/>
                <a:cs typeface="DejaVu Sans"/>
              </a:rPr>
              <a:t> 8.293/2015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altLang="pt-BR" sz="1100" dirty="0">
                <a:solidFill>
                  <a:schemeClr val="accent3">
                    <a:lumMod val="75000"/>
                  </a:schemeClr>
                </a:solidFill>
                <a:ea typeface="MS PGothic" panose="020B0600070205080204" pitchFamily="34" charset="-128"/>
                <a:cs typeface="DejaVu Sans"/>
              </a:rPr>
              <a:t>Pacto Nacional para a Alimentação Saudável </a:t>
            </a:r>
            <a:r>
              <a:rPr lang="pt-BR" altLang="pt-BR" sz="1100" dirty="0" smtClean="0">
                <a:solidFill>
                  <a:schemeClr val="accent3">
                    <a:lumMod val="75000"/>
                  </a:schemeClr>
                </a:solidFill>
                <a:ea typeface="MS PGothic" panose="020B0600070205080204" pitchFamily="34" charset="-128"/>
                <a:cs typeface="DejaVu Sans"/>
              </a:rPr>
              <a:t>– </a:t>
            </a:r>
            <a:r>
              <a:rPr lang="pt-BR" altLang="pt-BR" sz="1100" dirty="0" err="1" smtClean="0">
                <a:solidFill>
                  <a:schemeClr val="accent3">
                    <a:lumMod val="75000"/>
                  </a:schemeClr>
                </a:solidFill>
                <a:ea typeface="MS PGothic" panose="020B0600070205080204" pitchFamily="34" charset="-128"/>
                <a:cs typeface="DejaVu Sans"/>
              </a:rPr>
              <a:t>Dec</a:t>
            </a:r>
            <a:r>
              <a:rPr lang="pt-BR" altLang="pt-BR" sz="1100" dirty="0" smtClean="0">
                <a:solidFill>
                  <a:schemeClr val="accent3">
                    <a:lumMod val="75000"/>
                  </a:schemeClr>
                </a:solidFill>
                <a:ea typeface="MS PGothic" panose="020B0600070205080204" pitchFamily="34" charset="-128"/>
                <a:cs typeface="DejaVu Sans"/>
              </a:rPr>
              <a:t> 8.553/2015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altLang="pt-BR" sz="1100" dirty="0" err="1" smtClean="0">
                <a:solidFill>
                  <a:schemeClr val="accent4"/>
                </a:solidFill>
                <a:ea typeface="MS PGothic" panose="020B0600070205080204" pitchFamily="34" charset="-128"/>
                <a:cs typeface="DejaVu Sans"/>
              </a:rPr>
              <a:t>Pactuação</a:t>
            </a:r>
            <a:r>
              <a:rPr lang="pt-BR" altLang="pt-BR" sz="1100" dirty="0" smtClean="0">
                <a:solidFill>
                  <a:schemeClr val="accent4"/>
                </a:solidFill>
                <a:ea typeface="MS PGothic" panose="020B0600070205080204" pitchFamily="34" charset="-128"/>
                <a:cs typeface="DejaVu Sans"/>
              </a:rPr>
              <a:t> da nova agenda 2030 – Objetivos de Desenvolvimento Sustentáveis ODS</a:t>
            </a:r>
            <a:endParaRPr lang="pt-BR" altLang="pt-BR" sz="1100" dirty="0">
              <a:solidFill>
                <a:schemeClr val="accent4"/>
              </a:solidFill>
              <a:ea typeface="MS PGothic" panose="020B0600070205080204" pitchFamily="34" charset="-128"/>
              <a:cs typeface="DejaVu Sans"/>
            </a:endParaRPr>
          </a:p>
        </p:txBody>
      </p:sp>
      <p:sp>
        <p:nvSpPr>
          <p:cNvPr id="39" name="CaixaDeTexto 38"/>
          <p:cNvSpPr txBox="1">
            <a:spLocks noChangeArrowheads="1"/>
          </p:cNvSpPr>
          <p:nvPr/>
        </p:nvSpPr>
        <p:spPr bwMode="auto">
          <a:xfrm>
            <a:off x="6831656" y="4797152"/>
            <a:ext cx="213283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1100" b="1" dirty="0" smtClean="0">
                <a:ea typeface="MS PGothic" panose="020B0600070205080204" pitchFamily="34" charset="-128"/>
                <a:cs typeface="DejaVu Sans"/>
              </a:rPr>
              <a:t>2º </a:t>
            </a:r>
            <a:r>
              <a:rPr lang="pt-BR" altLang="pt-BR" sz="1100" b="1" dirty="0">
                <a:ea typeface="MS PGothic" panose="020B0600070205080204" pitchFamily="34" charset="-128"/>
                <a:cs typeface="DejaVu Sans"/>
              </a:rPr>
              <a:t>PLANSAN (2016/2019</a:t>
            </a:r>
            <a:r>
              <a:rPr lang="pt-BR" altLang="pt-BR" sz="1100" b="1" dirty="0" smtClean="0">
                <a:ea typeface="MS PGothic" panose="020B0600070205080204" pitchFamily="34" charset="-128"/>
                <a:cs typeface="DejaVu Sans"/>
              </a:rPr>
              <a:t>) </a:t>
            </a:r>
            <a:r>
              <a:rPr lang="pt-BR" sz="1100" b="1" dirty="0" smtClean="0">
                <a:solidFill>
                  <a:srgbClr val="FF0000"/>
                </a:solidFill>
                <a:ea typeface="MS PGothic" panose="020B0600070205080204" pitchFamily="34" charset="-128"/>
                <a:cs typeface="DejaVu Sans"/>
              </a:rPr>
              <a:t>(</a:t>
            </a:r>
            <a:r>
              <a:rPr lang="pt-BR" sz="1100" b="1" dirty="0">
                <a:solidFill>
                  <a:srgbClr val="FF0000"/>
                </a:solidFill>
                <a:ea typeface="MS PGothic" panose="020B0600070205080204" pitchFamily="34" charset="-128"/>
                <a:cs typeface="DejaVu Sans"/>
              </a:rPr>
              <a:t>orientado pela </a:t>
            </a:r>
            <a:r>
              <a:rPr lang="pt-BR" sz="1100" b="1" dirty="0" smtClean="0">
                <a:solidFill>
                  <a:srgbClr val="FF0000"/>
                </a:solidFill>
                <a:ea typeface="MS PGothic" panose="020B0600070205080204" pitchFamily="34" charset="-128"/>
                <a:cs typeface="DejaVu Sans"/>
              </a:rPr>
              <a:t>V CNSAN/2015)</a:t>
            </a:r>
            <a:endParaRPr lang="pt-BR" altLang="pt-BR" sz="1100" b="1" dirty="0" smtClean="0">
              <a:ea typeface="MS PGothic" panose="020B0600070205080204" pitchFamily="34" charset="-128"/>
              <a:cs typeface="DejaVu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100" u="sng" dirty="0" smtClean="0">
                <a:solidFill>
                  <a:schemeClr val="accent4"/>
                </a:solidFill>
                <a:ea typeface="MS PGothic" panose="020B0600070205080204" pitchFamily="34" charset="-128"/>
                <a:cs typeface="DejaVu Sans"/>
              </a:rPr>
              <a:t>Instituição </a:t>
            </a:r>
            <a:r>
              <a:rPr lang="pt-BR" altLang="pt-BR" sz="1100" u="sng" dirty="0">
                <a:solidFill>
                  <a:schemeClr val="accent4"/>
                </a:solidFill>
                <a:ea typeface="MS PGothic" panose="020B0600070205080204" pitchFamily="34" charset="-128"/>
                <a:cs typeface="DejaVu Sans"/>
              </a:rPr>
              <a:t>da Década de Ação em Nutrição  2016-2025</a:t>
            </a:r>
          </a:p>
          <a:p>
            <a:pPr>
              <a:buFont typeface="Arial" panose="020B0604020202020204" pitchFamily="34" charset="0"/>
              <a:buChar char="•"/>
            </a:pPr>
            <a:endParaRPr lang="pt-BR" altLang="pt-BR" sz="1100" b="1" dirty="0">
              <a:ea typeface="MS PGothic" panose="020B0600070205080204" pitchFamily="34" charset="-128"/>
              <a:cs typeface="DejaVu Sans"/>
            </a:endParaRPr>
          </a:p>
        </p:txBody>
      </p:sp>
      <p:pic>
        <p:nvPicPr>
          <p:cNvPr id="40" name="Picture 2"/>
          <p:cNvPicPr/>
          <p:nvPr/>
        </p:nvPicPr>
        <p:blipFill>
          <a:blip r:embed="rId2"/>
          <a:stretch/>
        </p:blipFill>
        <p:spPr>
          <a:xfrm>
            <a:off x="273462" y="2503718"/>
            <a:ext cx="507862" cy="78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Imagem 5"/>
          <p:cNvPicPr/>
          <p:nvPr/>
        </p:nvPicPr>
        <p:blipFill>
          <a:blip r:embed="rId3"/>
          <a:srcRect l="35126" t="12366" r="35871" b="14908"/>
          <a:stretch/>
        </p:blipFill>
        <p:spPr>
          <a:xfrm>
            <a:off x="109424" y="5751728"/>
            <a:ext cx="505457" cy="745851"/>
          </a:xfrm>
          <a:prstGeom prst="rect">
            <a:avLst/>
          </a:prstGeom>
          <a:ln>
            <a:noFill/>
          </a:ln>
        </p:spPr>
      </p:pic>
      <p:sp>
        <p:nvSpPr>
          <p:cNvPr id="31" name="Line 3"/>
          <p:cNvSpPr/>
          <p:nvPr/>
        </p:nvSpPr>
        <p:spPr>
          <a:xfrm>
            <a:off x="81191" y="908720"/>
            <a:ext cx="8856663" cy="0"/>
          </a:xfrm>
          <a:prstGeom prst="line">
            <a:avLst/>
          </a:prstGeom>
          <a:ln>
            <a:solidFill>
              <a:srgbClr val="16623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23291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956550" y="1196975"/>
            <a:ext cx="72072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956550" y="1196975"/>
            <a:ext cx="72072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116632"/>
            <a:ext cx="8785225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DÉCADA DE AÇÃO EM NUTRIÇÃO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ESTABELECIDA PELA ONU (2016-2025) – OMS e FAO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5466" y="1052736"/>
            <a:ext cx="86490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Oportunidade </a:t>
            </a:r>
            <a:r>
              <a:rPr lang="pt-BR" b="1" dirty="0">
                <a:solidFill>
                  <a:schemeClr val="tx2"/>
                </a:solidFill>
              </a:rPr>
              <a:t>de coordenação e catalisação de políticas e ações para o enfrentamento da má nutrição na perspectiva dos sistemas </a:t>
            </a:r>
            <a:r>
              <a:rPr lang="pt-BR" b="1" dirty="0" smtClean="0">
                <a:solidFill>
                  <a:schemeClr val="tx2"/>
                </a:solidFill>
              </a:rPr>
              <a:t>alimentares.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u="sng" dirty="0" smtClean="0"/>
              <a:t>6 </a:t>
            </a:r>
            <a:r>
              <a:rPr lang="pt-BR" u="sng" dirty="0" smtClean="0"/>
              <a:t>pilares </a:t>
            </a:r>
            <a:r>
              <a:rPr lang="pt-BR" u="sng" dirty="0"/>
              <a:t>refletindo </a:t>
            </a:r>
            <a:r>
              <a:rPr lang="pt-BR" u="sng" dirty="0" smtClean="0"/>
              <a:t>em </a:t>
            </a:r>
            <a:r>
              <a:rPr lang="pt-BR" u="sng" dirty="0"/>
              <a:t>áreas de ação</a:t>
            </a:r>
            <a:r>
              <a:rPr lang="pt-BR" u="sng" dirty="0" smtClean="0"/>
              <a:t>:</a:t>
            </a:r>
          </a:p>
          <a:p>
            <a:pPr lvl="1"/>
            <a:r>
              <a:rPr lang="pt-BR" b="1" dirty="0" smtClean="0"/>
              <a:t>(</a:t>
            </a:r>
            <a:r>
              <a:rPr lang="pt-BR" b="1" dirty="0"/>
              <a:t>i)</a:t>
            </a:r>
            <a:r>
              <a:rPr lang="pt-BR" dirty="0"/>
              <a:t> sistemas alimentares sustentáveis e </a:t>
            </a:r>
            <a:r>
              <a:rPr lang="pt-BR" dirty="0" err="1"/>
              <a:t>resilientes</a:t>
            </a:r>
            <a:r>
              <a:rPr lang="pt-BR" dirty="0"/>
              <a:t> para dietas </a:t>
            </a:r>
            <a:r>
              <a:rPr lang="pt-BR" dirty="0" smtClean="0"/>
              <a:t>saudáveis</a:t>
            </a:r>
          </a:p>
          <a:p>
            <a:pPr lvl="1"/>
            <a:r>
              <a:rPr lang="pt-BR" b="1" dirty="0" smtClean="0"/>
              <a:t>(</a:t>
            </a:r>
            <a:r>
              <a:rPr lang="pt-BR" b="1" dirty="0" err="1"/>
              <a:t>ii</a:t>
            </a:r>
            <a:r>
              <a:rPr lang="pt-BR" b="1" dirty="0"/>
              <a:t>)</a:t>
            </a:r>
            <a:r>
              <a:rPr lang="pt-BR" dirty="0"/>
              <a:t> sistemas de saúde alinhados para cobertura universal de ações em </a:t>
            </a:r>
            <a:r>
              <a:rPr lang="pt-BR" dirty="0" smtClean="0"/>
              <a:t>nutrição </a:t>
            </a:r>
          </a:p>
          <a:p>
            <a:pPr lvl="1"/>
            <a:r>
              <a:rPr lang="pt-BR" b="1" dirty="0" smtClean="0"/>
              <a:t>(</a:t>
            </a:r>
            <a:r>
              <a:rPr lang="pt-BR" b="1" dirty="0" err="1"/>
              <a:t>iii</a:t>
            </a:r>
            <a:r>
              <a:rPr lang="pt-BR" b="1" dirty="0"/>
              <a:t>)</a:t>
            </a:r>
            <a:r>
              <a:rPr lang="pt-BR" dirty="0"/>
              <a:t> proteção social e educação </a:t>
            </a:r>
            <a:r>
              <a:rPr lang="pt-BR" dirty="0" smtClean="0"/>
              <a:t>nutricional</a:t>
            </a:r>
          </a:p>
          <a:p>
            <a:pPr lvl="1"/>
            <a:r>
              <a:rPr lang="pt-BR" b="1" dirty="0" smtClean="0"/>
              <a:t>(</a:t>
            </a:r>
            <a:r>
              <a:rPr lang="pt-BR" b="1" dirty="0" err="1"/>
              <a:t>iv</a:t>
            </a:r>
            <a:r>
              <a:rPr lang="pt-BR" b="1" dirty="0"/>
              <a:t>)</a:t>
            </a:r>
            <a:r>
              <a:rPr lang="pt-BR" dirty="0"/>
              <a:t> comércio e investimento para melhor </a:t>
            </a:r>
            <a:r>
              <a:rPr lang="pt-BR" dirty="0" smtClean="0"/>
              <a:t>nutrição</a:t>
            </a:r>
          </a:p>
          <a:p>
            <a:pPr lvl="1"/>
            <a:r>
              <a:rPr lang="pt-BR" b="1" dirty="0" smtClean="0"/>
              <a:t>(</a:t>
            </a:r>
            <a:r>
              <a:rPr lang="pt-BR" b="1" dirty="0"/>
              <a:t>v)</a:t>
            </a:r>
            <a:r>
              <a:rPr lang="pt-BR" dirty="0"/>
              <a:t> ambientes seguros para a nutrição em todas as </a:t>
            </a:r>
            <a:r>
              <a:rPr lang="pt-BR" dirty="0" smtClean="0"/>
              <a:t>idades</a:t>
            </a:r>
          </a:p>
          <a:p>
            <a:pPr lvl="1"/>
            <a:r>
              <a:rPr lang="pt-BR" b="1" dirty="0" smtClean="0"/>
              <a:t>(</a:t>
            </a:r>
            <a:r>
              <a:rPr lang="pt-BR" b="1" dirty="0"/>
              <a:t>vi)</a:t>
            </a:r>
            <a:r>
              <a:rPr lang="pt-BR" dirty="0"/>
              <a:t> revisão, fortalecimento e promoção da governança em nutrição e prestação de </a:t>
            </a:r>
            <a:r>
              <a:rPr lang="pt-BR" dirty="0" smtClean="0"/>
              <a:t>contas</a:t>
            </a:r>
          </a:p>
          <a:p>
            <a:endParaRPr lang="pt-BR" dirty="0"/>
          </a:p>
        </p:txBody>
      </p:sp>
      <p:sp>
        <p:nvSpPr>
          <p:cNvPr id="10" name="Line 3"/>
          <p:cNvSpPr/>
          <p:nvPr/>
        </p:nvSpPr>
        <p:spPr>
          <a:xfrm>
            <a:off x="81191" y="908720"/>
            <a:ext cx="8856663" cy="0"/>
          </a:xfrm>
          <a:prstGeom prst="line">
            <a:avLst/>
          </a:prstGeom>
          <a:ln>
            <a:solidFill>
              <a:srgbClr val="16623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sp>
      <p:sp>
        <p:nvSpPr>
          <p:cNvPr id="3" name="Retângulo 2"/>
          <p:cNvSpPr/>
          <p:nvPr/>
        </p:nvSpPr>
        <p:spPr>
          <a:xfrm>
            <a:off x="0" y="5962054"/>
            <a:ext cx="9144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prstClr val="white"/>
                </a:solidFill>
              </a:rPr>
              <a:t>Formas </a:t>
            </a:r>
            <a:r>
              <a:rPr lang="pt-BR" sz="2000" dirty="0">
                <a:solidFill>
                  <a:prstClr val="white"/>
                </a:solidFill>
              </a:rPr>
              <a:t>de se produzir, abastecer e comercializar os alimentos sejam reposicionadas em uma perspectiva de que a </a:t>
            </a:r>
            <a:r>
              <a:rPr lang="pt-BR" sz="2000" b="1" u="sng" dirty="0">
                <a:solidFill>
                  <a:srgbClr val="FF0000"/>
                </a:solidFill>
              </a:rPr>
              <a:t>nutrição seja central </a:t>
            </a:r>
            <a:r>
              <a:rPr lang="pt-BR" sz="2000" dirty="0">
                <a:solidFill>
                  <a:prstClr val="white"/>
                </a:solidFill>
              </a:rPr>
              <a:t>para se alcançar o </a:t>
            </a:r>
            <a:r>
              <a:rPr lang="pt-BR" sz="2000" b="1" u="sng" dirty="0">
                <a:solidFill>
                  <a:srgbClr val="FF0000"/>
                </a:solidFill>
              </a:rPr>
              <a:t>pleno direito à alimentação saudável</a:t>
            </a:r>
            <a:r>
              <a:rPr lang="pt-BR" sz="2000" dirty="0">
                <a:solidFill>
                  <a:prstClr val="white"/>
                </a:solidFill>
              </a:rPr>
              <a:t> considerando também aspectos do desenvolvimento econômico e sustentável</a:t>
            </a:r>
            <a:endParaRPr lang="en-US" sz="2000" dirty="0"/>
          </a:p>
        </p:txBody>
      </p:sp>
      <p:sp>
        <p:nvSpPr>
          <p:cNvPr id="6" name="Retângulo 5"/>
          <p:cNvSpPr/>
          <p:nvPr/>
        </p:nvSpPr>
        <p:spPr>
          <a:xfrm>
            <a:off x="539551" y="4221088"/>
            <a:ext cx="8137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Brasil definiu seus </a:t>
            </a:r>
            <a:r>
              <a:rPr lang="pt-BR" b="1" dirty="0"/>
              <a:t>compromissos para a </a:t>
            </a:r>
            <a:r>
              <a:rPr lang="pt-BR" b="1" i="1" dirty="0"/>
              <a:t>Década de Ação em Nutrição</a:t>
            </a:r>
            <a:r>
              <a:rPr lang="pt-BR" i="1" dirty="0"/>
              <a:t> </a:t>
            </a:r>
            <a:r>
              <a:rPr lang="pt-BR" dirty="0"/>
              <a:t>com base nas metas dos II PLANSAN (2016-2019)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/>
              <a:t>Brasil é referência </a:t>
            </a:r>
            <a:r>
              <a:rPr lang="pt-BR" dirty="0"/>
              <a:t>para apoiar outros </a:t>
            </a:r>
            <a:r>
              <a:rPr lang="pt-BR" dirty="0" smtClean="0"/>
              <a:t>países </a:t>
            </a:r>
            <a:r>
              <a:rPr lang="pt-BR" b="1" dirty="0"/>
              <a:t>compras públicas da agricultura familiar e governança em SAN.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390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3084" y="1673051"/>
            <a:ext cx="8712200" cy="427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263525" indent="-263525" algn="just" defTabSz="449263">
              <a:spcBef>
                <a:spcPts val="800"/>
              </a:spcBef>
              <a:buClr>
                <a:srgbClr val="003300"/>
              </a:buClr>
              <a:buSzPct val="100000"/>
              <a:buFont typeface="Arial" pitchFamily="34" charset="0"/>
              <a:buChar char="•"/>
              <a:tabLst>
                <a:tab pos="354013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  <a:defRPr/>
            </a:pPr>
            <a:r>
              <a:rPr lang="pt-BR" sz="2200" kern="0" dirty="0" smtClean="0"/>
              <a:t>Sistema </a:t>
            </a:r>
            <a:r>
              <a:rPr lang="pt-BR" sz="2200" kern="0" dirty="0"/>
              <a:t>público de </a:t>
            </a:r>
            <a:r>
              <a:rPr lang="pt-BR" sz="2200" kern="0" dirty="0" smtClean="0"/>
              <a:t>gestão </a:t>
            </a:r>
            <a:r>
              <a:rPr lang="pt-BR" sz="2200" b="1" u="sng" kern="0" dirty="0" smtClean="0"/>
              <a:t>intersetorial</a:t>
            </a:r>
            <a:r>
              <a:rPr lang="pt-BR" sz="2200" kern="0" dirty="0" smtClean="0"/>
              <a:t> </a:t>
            </a:r>
            <a:r>
              <a:rPr lang="pt-BR" sz="2200" kern="0" dirty="0"/>
              <a:t>e</a:t>
            </a:r>
            <a:r>
              <a:rPr lang="pt-BR" sz="2200" kern="0" dirty="0" smtClean="0"/>
              <a:t> </a:t>
            </a:r>
            <a:r>
              <a:rPr lang="pt-BR" sz="2200" b="1" u="sng" kern="0" dirty="0" smtClean="0"/>
              <a:t>participativa</a:t>
            </a:r>
            <a:r>
              <a:rPr lang="pt-BR" sz="2200" kern="0" dirty="0" smtClean="0"/>
              <a:t>;</a:t>
            </a:r>
            <a:endParaRPr lang="pt-BR" sz="2200" kern="0" dirty="0"/>
          </a:p>
          <a:p>
            <a:pPr marL="263525" indent="-263525" algn="just" defTabSz="449263">
              <a:spcBef>
                <a:spcPts val="800"/>
              </a:spcBef>
              <a:buClr>
                <a:srgbClr val="003300"/>
              </a:buClr>
              <a:buSzPct val="100000"/>
              <a:buFont typeface="Arial" pitchFamily="34" charset="0"/>
              <a:buChar char="•"/>
              <a:tabLst>
                <a:tab pos="354013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  <a:defRPr/>
            </a:pPr>
            <a:r>
              <a:rPr lang="pt-BR" sz="2200" kern="0" dirty="0" smtClean="0"/>
              <a:t>Permite </a:t>
            </a:r>
            <a:r>
              <a:rPr lang="pt-BR" sz="2200" kern="0" dirty="0"/>
              <a:t>a</a:t>
            </a:r>
            <a:r>
              <a:rPr lang="pt-BR" sz="2200" kern="0" dirty="0" smtClean="0"/>
              <a:t> </a:t>
            </a:r>
            <a:r>
              <a:rPr lang="pt-BR" sz="2200" b="1" u="sng" kern="0" dirty="0" smtClean="0"/>
              <a:t>descentralização</a:t>
            </a:r>
            <a:r>
              <a:rPr lang="pt-BR" sz="2200" kern="0" dirty="0" smtClean="0"/>
              <a:t> das ações e a </a:t>
            </a:r>
            <a:r>
              <a:rPr lang="pt-BR" sz="2200" b="1" u="sng" kern="0" dirty="0" smtClean="0"/>
              <a:t>articulação</a:t>
            </a:r>
            <a:r>
              <a:rPr lang="pt-BR" sz="2200" kern="0" dirty="0" smtClean="0"/>
              <a:t> </a:t>
            </a:r>
            <a:r>
              <a:rPr lang="pt-BR" sz="2200" kern="0" dirty="0"/>
              <a:t>entre </a:t>
            </a:r>
            <a:r>
              <a:rPr lang="pt-BR" sz="2200" kern="0" dirty="0" smtClean="0"/>
              <a:t>os níveis de governo </a:t>
            </a:r>
            <a:r>
              <a:rPr lang="pt-BR" sz="2200" kern="0" dirty="0"/>
              <a:t>(nacional, estadual e</a:t>
            </a:r>
            <a:r>
              <a:rPr lang="pt-BR" sz="2200" kern="0" dirty="0" smtClean="0"/>
              <a:t> local) </a:t>
            </a:r>
            <a:r>
              <a:rPr lang="pt-BR" sz="2200" kern="0" dirty="0"/>
              <a:t>para a</a:t>
            </a:r>
            <a:r>
              <a:rPr lang="pt-BR" sz="2200" kern="0" dirty="0" smtClean="0"/>
              <a:t> implementação das </a:t>
            </a:r>
            <a:r>
              <a:rPr lang="pt-BR" sz="2200" kern="0" dirty="0"/>
              <a:t>políticas de </a:t>
            </a:r>
            <a:r>
              <a:rPr lang="pt-BR" sz="2200" kern="0" dirty="0" smtClean="0"/>
              <a:t>SAN;</a:t>
            </a:r>
          </a:p>
          <a:p>
            <a:pPr marL="263525" indent="-263525" algn="just" defTabSz="449263">
              <a:spcBef>
                <a:spcPts val="800"/>
              </a:spcBef>
              <a:buClr>
                <a:srgbClr val="003300"/>
              </a:buClr>
              <a:buSzPct val="100000"/>
              <a:buFont typeface="Arial" pitchFamily="34" charset="0"/>
              <a:buChar char="•"/>
              <a:tabLst>
                <a:tab pos="354013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  <a:defRPr/>
            </a:pPr>
            <a:endParaRPr lang="pt-BR" sz="2200" b="1" kern="0" dirty="0"/>
          </a:p>
          <a:p>
            <a:pPr marL="263525" indent="-263525" algn="just" defTabSz="449263" fontAlgn="auto">
              <a:spcBef>
                <a:spcPts val="80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Arial" pitchFamily="34" charset="0"/>
              <a:buChar char="•"/>
              <a:tabLst>
                <a:tab pos="354013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  <a:defRPr/>
            </a:pPr>
            <a:r>
              <a:rPr lang="pt-BR" sz="2200" b="1" kern="0" dirty="0" smtClean="0"/>
              <a:t>Objetivos</a:t>
            </a:r>
            <a:r>
              <a:rPr lang="pt-BR" sz="2200" kern="0" dirty="0" smtClean="0">
                <a:latin typeface="+mn-lt"/>
                <a:cs typeface="+mn-cs"/>
              </a:rPr>
              <a:t>:</a:t>
            </a:r>
            <a:endParaRPr lang="pt-BR" sz="2200" kern="0" dirty="0">
              <a:latin typeface="+mn-lt"/>
              <a:cs typeface="+mn-cs"/>
            </a:endParaRPr>
          </a:p>
          <a:p>
            <a:pPr marL="800100" lvl="1" indent="-342900" algn="just" defTabSz="449263" fontAlgn="auto">
              <a:spcBef>
                <a:spcPts val="80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Wingdings" pitchFamily="2" charset="2"/>
              <a:buChar char="ü"/>
              <a:tabLst>
                <a:tab pos="354013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  <a:defRPr/>
            </a:pPr>
            <a:r>
              <a:rPr lang="pt-BR" sz="2200" kern="0" dirty="0"/>
              <a:t>Formular </a:t>
            </a:r>
            <a:r>
              <a:rPr lang="pt-BR" sz="2200" kern="0" dirty="0" smtClean="0"/>
              <a:t>e </a:t>
            </a:r>
            <a:r>
              <a:rPr lang="pt-BR" sz="2200" kern="0" dirty="0"/>
              <a:t>implementar </a:t>
            </a:r>
            <a:r>
              <a:rPr lang="pt-BR" sz="2200" b="1" kern="0" dirty="0"/>
              <a:t>políticas e</a:t>
            </a:r>
            <a:r>
              <a:rPr lang="pt-BR" sz="2200" b="1" kern="0" dirty="0" smtClean="0"/>
              <a:t> planos de </a:t>
            </a:r>
            <a:r>
              <a:rPr lang="pt-BR" sz="2200" b="1" kern="0" dirty="0"/>
              <a:t>SAN;</a:t>
            </a:r>
          </a:p>
          <a:p>
            <a:pPr marL="800100" lvl="1" indent="-342900" algn="just" defTabSz="449263" fontAlgn="auto">
              <a:spcBef>
                <a:spcPts val="80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Wingdings" pitchFamily="2" charset="2"/>
              <a:buChar char="ü"/>
              <a:tabLst>
                <a:tab pos="354013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  <a:defRPr/>
            </a:pPr>
            <a:r>
              <a:rPr lang="pt-BR" sz="2200" kern="0" dirty="0" smtClean="0"/>
              <a:t>Fomentar esforços de </a:t>
            </a:r>
            <a:r>
              <a:rPr lang="pt-BR" sz="2200" b="1" kern="0" dirty="0" smtClean="0"/>
              <a:t>integração</a:t>
            </a:r>
            <a:r>
              <a:rPr lang="pt-BR" sz="2200" kern="0" dirty="0" smtClean="0"/>
              <a:t> entre governo e sociedade </a:t>
            </a:r>
            <a:r>
              <a:rPr lang="pt-BR" sz="2200" kern="0" dirty="0"/>
              <a:t>civil;</a:t>
            </a:r>
          </a:p>
          <a:p>
            <a:pPr marL="800100" lvl="1" indent="-342900" algn="just" defTabSz="449263" fontAlgn="auto">
              <a:spcBef>
                <a:spcPts val="80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Wingdings" pitchFamily="2" charset="2"/>
              <a:buChar char="ü"/>
              <a:tabLst>
                <a:tab pos="354013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  <a:defRPr/>
            </a:pPr>
            <a:r>
              <a:rPr lang="pt-BR" sz="2200" kern="0" dirty="0"/>
              <a:t>Promover </a:t>
            </a:r>
            <a:r>
              <a:rPr lang="pt-BR" sz="2200" kern="0" dirty="0" smtClean="0"/>
              <a:t>o </a:t>
            </a:r>
            <a:r>
              <a:rPr lang="pt-BR" sz="2200" b="1" kern="0" dirty="0" smtClean="0"/>
              <a:t>acompanhamento, o monitoramento </a:t>
            </a:r>
            <a:r>
              <a:rPr lang="pt-BR" sz="2200" b="1" kern="0" dirty="0"/>
              <a:t>e</a:t>
            </a:r>
            <a:r>
              <a:rPr lang="pt-BR" sz="2200" b="1" kern="0" dirty="0" smtClean="0"/>
              <a:t> a avaliação </a:t>
            </a:r>
            <a:r>
              <a:rPr lang="pt-BR" sz="2200" kern="0" dirty="0" smtClean="0"/>
              <a:t>da </a:t>
            </a:r>
            <a:r>
              <a:rPr lang="pt-BR" sz="2200" kern="0" dirty="0"/>
              <a:t>SAN </a:t>
            </a:r>
            <a:r>
              <a:rPr lang="pt-BR" sz="2200" kern="0" dirty="0" smtClean="0"/>
              <a:t>no Brasil</a:t>
            </a:r>
            <a:r>
              <a:rPr lang="pt-BR" sz="2200" kern="0" dirty="0"/>
              <a:t>.</a:t>
            </a:r>
          </a:p>
        </p:txBody>
      </p:sp>
      <p:sp>
        <p:nvSpPr>
          <p:cNvPr id="36868" name="CaixaDeTexto 4"/>
          <p:cNvSpPr txBox="1">
            <a:spLocks noChangeArrowheads="1"/>
          </p:cNvSpPr>
          <p:nvPr/>
        </p:nvSpPr>
        <p:spPr bwMode="auto">
          <a:xfrm>
            <a:off x="233084" y="260648"/>
            <a:ext cx="89109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0" eaLnBrk="1" hangingPunct="1">
              <a:defRPr/>
            </a:pPr>
            <a:r>
              <a:rPr lang="en-US" sz="2700" b="1" dirty="0" smtClean="0">
                <a:latin typeface="Calibri"/>
                <a:cs typeface="+mn-cs"/>
              </a:rPr>
              <a:t>Estrutura de governança </a:t>
            </a:r>
            <a:r>
              <a:rPr lang="en-US" sz="2700" b="1" dirty="0" err="1" smtClean="0">
                <a:latin typeface="Calibri"/>
                <a:cs typeface="+mn-cs"/>
              </a:rPr>
              <a:t>em</a:t>
            </a:r>
            <a:r>
              <a:rPr lang="en-US" sz="2700" b="1" dirty="0" smtClean="0">
                <a:latin typeface="Calibri"/>
                <a:cs typeface="+mn-cs"/>
              </a:rPr>
              <a:t> </a:t>
            </a:r>
            <a:r>
              <a:rPr lang="en-US" sz="2700" b="1" dirty="0" smtClean="0">
                <a:latin typeface="Calibri"/>
                <a:cs typeface="+mn-cs"/>
              </a:rPr>
              <a:t>SAN: Sistema </a:t>
            </a:r>
            <a:r>
              <a:rPr lang="en-US" sz="2700" b="1" dirty="0" smtClean="0">
                <a:latin typeface="Calibri"/>
                <a:cs typeface="+mn-cs"/>
              </a:rPr>
              <a:t>Nacional de Segurança Alimentar e Nutricional</a:t>
            </a:r>
            <a:endParaRPr lang="pt-BR" altLang="pt-BR" sz="2700" dirty="0"/>
          </a:p>
        </p:txBody>
      </p:sp>
      <p:pic>
        <p:nvPicPr>
          <p:cNvPr id="5" name="Imagem 1" descr="Descrição: Descrição: http://aplicacoes.mds.gov.br/sagi/plansan/imgs/logo_caisan_fundo_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78578"/>
            <a:ext cx="1512168" cy="609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6" name="Line 3"/>
          <p:cNvSpPr/>
          <p:nvPr/>
        </p:nvSpPr>
        <p:spPr>
          <a:xfrm>
            <a:off x="233083" y="1412776"/>
            <a:ext cx="8856663" cy="0"/>
          </a:xfrm>
          <a:prstGeom prst="line">
            <a:avLst/>
          </a:prstGeom>
          <a:ln>
            <a:solidFill>
              <a:srgbClr val="16623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7442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71450" y="188640"/>
            <a:ext cx="8785225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pt-BR" sz="3200" b="1" dirty="0" smtClean="0">
                <a:latin typeface="+mj-lt"/>
                <a:cs typeface="Arial" charset="0"/>
              </a:rPr>
              <a:t>Princípios e instâncias </a:t>
            </a:r>
            <a:endParaRPr lang="pt-BR" sz="3200" b="1" dirty="0" smtClean="0">
              <a:latin typeface="+mj-lt"/>
              <a:cs typeface="Arial" charset="0"/>
            </a:endParaRPr>
          </a:p>
          <a:p>
            <a:pPr>
              <a:defRPr/>
            </a:pPr>
            <a:r>
              <a:rPr lang="pt-BR" sz="3200" b="1" dirty="0" smtClean="0">
                <a:latin typeface="+mj-lt"/>
                <a:cs typeface="Arial" charset="0"/>
              </a:rPr>
              <a:t>do </a:t>
            </a:r>
            <a:r>
              <a:rPr lang="pt-BR" sz="3200" b="1" dirty="0">
                <a:latin typeface="+mj-lt"/>
                <a:cs typeface="Arial" charset="0"/>
              </a:rPr>
              <a:t>SISAN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3123" y="1394620"/>
            <a:ext cx="8785225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just">
              <a:lnSpc>
                <a:spcPct val="110000"/>
              </a:lnSpc>
              <a:defRPr/>
            </a:pPr>
            <a:endParaRPr lang="pt-BR" sz="2800" b="1" dirty="0">
              <a:solidFill>
                <a:srgbClr val="FFC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44016" y="1650280"/>
            <a:ext cx="47080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3040" lvl="1" indent="-284400" algn="just">
              <a:lnSpc>
                <a:spcPct val="110000"/>
              </a:lnSpc>
              <a:buFont typeface="Arial"/>
              <a:buChar char="•"/>
              <a:defRPr/>
            </a:pP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Nível federal: </a:t>
            </a:r>
            <a:r>
              <a:rPr lang="pt-BR" sz="2400" b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em pleno </a:t>
            </a:r>
            <a:r>
              <a:rPr lang="pt-BR" sz="24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funcionamento</a:t>
            </a:r>
          </a:p>
          <a:p>
            <a:pPr marL="743040" lvl="1" indent="-284400" algn="just">
              <a:lnSpc>
                <a:spcPct val="110000"/>
              </a:lnSpc>
              <a:buFont typeface="Arial"/>
              <a:buChar char="•"/>
              <a:defRPr/>
            </a:pP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Todos 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os </a:t>
            </a:r>
            <a:r>
              <a:rPr lang="pt-BR" sz="2400" b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26 Estados e o Distrito Federal aderiram ao SISAN 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 tem compromissos de elaborarem seus Planos de SAN </a:t>
            </a:r>
            <a:r>
              <a:rPr lang="pt-BR" sz="2400" b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(13 estados com planos publicados</a:t>
            </a:r>
            <a:r>
              <a:rPr lang="pt-BR" sz="24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).</a:t>
            </a:r>
          </a:p>
          <a:p>
            <a:pPr marL="743040" lvl="1" indent="-284400" algn="just">
              <a:lnSpc>
                <a:spcPct val="110000"/>
              </a:lnSpc>
              <a:buFont typeface="Arial"/>
              <a:buChar char="•"/>
              <a:defRPr/>
            </a:pPr>
            <a:r>
              <a:rPr lang="pt-BR" sz="24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221 </a:t>
            </a:r>
            <a:r>
              <a:rPr lang="pt-BR" sz="24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municípios aderiram ao SISAN 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(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400 aptos para aderir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).</a:t>
            </a:r>
            <a:endParaRPr lang="pt-BR" sz="2400" dirty="0"/>
          </a:p>
        </p:txBody>
      </p:sp>
      <p:pic>
        <p:nvPicPr>
          <p:cNvPr id="10" name="Imagem 1" descr="Descrição: Descrição: http://aplicacoes.mds.gov.br/sagi/plansan/imgs/logo_caisan_fundo_trans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1297005" cy="52278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624"/>
            <a:ext cx="4104456" cy="685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235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179512" y="-27384"/>
            <a:ext cx="8712968" cy="1510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Construindo a </a:t>
            </a:r>
            <a:r>
              <a:rPr lang="pt-BR" sz="32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agenda </a:t>
            </a:r>
            <a:r>
              <a:rPr lang="pt-BR" sz="32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 SAN do Brasil </a:t>
            </a:r>
            <a:r>
              <a:rPr lang="pt-BR" sz="3200" b="1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após a saída do </a:t>
            </a:r>
            <a:r>
              <a:rPr lang="pt-BR" sz="32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Mapa </a:t>
            </a:r>
            <a:r>
              <a:rPr lang="pt-BR" sz="32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 </a:t>
            </a:r>
            <a:r>
              <a:rPr lang="pt-BR" sz="32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Fome</a:t>
            </a:r>
          </a:p>
        </p:txBody>
      </p:sp>
      <p:pic>
        <p:nvPicPr>
          <p:cNvPr id="7" name="Picture 2"/>
          <p:cNvPicPr/>
          <p:nvPr/>
        </p:nvPicPr>
        <p:blipFill>
          <a:blip r:embed="rId2"/>
          <a:stretch/>
        </p:blipFill>
        <p:spPr>
          <a:xfrm>
            <a:off x="250921" y="1340768"/>
            <a:ext cx="1656783" cy="21602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8" name="CustomShape 4"/>
          <p:cNvSpPr/>
          <p:nvPr/>
        </p:nvSpPr>
        <p:spPr>
          <a:xfrm>
            <a:off x="4211960" y="1556792"/>
            <a:ext cx="4680520" cy="94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2400" b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Manifesto e Carta Política: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deliberações da  5ª 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Conferência Nacional de Segurança Alimentar e Nutricional </a:t>
            </a:r>
            <a:r>
              <a:rPr lang="pt-B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sz="2000" dirty="0"/>
          </a:p>
        </p:txBody>
      </p:sp>
      <p:pic>
        <p:nvPicPr>
          <p:cNvPr id="9" name="Picture 3"/>
          <p:cNvPicPr/>
          <p:nvPr/>
        </p:nvPicPr>
        <p:blipFill>
          <a:blip r:embed="rId3"/>
          <a:stretch/>
        </p:blipFill>
        <p:spPr>
          <a:xfrm>
            <a:off x="2123728" y="1340768"/>
            <a:ext cx="1728192" cy="21602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10" name="Picture 11" descr="Screen Shot 2017-03-27 at 6.23.58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7136" r="46327"/>
          <a:stretch/>
        </p:blipFill>
        <p:spPr>
          <a:xfrm>
            <a:off x="715542" y="3717032"/>
            <a:ext cx="2128266" cy="28083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131840" y="3573016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spc="-1" dirty="0" smtClean="0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</a:rPr>
              <a:t>II </a:t>
            </a:r>
            <a:r>
              <a:rPr lang="pt-BR" sz="2800" b="1" spc="-1" dirty="0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</a:rPr>
              <a:t>Plano nacional de SAN 2016-2019.</a:t>
            </a:r>
          </a:p>
          <a:p>
            <a:r>
              <a:rPr lang="pt-BR" sz="2000" b="1" spc="-1" dirty="0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</a:rPr>
              <a:t>9 Desafios/ 121 metas/ </a:t>
            </a:r>
            <a:r>
              <a:rPr lang="pt-BR" sz="2000" b="1" spc="-1" dirty="0" smtClean="0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</a:rPr>
              <a:t>14 ministérios envolvidos/ R</a:t>
            </a:r>
            <a:r>
              <a:rPr lang="pt-BR" sz="2000" b="1" spc="-1" dirty="0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</a:rPr>
              <a:t>$ 99 bilhões </a:t>
            </a:r>
          </a:p>
          <a:p>
            <a:r>
              <a:rPr lang="pt-BR" sz="1600" dirty="0"/>
              <a:t>garantir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produção</a:t>
            </a:r>
            <a:r>
              <a:rPr lang="pt-BR" sz="1600" b="1" dirty="0">
                <a:solidFill>
                  <a:srgbClr val="7030A0"/>
                </a:solidFill>
              </a:rPr>
              <a:t> </a:t>
            </a:r>
            <a:r>
              <a:rPr lang="pt-BR" sz="1600" dirty="0"/>
              <a:t>saudável de alimentos, passando por: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disponibilidade</a:t>
            </a:r>
            <a:r>
              <a:rPr lang="pt-BR" sz="1600" dirty="0"/>
              <a:t> (comercialização e abastecimento),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acesso</a:t>
            </a:r>
            <a:r>
              <a:rPr lang="pt-BR" sz="1600" dirty="0">
                <a:solidFill>
                  <a:schemeClr val="accent2"/>
                </a:solidFill>
              </a:rPr>
              <a:t> </a:t>
            </a:r>
            <a:r>
              <a:rPr lang="pt-BR" sz="1600" dirty="0"/>
              <a:t>(renda, doação, alimentação escolar) e 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consumo</a:t>
            </a:r>
            <a:r>
              <a:rPr lang="pt-BR" sz="1600" b="1" dirty="0">
                <a:solidFill>
                  <a:srgbClr val="7030A0"/>
                </a:solidFill>
              </a:rPr>
              <a:t> </a:t>
            </a:r>
            <a:r>
              <a:rPr lang="pt-BR" sz="1600" dirty="0"/>
              <a:t>(alimentação saudável).</a:t>
            </a:r>
          </a:p>
          <a:p>
            <a:endParaRPr lang="pt-BR" sz="1200" dirty="0"/>
          </a:p>
          <a:p>
            <a:pPr>
              <a:lnSpc>
                <a:spcPct val="100000"/>
              </a:lnSpc>
            </a:pPr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3216910" y="5385990"/>
            <a:ext cx="31758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" dirty="0" smtClean="0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</a:rPr>
              <a:t>Contexto internacional: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Década de Ação em Nutrição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ODS Agenda 2030</a:t>
            </a:r>
          </a:p>
        </p:txBody>
      </p:sp>
    </p:spTree>
    <p:extLst>
      <p:ext uri="{BB962C8B-B14F-4D97-AF65-F5344CB8AC3E}">
        <p14:creationId xmlns:p14="http://schemas.microsoft.com/office/powerpoint/2010/main" val="15923432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1"/>
            <a:ext cx="6855733" cy="671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1520" y="2636912"/>
            <a:ext cx="194421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/>
              <a:t>EX METAS PLANSAN 2016-2019:</a:t>
            </a:r>
          </a:p>
          <a:p>
            <a:pPr marL="285750" indent="-285750">
              <a:buFontTx/>
              <a:buChar char="-"/>
            </a:pPr>
            <a:r>
              <a:rPr lang="pt-BR" sz="1400" b="1" dirty="0" smtClean="0"/>
              <a:t>Reduzir em 25% a desnutrição</a:t>
            </a:r>
            <a:r>
              <a:rPr lang="pt-BR" sz="1400" dirty="0" smtClean="0"/>
              <a:t> de crianças </a:t>
            </a:r>
            <a:r>
              <a:rPr lang="pt-BR" sz="1400" dirty="0" err="1" smtClean="0"/>
              <a:t>indigenas</a:t>
            </a:r>
            <a:r>
              <a:rPr lang="pt-BR" sz="1400" dirty="0" smtClean="0"/>
              <a:t> e quilombolas </a:t>
            </a:r>
          </a:p>
          <a:p>
            <a:pPr marL="285750" indent="-285750">
              <a:buFontTx/>
              <a:buChar char="-"/>
            </a:pPr>
            <a:r>
              <a:rPr lang="pt-BR" sz="1400" b="1" dirty="0" smtClean="0"/>
              <a:t>Deter o crescimento da </a:t>
            </a:r>
            <a:r>
              <a:rPr lang="pt-BR" sz="1400" b="1" dirty="0" err="1" smtClean="0"/>
              <a:t>oesidade</a:t>
            </a:r>
            <a:endParaRPr lang="pt-BR" sz="1400" b="1" dirty="0" smtClean="0"/>
          </a:p>
          <a:p>
            <a:pPr marL="285750" indent="-285750">
              <a:buFontTx/>
              <a:buChar char="-"/>
            </a:pPr>
            <a:r>
              <a:rPr lang="pt-BR" sz="1400" dirty="0" smtClean="0"/>
              <a:t>Aumentar  de 36,5% para 43% o </a:t>
            </a:r>
            <a:r>
              <a:rPr lang="pt-BR" sz="1400" b="1" dirty="0" smtClean="0"/>
              <a:t>consumo de frutas e verduras</a:t>
            </a:r>
          </a:p>
          <a:p>
            <a:pPr marL="285750" indent="-285750">
              <a:buFontTx/>
              <a:buChar char="-"/>
            </a:pPr>
            <a:r>
              <a:rPr lang="pt-BR" sz="1400" dirty="0" smtClean="0"/>
              <a:t>Reduzir o </a:t>
            </a:r>
            <a:r>
              <a:rPr lang="pt-BR" sz="1400" b="1" dirty="0" smtClean="0"/>
              <a:t>consumo de </a:t>
            </a:r>
            <a:r>
              <a:rPr lang="pt-BR" sz="1400" b="1" dirty="0" err="1" smtClean="0"/>
              <a:t>refri</a:t>
            </a:r>
            <a:r>
              <a:rPr lang="pt-BR" sz="1400" b="1" dirty="0" smtClean="0"/>
              <a:t> e sucos artificiais de 20,3% para 14%</a:t>
            </a:r>
          </a:p>
          <a:p>
            <a:pPr marL="285750" indent="-285750">
              <a:buFontTx/>
              <a:buChar char="-"/>
            </a:pPr>
            <a:r>
              <a:rPr lang="pt-BR" sz="1400" dirty="0" smtClean="0"/>
              <a:t>....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0764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1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4939" y="44624"/>
            <a:ext cx="89390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400" b="1" dirty="0" smtClean="0">
                <a:ea typeface="Roboto" panose="020B0604020202020204" charset="0"/>
                <a:cs typeface="Roboto" panose="020B0604020202020204" charset="0"/>
              </a:rPr>
              <a:t>Agendas de </a:t>
            </a:r>
            <a:r>
              <a:rPr lang="en-US" sz="3400" b="1" dirty="0" smtClean="0">
                <a:ea typeface="Roboto" panose="020B0604020202020204" charset="0"/>
                <a:cs typeface="Roboto" panose="020B0604020202020204" charset="0"/>
              </a:rPr>
              <a:t>SAN </a:t>
            </a:r>
            <a:r>
              <a:rPr lang="en-US" sz="3400" b="1" dirty="0" err="1" smtClean="0">
                <a:ea typeface="Roboto" panose="020B0604020202020204" charset="0"/>
                <a:cs typeface="Roboto" panose="020B0604020202020204" charset="0"/>
              </a:rPr>
              <a:t>em</a:t>
            </a:r>
            <a:r>
              <a:rPr lang="en-US" sz="3400" b="1" dirty="0" smtClean="0"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sz="3400" b="1" dirty="0" err="1" smtClean="0">
                <a:ea typeface="Roboto" panose="020B0604020202020204" charset="0"/>
                <a:cs typeface="Roboto" panose="020B0604020202020204" charset="0"/>
              </a:rPr>
              <a:t>destaque</a:t>
            </a:r>
            <a:r>
              <a:rPr lang="en-US" sz="3400" b="1" dirty="0" smtClean="0">
                <a:ea typeface="Roboto" panose="020B0604020202020204" charset="0"/>
                <a:cs typeface="Roboto" panose="020B0604020202020204" charset="0"/>
              </a:rPr>
              <a:t> no </a:t>
            </a:r>
            <a:r>
              <a:rPr lang="en-US" sz="3400" b="1" dirty="0" err="1" smtClean="0">
                <a:ea typeface="Roboto" panose="020B0604020202020204" charset="0"/>
                <a:cs typeface="Roboto" panose="020B0604020202020204" charset="0"/>
              </a:rPr>
              <a:t>Brasil</a:t>
            </a:r>
            <a:endParaRPr lang="es-EC" sz="3400" b="1" dirty="0">
              <a:ea typeface="Roboto" panose="020B0604020202020204" charset="0"/>
              <a:cs typeface="Roboto" panose="020B060402020202020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020219" y="4015600"/>
            <a:ext cx="2654250" cy="2293720"/>
            <a:chOff x="-2581582" y="-724462"/>
            <a:chExt cx="3333780" cy="257033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Retângulo de cantos arredondados 8"/>
            <p:cNvSpPr/>
            <p:nvPr/>
          </p:nvSpPr>
          <p:spPr>
            <a:xfrm>
              <a:off x="-2581582" y="-724462"/>
              <a:ext cx="3333780" cy="229549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-2457210" y="-628647"/>
              <a:ext cx="3109665" cy="24745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tx1"/>
                  </a:solidFill>
                </a:rPr>
                <a:t>Infraestrutura local para segurança alimentar: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 smtClean="0">
                  <a:solidFill>
                    <a:schemeClr val="tx2"/>
                  </a:solidFill>
                </a:rPr>
                <a:t>- </a:t>
              </a:r>
              <a:r>
                <a:rPr lang="pt-BR" sz="1600" b="1" dirty="0" err="1" smtClean="0">
                  <a:solidFill>
                    <a:schemeClr val="tx2"/>
                  </a:solidFill>
                </a:rPr>
                <a:t>EPSANs</a:t>
              </a:r>
              <a:r>
                <a:rPr lang="pt-BR" sz="1600" b="1" dirty="0" smtClean="0">
                  <a:solidFill>
                    <a:schemeClr val="tx2"/>
                  </a:solidFill>
                </a:rPr>
                <a:t>: Bancos </a:t>
              </a:r>
              <a:r>
                <a:rPr lang="pt-BR" sz="1600" b="1" dirty="0" smtClean="0">
                  <a:solidFill>
                    <a:schemeClr val="tx2"/>
                  </a:solidFill>
                </a:rPr>
                <a:t>de </a:t>
              </a:r>
              <a:r>
                <a:rPr lang="pt-BR" sz="1600" b="1" dirty="0" smtClean="0">
                  <a:solidFill>
                    <a:schemeClr val="tx2"/>
                  </a:solidFill>
                </a:rPr>
                <a:t>Alimentos, restaurantes e cozinhas</a:t>
              </a:r>
              <a:endParaRPr lang="pt-BR" sz="1600" b="1" kern="1200" dirty="0" smtClean="0">
                <a:solidFill>
                  <a:schemeClr val="tx2"/>
                </a:solidFill>
              </a:endParaRP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schemeClr val="tx1"/>
                  </a:solidFill>
                </a:rPr>
                <a:t>-</a:t>
              </a:r>
              <a:r>
                <a:rPr lang="pt-BR" sz="1600" b="1" kern="1200" dirty="0" smtClean="0">
                  <a:solidFill>
                    <a:schemeClr val="tx1"/>
                  </a:solidFill>
                </a:rPr>
                <a:t> Unidades de Apoio de Distribuição da AF (UADAF)</a:t>
              </a:r>
              <a:endParaRPr lang="pt-BR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-14954" y="1772816"/>
            <a:ext cx="2233017" cy="2071470"/>
            <a:chOff x="-3130823" y="-4538300"/>
            <a:chExt cx="3333780" cy="290752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Retângulo de cantos arredondados 11"/>
            <p:cNvSpPr/>
            <p:nvPr/>
          </p:nvSpPr>
          <p:spPr>
            <a:xfrm>
              <a:off x="-3130823" y="-4538300"/>
              <a:ext cx="3333780" cy="290752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-3018765" y="-4318830"/>
              <a:ext cx="3098897" cy="25495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 err="1" smtClean="0">
                  <a:solidFill>
                    <a:schemeClr val="tx1"/>
                  </a:solidFill>
                </a:rPr>
                <a:t>Fortalecimento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da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agricultura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familiar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 err="1" smtClean="0">
                  <a:solidFill>
                    <a:schemeClr val="tx1"/>
                  </a:solidFill>
                </a:rPr>
                <a:t>Assistência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Técnica e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Extensão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Rural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b="1" kern="1200" dirty="0" smtClean="0">
                  <a:solidFill>
                    <a:schemeClr val="tx1"/>
                  </a:solidFill>
                </a:rPr>
                <a:t>Garantia Safra 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 smtClean="0">
                  <a:solidFill>
                    <a:schemeClr val="tx1"/>
                  </a:solidFill>
                </a:rPr>
                <a:t>PRONAF (Programa Nacional para o Fortalecimento da AF – crédito) </a:t>
              </a:r>
              <a:endParaRPr lang="pt-BR" sz="14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-57013" y="4015600"/>
            <a:ext cx="2149482" cy="1861672"/>
            <a:chOff x="-7068742" y="3543418"/>
            <a:chExt cx="3333780" cy="229549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Retângulo de cantos arredondados 14"/>
            <p:cNvSpPr/>
            <p:nvPr/>
          </p:nvSpPr>
          <p:spPr>
            <a:xfrm>
              <a:off x="-7068742" y="3543418"/>
              <a:ext cx="3333780" cy="229549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-6877174" y="3670060"/>
              <a:ext cx="3030155" cy="20422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600" b="1" dirty="0" smtClean="0">
                  <a:solidFill>
                    <a:schemeClr val="tx1"/>
                  </a:solidFill>
                </a:rPr>
                <a:t> Programa de Inclusão Produtiva Rural</a:t>
              </a:r>
            </a:p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600" b="1" dirty="0" smtClean="0">
                  <a:solidFill>
                    <a:schemeClr val="tx1"/>
                  </a:solidFill>
                </a:rPr>
                <a:t>Banco de sementes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600" b="1" dirty="0">
                  <a:solidFill>
                    <a:schemeClr val="tx1"/>
                  </a:solidFill>
                </a:rPr>
                <a:t> </a:t>
              </a:r>
              <a:r>
                <a:rPr lang="pt-BR" sz="1600" b="1" dirty="0" smtClean="0">
                  <a:solidFill>
                    <a:schemeClr val="tx1"/>
                  </a:solidFill>
                </a:rPr>
                <a:t>acesso à agua : consumo e produção</a:t>
              </a:r>
              <a:endParaRPr lang="pt-BR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288792" y="1789578"/>
            <a:ext cx="2171896" cy="1907912"/>
            <a:chOff x="197555" y="-704007"/>
            <a:chExt cx="3333780" cy="229549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Retângulo de cantos arredondados 17"/>
            <p:cNvSpPr/>
            <p:nvPr/>
          </p:nvSpPr>
          <p:spPr>
            <a:xfrm>
              <a:off x="197555" y="-704007"/>
              <a:ext cx="3333780" cy="229549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442863" y="-144624"/>
              <a:ext cx="2843165" cy="16660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87313" lvl="0" indent="-87313" defTabSz="1244600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 smtClean="0">
                  <a:solidFill>
                    <a:schemeClr val="tx1"/>
                  </a:solidFill>
                </a:rPr>
                <a:t> Programa de Aquisição de Alimentos – PAA</a:t>
              </a:r>
            </a:p>
            <a:p>
              <a:pPr marL="87313" lvl="0" indent="-87313" defTabSz="1244600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 smtClean="0">
                  <a:solidFill>
                    <a:schemeClr val="tx1"/>
                  </a:solidFill>
                </a:rPr>
                <a:t>Plano Nacional para Agroecologia e produção orgânica (PLANAPO)</a:t>
              </a:r>
              <a:endParaRPr lang="pt-BR" sz="1400" b="1" dirty="0">
                <a:solidFill>
                  <a:prstClr val="black"/>
                </a:solidFill>
              </a:endParaRP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502997" y="1992753"/>
            <a:ext cx="1955435" cy="1368000"/>
            <a:chOff x="2180936" y="-3644689"/>
            <a:chExt cx="3333780" cy="2295491"/>
          </a:xfrm>
          <a:solidFill>
            <a:srgbClr val="FFFFCC"/>
          </a:solidFill>
        </p:grpSpPr>
        <p:sp>
          <p:nvSpPr>
            <p:cNvPr id="21" name="Retângulo de cantos arredondados 20"/>
            <p:cNvSpPr/>
            <p:nvPr/>
          </p:nvSpPr>
          <p:spPr>
            <a:xfrm>
              <a:off x="2180936" y="-3644689"/>
              <a:ext cx="3333780" cy="229549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2259956" y="-3532632"/>
              <a:ext cx="3109665" cy="20713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tx1"/>
                  </a:solidFill>
                </a:rPr>
                <a:t>BOLSA FAMÍLIA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solidFill>
                    <a:schemeClr val="tx1"/>
                  </a:solidFill>
                </a:rPr>
                <a:t>13 milhões de famílias</a:t>
              </a:r>
              <a:endParaRPr lang="pt-BR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531984" y="4028654"/>
            <a:ext cx="1977175" cy="1545185"/>
            <a:chOff x="-605846" y="3574457"/>
            <a:chExt cx="3333781" cy="2295492"/>
          </a:xfrm>
          <a:solidFill>
            <a:srgbClr val="FFFFCC"/>
          </a:solidFill>
        </p:grpSpPr>
        <p:sp>
          <p:nvSpPr>
            <p:cNvPr id="30" name="Retângulo de cantos arredondados 29"/>
            <p:cNvSpPr/>
            <p:nvPr/>
          </p:nvSpPr>
          <p:spPr>
            <a:xfrm>
              <a:off x="-605846" y="3574457"/>
              <a:ext cx="3333781" cy="229549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tângulo 30"/>
            <p:cNvSpPr/>
            <p:nvPr/>
          </p:nvSpPr>
          <p:spPr>
            <a:xfrm>
              <a:off x="-536595" y="3740870"/>
              <a:ext cx="3091294" cy="20713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solidFill>
                    <a:schemeClr val="tx1"/>
                  </a:solidFill>
                </a:rPr>
                <a:t>Alimentação Escolar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tx1"/>
                  </a:solidFill>
                </a:rPr>
                <a:t>40 milhões de estudantes (diário)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 smtClean="0">
                  <a:solidFill>
                    <a:schemeClr val="tx1"/>
                  </a:solidFill>
                </a:rPr>
                <a:t>* Compra da AF</a:t>
              </a:r>
              <a:endParaRPr lang="pt-BR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Retângulo de cantos arredondados 31"/>
          <p:cNvSpPr/>
          <p:nvPr/>
        </p:nvSpPr>
        <p:spPr>
          <a:xfrm>
            <a:off x="6509159" y="1700807"/>
            <a:ext cx="2625125" cy="4765303"/>
          </a:xfrm>
          <a:prstGeom prst="roundRect">
            <a:avLst/>
          </a:prstGeom>
          <a:solidFill>
            <a:srgbClr val="FFCCC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tângulo 32"/>
          <p:cNvSpPr/>
          <p:nvPr/>
        </p:nvSpPr>
        <p:spPr>
          <a:xfrm>
            <a:off x="6348969" y="1805596"/>
            <a:ext cx="2831660" cy="46805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460375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2"/>
                </a:solidFill>
              </a:rPr>
              <a:t>Nutrição na rede de </a:t>
            </a:r>
            <a:r>
              <a:rPr lang="pt-BR" sz="1400" b="1" dirty="0" smtClean="0">
                <a:solidFill>
                  <a:schemeClr val="tx2"/>
                </a:solidFill>
              </a:rPr>
              <a:t>saúde e  educação.</a:t>
            </a:r>
            <a:endParaRPr lang="pt-BR" sz="1400" b="1" dirty="0" smtClean="0">
              <a:solidFill>
                <a:schemeClr val="tx2"/>
              </a:solidFill>
            </a:endParaRPr>
          </a:p>
          <a:p>
            <a:pPr marL="460375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2"/>
                </a:solidFill>
              </a:rPr>
              <a:t>Educação Alimentar e Nutricional </a:t>
            </a:r>
          </a:p>
          <a:p>
            <a:pPr marL="917575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2"/>
                </a:solidFill>
              </a:rPr>
              <a:t>Desenvolvimento de capacidades em profissionais</a:t>
            </a:r>
          </a:p>
          <a:p>
            <a:pPr marL="917575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2"/>
                </a:solidFill>
              </a:rPr>
              <a:t>Guia Alimentar </a:t>
            </a:r>
          </a:p>
          <a:p>
            <a:pPr marL="917575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2"/>
                </a:solidFill>
              </a:rPr>
              <a:t>Fortalecimento de EAN na saúde, educação e assistência social</a:t>
            </a:r>
          </a:p>
          <a:p>
            <a:pPr marL="460375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2"/>
                </a:solidFill>
              </a:rPr>
              <a:t>Medidas Regulatórias: </a:t>
            </a:r>
          </a:p>
          <a:p>
            <a:pPr marL="800100" lvl="2" indent="-168275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1400" b="1" dirty="0" smtClean="0">
                <a:solidFill>
                  <a:schemeClr val="tx2"/>
                </a:solidFill>
              </a:rPr>
              <a:t>Regulação da venda e publicidade de alimentos ultra processados na escola; </a:t>
            </a:r>
          </a:p>
          <a:p>
            <a:pPr marL="800100" lvl="2" indent="-168275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1400" b="1" dirty="0" smtClean="0">
                <a:solidFill>
                  <a:schemeClr val="tx2"/>
                </a:solidFill>
              </a:rPr>
              <a:t>Aperfeiçoamento da Rotulagem Nutricional</a:t>
            </a:r>
          </a:p>
          <a:p>
            <a:pPr marL="800100" lvl="2" indent="-168275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1400" b="1" dirty="0" smtClean="0">
                <a:solidFill>
                  <a:schemeClr val="tx2"/>
                </a:solidFill>
              </a:rPr>
              <a:t>Taxação de bebidas açucaradas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16969" y="772440"/>
            <a:ext cx="4460688" cy="908073"/>
            <a:chOff x="-2581582" y="-899024"/>
            <a:chExt cx="3333780" cy="235799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5" name="Retângulo de cantos arredondados 34"/>
            <p:cNvSpPr/>
            <p:nvPr/>
          </p:nvSpPr>
          <p:spPr>
            <a:xfrm>
              <a:off x="-2581582" y="-899024"/>
              <a:ext cx="3333780" cy="229549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tângulo 35"/>
            <p:cNvSpPr/>
            <p:nvPr/>
          </p:nvSpPr>
          <p:spPr>
            <a:xfrm>
              <a:off x="-2469525" y="-612406"/>
              <a:ext cx="3109666" cy="20713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36458" y="10666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 smtClean="0"/>
              <a:t>PRODUÇÃO E DISPONIBILIDADE</a:t>
            </a:r>
            <a:endParaRPr lang="pt-BR" sz="2400" b="1" dirty="0"/>
          </a:p>
        </p:txBody>
      </p:sp>
      <p:grpSp>
        <p:nvGrpSpPr>
          <p:cNvPr id="37" name="Grupo 36"/>
          <p:cNvGrpSpPr/>
          <p:nvPr/>
        </p:nvGrpSpPr>
        <p:grpSpPr>
          <a:xfrm>
            <a:off x="4549651" y="772440"/>
            <a:ext cx="1864157" cy="957601"/>
            <a:chOff x="-2469525" y="-899024"/>
            <a:chExt cx="3221723" cy="2357995"/>
          </a:xfrm>
          <a:solidFill>
            <a:srgbClr val="FFFF66"/>
          </a:solidFill>
        </p:grpSpPr>
        <p:sp>
          <p:nvSpPr>
            <p:cNvPr id="38" name="Retângulo de cantos arredondados 37"/>
            <p:cNvSpPr/>
            <p:nvPr/>
          </p:nvSpPr>
          <p:spPr>
            <a:xfrm>
              <a:off x="-2410032" y="-899024"/>
              <a:ext cx="3162230" cy="235799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tângulo 38"/>
            <p:cNvSpPr/>
            <p:nvPr/>
          </p:nvSpPr>
          <p:spPr>
            <a:xfrm>
              <a:off x="-2469525" y="-612406"/>
              <a:ext cx="3109666" cy="20713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tângulo 39"/>
          <p:cNvSpPr/>
          <p:nvPr/>
        </p:nvSpPr>
        <p:spPr>
          <a:xfrm>
            <a:off x="4509710" y="1020407"/>
            <a:ext cx="1978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ACESSO </a:t>
            </a:r>
            <a:endParaRPr lang="pt-BR" sz="2400" b="1" dirty="0"/>
          </a:p>
        </p:txBody>
      </p:sp>
      <p:grpSp>
        <p:nvGrpSpPr>
          <p:cNvPr id="41" name="Grupo 40"/>
          <p:cNvGrpSpPr/>
          <p:nvPr/>
        </p:nvGrpSpPr>
        <p:grpSpPr>
          <a:xfrm>
            <a:off x="6542482" y="772440"/>
            <a:ext cx="2601518" cy="870084"/>
            <a:chOff x="-2410032" y="-899024"/>
            <a:chExt cx="3162230" cy="2357995"/>
          </a:xfrm>
          <a:solidFill>
            <a:srgbClr val="FF7C80"/>
          </a:solidFill>
        </p:grpSpPr>
        <p:sp>
          <p:nvSpPr>
            <p:cNvPr id="42" name="Retângulo de cantos arredondados 41"/>
            <p:cNvSpPr/>
            <p:nvPr/>
          </p:nvSpPr>
          <p:spPr>
            <a:xfrm>
              <a:off x="-2410032" y="-899024"/>
              <a:ext cx="3162230" cy="235799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tângulo 42"/>
            <p:cNvSpPr/>
            <p:nvPr/>
          </p:nvSpPr>
          <p:spPr>
            <a:xfrm>
              <a:off x="-2244982" y="-612406"/>
              <a:ext cx="2885122" cy="18355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etângulo 43"/>
          <p:cNvSpPr/>
          <p:nvPr/>
        </p:nvSpPr>
        <p:spPr>
          <a:xfrm>
            <a:off x="6458433" y="789699"/>
            <a:ext cx="27221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CONSUMO </a:t>
            </a:r>
          </a:p>
          <a:p>
            <a:pPr algn="ctr"/>
            <a:r>
              <a:rPr lang="es-ES" sz="1600" b="1" dirty="0" smtClean="0"/>
              <a:t>(</a:t>
            </a:r>
            <a:r>
              <a:rPr lang="es-ES" sz="1600" b="1" dirty="0" err="1" smtClean="0"/>
              <a:t>promoção</a:t>
            </a:r>
            <a:r>
              <a:rPr lang="es-ES" sz="1600" b="1" dirty="0" smtClean="0"/>
              <a:t> e </a:t>
            </a:r>
            <a:r>
              <a:rPr lang="es-ES" sz="1600" b="1" dirty="0" err="1" smtClean="0"/>
              <a:t>proteção</a:t>
            </a:r>
            <a:r>
              <a:rPr lang="es-ES" sz="1600" b="1" dirty="0" smtClean="0"/>
              <a:t> da </a:t>
            </a:r>
          </a:p>
          <a:p>
            <a:pPr algn="ctr"/>
            <a:r>
              <a:rPr lang="es-ES" sz="1600" b="1" dirty="0" smtClean="0"/>
              <a:t>Alimentação Saudável) 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1270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5759</TotalTime>
  <Words>1891</Words>
  <Application>Microsoft Office PowerPoint</Application>
  <PresentationFormat>Apresentação na tela (4:3)</PresentationFormat>
  <Paragraphs>220</Paragraphs>
  <Slides>26</Slides>
  <Notes>4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Personalizar design</vt:lpstr>
      <vt:lpstr>   IV Congresso Nacional do Sistema CFN/CRN   Política Nacional de Segurança Alimentar e Nutricional - Atuação do Nutricionista nas Políticas Públicas -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Estratégia Intersetorial  de Prevenção e Controle da Obesidade – Caisan Nacional (Comitê Técnico de Obesidade (Res. nº 07/2014)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PRINCÍPIOS  DA EAN</vt:lpstr>
      <vt:lpstr>Obrigada!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Erick Brigante Del Porto</dc:creator>
  <cp:lastModifiedBy>Patricia</cp:lastModifiedBy>
  <cp:revision>620</cp:revision>
  <cp:lastPrinted>2016-09-15T16:41:45Z</cp:lastPrinted>
  <dcterms:created xsi:type="dcterms:W3CDTF">2016-08-12T19:06:01Z</dcterms:created>
  <dcterms:modified xsi:type="dcterms:W3CDTF">2017-07-19T22:22:38Z</dcterms:modified>
</cp:coreProperties>
</file>