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9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512" r:id="rId2"/>
    <p:sldId id="616" r:id="rId3"/>
    <p:sldId id="592" r:id="rId4"/>
    <p:sldId id="639" r:id="rId5"/>
    <p:sldId id="640" r:id="rId6"/>
    <p:sldId id="641" r:id="rId7"/>
    <p:sldId id="642" r:id="rId8"/>
    <p:sldId id="643" r:id="rId9"/>
    <p:sldId id="644" r:id="rId10"/>
    <p:sldId id="645" r:id="rId11"/>
    <p:sldId id="646" r:id="rId12"/>
    <p:sldId id="647" r:id="rId13"/>
    <p:sldId id="648" r:id="rId14"/>
    <p:sldId id="649" r:id="rId15"/>
    <p:sldId id="617" r:id="rId16"/>
    <p:sldId id="631" r:id="rId17"/>
    <p:sldId id="630" r:id="rId18"/>
    <p:sldId id="628" r:id="rId19"/>
    <p:sldId id="632" r:id="rId20"/>
    <p:sldId id="633" r:id="rId21"/>
    <p:sldId id="634" r:id="rId22"/>
    <p:sldId id="635" r:id="rId23"/>
    <p:sldId id="636" r:id="rId24"/>
    <p:sldId id="637" r:id="rId25"/>
    <p:sldId id="638" r:id="rId26"/>
    <p:sldId id="625" r:id="rId27"/>
    <p:sldId id="618" r:id="rId28"/>
    <p:sldId id="418" r:id="rId29"/>
    <p:sldId id="416" r:id="rId30"/>
  </p:sldIdLst>
  <p:sldSz cx="9144000" cy="6858000" type="screen4x3"/>
  <p:notesSz cx="6784975" cy="9906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los" initials="CAMH" lastIdx="26" clrIdx="0"/>
  <p:cmAuthor id="1" name="fredericogj" initials="f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00"/>
    <a:srgbClr val="C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82583" autoAdjust="0"/>
  </p:normalViewPr>
  <p:slideViewPr>
    <p:cSldViewPr>
      <p:cViewPr varScale="1">
        <p:scale>
          <a:sx n="76" d="100"/>
          <a:sy n="76" d="100"/>
        </p:scale>
        <p:origin x="183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3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7B5BDD-993F-4BEF-9E62-2C89B8DB9E1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7899BFA-4FB3-4673-B877-7D5AFE3DDC90}">
      <dgm:prSet phldrT="[Texto]"/>
      <dgm:spPr>
        <a:solidFill>
          <a:srgbClr val="0070C0"/>
        </a:solidFill>
      </dgm:spPr>
      <dgm:t>
        <a:bodyPr/>
        <a:lstStyle/>
        <a:p>
          <a:r>
            <a:rPr lang="pt-BR" dirty="0" smtClean="0">
              <a:solidFill>
                <a:schemeClr val="bg1"/>
              </a:solidFill>
            </a:rPr>
            <a:t>Acórdão 2.622/2015-Plenário</a:t>
          </a:r>
          <a:endParaRPr lang="pt-BR" dirty="0"/>
        </a:p>
      </dgm:t>
    </dgm:pt>
    <dgm:pt modelId="{D78EF044-F103-41A8-98F1-26AA75A4BCD6}" type="parTrans" cxnId="{9171B25F-3A91-4579-93E5-9ECAA11FD574}">
      <dgm:prSet/>
      <dgm:spPr/>
      <dgm:t>
        <a:bodyPr/>
        <a:lstStyle/>
        <a:p>
          <a:endParaRPr lang="pt-BR"/>
        </a:p>
      </dgm:t>
    </dgm:pt>
    <dgm:pt modelId="{78C7C0A1-3E72-4F98-BC7E-A9F5B3DDD5C4}" type="sibTrans" cxnId="{9171B25F-3A91-4579-93E5-9ECAA11FD574}">
      <dgm:prSet/>
      <dgm:spPr/>
      <dgm:t>
        <a:bodyPr/>
        <a:lstStyle/>
        <a:p>
          <a:endParaRPr lang="pt-BR"/>
        </a:p>
      </dgm:t>
    </dgm:pt>
    <dgm:pt modelId="{99873C0B-E59A-436E-8C7D-D845F5A94FCD}">
      <dgm:prSet phldrT="[Texto]"/>
      <dgm:spPr>
        <a:solidFill>
          <a:srgbClr val="00B0F0"/>
        </a:solidFill>
      </dgm:spPr>
      <dgm:t>
        <a:bodyPr/>
        <a:lstStyle/>
        <a:p>
          <a:r>
            <a:rPr lang="pt-BR" dirty="0" smtClean="0"/>
            <a:t>Oportunidades</a:t>
          </a:r>
          <a:endParaRPr lang="pt-BR" dirty="0"/>
        </a:p>
      </dgm:t>
    </dgm:pt>
    <dgm:pt modelId="{A864A216-8F8D-47A1-92F1-B70746E6B6CB}" type="parTrans" cxnId="{C29F1280-2A44-486B-A977-17CFC3520866}">
      <dgm:prSet/>
      <dgm:spPr/>
      <dgm:t>
        <a:bodyPr/>
        <a:lstStyle/>
        <a:p>
          <a:endParaRPr lang="pt-BR"/>
        </a:p>
      </dgm:t>
    </dgm:pt>
    <dgm:pt modelId="{A3A5194C-4699-457D-B6F1-A4E599D0AB79}" type="sibTrans" cxnId="{C29F1280-2A44-486B-A977-17CFC3520866}">
      <dgm:prSet/>
      <dgm:spPr/>
      <dgm:t>
        <a:bodyPr/>
        <a:lstStyle/>
        <a:p>
          <a:endParaRPr lang="pt-BR"/>
        </a:p>
      </dgm:t>
    </dgm:pt>
    <dgm:pt modelId="{096D6598-F19D-4891-A6F8-97DA5477FE11}">
      <dgm:prSet phldrT="[Texto]"/>
      <dgm:spPr>
        <a:solidFill>
          <a:srgbClr val="00B0F0"/>
        </a:solidFill>
      </dgm:spPr>
      <dgm:t>
        <a:bodyPr/>
        <a:lstStyle/>
        <a:p>
          <a:r>
            <a:rPr lang="pt-BR" dirty="0" smtClean="0"/>
            <a:t>Debates</a:t>
          </a:r>
          <a:endParaRPr lang="pt-BR" dirty="0"/>
        </a:p>
      </dgm:t>
    </dgm:pt>
    <dgm:pt modelId="{5D8A3AAD-D5CF-4869-A6D3-F575E790804D}" type="parTrans" cxnId="{AE249AF7-0DF7-41CC-AF8B-977B41B34BC6}">
      <dgm:prSet/>
      <dgm:spPr/>
      <dgm:t>
        <a:bodyPr/>
        <a:lstStyle/>
        <a:p>
          <a:endParaRPr lang="pt-BR"/>
        </a:p>
      </dgm:t>
    </dgm:pt>
    <dgm:pt modelId="{38B75B81-03EE-404E-A4BC-7FEA798767B3}" type="sibTrans" cxnId="{AE249AF7-0DF7-41CC-AF8B-977B41B34BC6}">
      <dgm:prSet/>
      <dgm:spPr/>
      <dgm:t>
        <a:bodyPr/>
        <a:lstStyle/>
        <a:p>
          <a:endParaRPr lang="pt-BR"/>
        </a:p>
      </dgm:t>
    </dgm:pt>
    <dgm:pt modelId="{2A101647-A77E-4826-928F-CAE750F7C4CF}" type="pres">
      <dgm:prSet presAssocID="{BB7B5BDD-993F-4BEF-9E62-2C89B8DB9E12}" presName="Name0" presStyleCnt="0">
        <dgm:presLayoutVars>
          <dgm:dir/>
          <dgm:animLvl val="lvl"/>
          <dgm:resizeHandles val="exact"/>
        </dgm:presLayoutVars>
      </dgm:prSet>
      <dgm:spPr/>
    </dgm:pt>
    <dgm:pt modelId="{B22D2A79-EBAD-47EF-A0FF-872593ECD6CE}" type="pres">
      <dgm:prSet presAssocID="{97899BFA-4FB3-4673-B877-7D5AFE3DDC90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8096788-550E-4B96-AE09-3F764C2D18D7}" type="pres">
      <dgm:prSet presAssocID="{78C7C0A1-3E72-4F98-BC7E-A9F5B3DDD5C4}" presName="parTxOnlySpace" presStyleCnt="0"/>
      <dgm:spPr/>
    </dgm:pt>
    <dgm:pt modelId="{339AA8F0-DB50-4462-AED6-831281ADAE8F}" type="pres">
      <dgm:prSet presAssocID="{99873C0B-E59A-436E-8C7D-D845F5A94FC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11A3F25-6CBE-4C4D-B6C2-13FDED26E6F6}" type="pres">
      <dgm:prSet presAssocID="{A3A5194C-4699-457D-B6F1-A4E599D0AB79}" presName="parTxOnlySpace" presStyleCnt="0"/>
      <dgm:spPr/>
    </dgm:pt>
    <dgm:pt modelId="{4A184419-F276-4F7F-BB18-15BCF5D8AB77}" type="pres">
      <dgm:prSet presAssocID="{096D6598-F19D-4891-A6F8-97DA5477FE1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171B25F-3A91-4579-93E5-9ECAA11FD574}" srcId="{BB7B5BDD-993F-4BEF-9E62-2C89B8DB9E12}" destId="{97899BFA-4FB3-4673-B877-7D5AFE3DDC90}" srcOrd="0" destOrd="0" parTransId="{D78EF044-F103-41A8-98F1-26AA75A4BCD6}" sibTransId="{78C7C0A1-3E72-4F98-BC7E-A9F5B3DDD5C4}"/>
    <dgm:cxn modelId="{AE249AF7-0DF7-41CC-AF8B-977B41B34BC6}" srcId="{BB7B5BDD-993F-4BEF-9E62-2C89B8DB9E12}" destId="{096D6598-F19D-4891-A6F8-97DA5477FE11}" srcOrd="2" destOrd="0" parTransId="{5D8A3AAD-D5CF-4869-A6D3-F575E790804D}" sibTransId="{38B75B81-03EE-404E-A4BC-7FEA798767B3}"/>
    <dgm:cxn modelId="{C29F1280-2A44-486B-A977-17CFC3520866}" srcId="{BB7B5BDD-993F-4BEF-9E62-2C89B8DB9E12}" destId="{99873C0B-E59A-436E-8C7D-D845F5A94FCD}" srcOrd="1" destOrd="0" parTransId="{A864A216-8F8D-47A1-92F1-B70746E6B6CB}" sibTransId="{A3A5194C-4699-457D-B6F1-A4E599D0AB79}"/>
    <dgm:cxn modelId="{87B72809-CDD8-42C3-8BA4-BEC6438FBA12}" type="presOf" srcId="{99873C0B-E59A-436E-8C7D-D845F5A94FCD}" destId="{339AA8F0-DB50-4462-AED6-831281ADAE8F}" srcOrd="0" destOrd="0" presId="urn:microsoft.com/office/officeart/2005/8/layout/chevron1"/>
    <dgm:cxn modelId="{96F41288-826F-4393-BDE8-AC8EE7EBC02F}" type="presOf" srcId="{97899BFA-4FB3-4673-B877-7D5AFE3DDC90}" destId="{B22D2A79-EBAD-47EF-A0FF-872593ECD6CE}" srcOrd="0" destOrd="0" presId="urn:microsoft.com/office/officeart/2005/8/layout/chevron1"/>
    <dgm:cxn modelId="{6602D67C-F011-49AD-9E2C-FA0A57AFBC8F}" type="presOf" srcId="{BB7B5BDD-993F-4BEF-9E62-2C89B8DB9E12}" destId="{2A101647-A77E-4826-928F-CAE750F7C4CF}" srcOrd="0" destOrd="0" presId="urn:microsoft.com/office/officeart/2005/8/layout/chevron1"/>
    <dgm:cxn modelId="{9195B835-102F-4972-ACD3-0E1A09D3ACE3}" type="presOf" srcId="{096D6598-F19D-4891-A6F8-97DA5477FE11}" destId="{4A184419-F276-4F7F-BB18-15BCF5D8AB77}" srcOrd="0" destOrd="0" presId="urn:microsoft.com/office/officeart/2005/8/layout/chevron1"/>
    <dgm:cxn modelId="{CD614ECC-1A87-4346-81F0-F69AA644ECDE}" type="presParOf" srcId="{2A101647-A77E-4826-928F-CAE750F7C4CF}" destId="{B22D2A79-EBAD-47EF-A0FF-872593ECD6CE}" srcOrd="0" destOrd="0" presId="urn:microsoft.com/office/officeart/2005/8/layout/chevron1"/>
    <dgm:cxn modelId="{900E53C3-4BFA-4CCD-BFC9-C10A241D10FF}" type="presParOf" srcId="{2A101647-A77E-4826-928F-CAE750F7C4CF}" destId="{18096788-550E-4B96-AE09-3F764C2D18D7}" srcOrd="1" destOrd="0" presId="urn:microsoft.com/office/officeart/2005/8/layout/chevron1"/>
    <dgm:cxn modelId="{8470B053-CDCB-4A5D-BBD9-7EF2E2E77590}" type="presParOf" srcId="{2A101647-A77E-4826-928F-CAE750F7C4CF}" destId="{339AA8F0-DB50-4462-AED6-831281ADAE8F}" srcOrd="2" destOrd="0" presId="urn:microsoft.com/office/officeart/2005/8/layout/chevron1"/>
    <dgm:cxn modelId="{51AEF84B-AF41-4127-843D-D7F5CAF8B763}" type="presParOf" srcId="{2A101647-A77E-4826-928F-CAE750F7C4CF}" destId="{C11A3F25-6CBE-4C4D-B6C2-13FDED26E6F6}" srcOrd="3" destOrd="0" presId="urn:microsoft.com/office/officeart/2005/8/layout/chevron1"/>
    <dgm:cxn modelId="{D1CE51DB-134B-4C45-A7C4-0AC4CABFC86B}" type="presParOf" srcId="{2A101647-A77E-4826-928F-CAE750F7C4CF}" destId="{4A184419-F276-4F7F-BB18-15BCF5D8AB7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7B5BDD-993F-4BEF-9E62-2C89B8DB9E1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7899BFA-4FB3-4673-B877-7D5AFE3DDC90}">
      <dgm:prSet phldrT="[Texto]"/>
      <dgm:spPr>
        <a:solidFill>
          <a:srgbClr val="00B0F0"/>
        </a:solidFill>
      </dgm:spPr>
      <dgm:t>
        <a:bodyPr/>
        <a:lstStyle/>
        <a:p>
          <a:r>
            <a:rPr lang="pt-BR" dirty="0" smtClean="0">
              <a:solidFill>
                <a:schemeClr val="bg1"/>
              </a:solidFill>
            </a:rPr>
            <a:t>Acórdão 2.622/2015-Plenário</a:t>
          </a:r>
          <a:endParaRPr lang="pt-BR" dirty="0"/>
        </a:p>
      </dgm:t>
    </dgm:pt>
    <dgm:pt modelId="{D78EF044-F103-41A8-98F1-26AA75A4BCD6}" type="parTrans" cxnId="{9171B25F-3A91-4579-93E5-9ECAA11FD574}">
      <dgm:prSet/>
      <dgm:spPr/>
      <dgm:t>
        <a:bodyPr/>
        <a:lstStyle/>
        <a:p>
          <a:endParaRPr lang="pt-BR"/>
        </a:p>
      </dgm:t>
    </dgm:pt>
    <dgm:pt modelId="{78C7C0A1-3E72-4F98-BC7E-A9F5B3DDD5C4}" type="sibTrans" cxnId="{9171B25F-3A91-4579-93E5-9ECAA11FD574}">
      <dgm:prSet/>
      <dgm:spPr/>
      <dgm:t>
        <a:bodyPr/>
        <a:lstStyle/>
        <a:p>
          <a:endParaRPr lang="pt-BR"/>
        </a:p>
      </dgm:t>
    </dgm:pt>
    <dgm:pt modelId="{99873C0B-E59A-436E-8C7D-D845F5A94FCD}">
      <dgm:prSet phldrT="[Texto]"/>
      <dgm:spPr>
        <a:solidFill>
          <a:srgbClr val="0070C0"/>
        </a:solidFill>
      </dgm:spPr>
      <dgm:t>
        <a:bodyPr/>
        <a:lstStyle/>
        <a:p>
          <a:r>
            <a:rPr lang="pt-BR" dirty="0" smtClean="0"/>
            <a:t>Oportunidades</a:t>
          </a:r>
          <a:endParaRPr lang="pt-BR" dirty="0"/>
        </a:p>
      </dgm:t>
    </dgm:pt>
    <dgm:pt modelId="{A864A216-8F8D-47A1-92F1-B70746E6B6CB}" type="parTrans" cxnId="{C29F1280-2A44-486B-A977-17CFC3520866}">
      <dgm:prSet/>
      <dgm:spPr/>
      <dgm:t>
        <a:bodyPr/>
        <a:lstStyle/>
        <a:p>
          <a:endParaRPr lang="pt-BR"/>
        </a:p>
      </dgm:t>
    </dgm:pt>
    <dgm:pt modelId="{A3A5194C-4699-457D-B6F1-A4E599D0AB79}" type="sibTrans" cxnId="{C29F1280-2A44-486B-A977-17CFC3520866}">
      <dgm:prSet/>
      <dgm:spPr/>
      <dgm:t>
        <a:bodyPr/>
        <a:lstStyle/>
        <a:p>
          <a:endParaRPr lang="pt-BR"/>
        </a:p>
      </dgm:t>
    </dgm:pt>
    <dgm:pt modelId="{096D6598-F19D-4891-A6F8-97DA5477FE11}">
      <dgm:prSet phldrT="[Texto]"/>
      <dgm:spPr>
        <a:solidFill>
          <a:srgbClr val="00B0F0"/>
        </a:solidFill>
      </dgm:spPr>
      <dgm:t>
        <a:bodyPr/>
        <a:lstStyle/>
        <a:p>
          <a:r>
            <a:rPr lang="pt-BR" dirty="0" smtClean="0"/>
            <a:t>Debates</a:t>
          </a:r>
          <a:endParaRPr lang="pt-BR" dirty="0"/>
        </a:p>
      </dgm:t>
    </dgm:pt>
    <dgm:pt modelId="{5D8A3AAD-D5CF-4869-A6D3-F575E790804D}" type="parTrans" cxnId="{AE249AF7-0DF7-41CC-AF8B-977B41B34BC6}">
      <dgm:prSet/>
      <dgm:spPr/>
      <dgm:t>
        <a:bodyPr/>
        <a:lstStyle/>
        <a:p>
          <a:endParaRPr lang="pt-BR"/>
        </a:p>
      </dgm:t>
    </dgm:pt>
    <dgm:pt modelId="{38B75B81-03EE-404E-A4BC-7FEA798767B3}" type="sibTrans" cxnId="{AE249AF7-0DF7-41CC-AF8B-977B41B34BC6}">
      <dgm:prSet/>
      <dgm:spPr/>
      <dgm:t>
        <a:bodyPr/>
        <a:lstStyle/>
        <a:p>
          <a:endParaRPr lang="pt-BR"/>
        </a:p>
      </dgm:t>
    </dgm:pt>
    <dgm:pt modelId="{2A101647-A77E-4826-928F-CAE750F7C4CF}" type="pres">
      <dgm:prSet presAssocID="{BB7B5BDD-993F-4BEF-9E62-2C89B8DB9E12}" presName="Name0" presStyleCnt="0">
        <dgm:presLayoutVars>
          <dgm:dir/>
          <dgm:animLvl val="lvl"/>
          <dgm:resizeHandles val="exact"/>
        </dgm:presLayoutVars>
      </dgm:prSet>
      <dgm:spPr/>
    </dgm:pt>
    <dgm:pt modelId="{B22D2A79-EBAD-47EF-A0FF-872593ECD6CE}" type="pres">
      <dgm:prSet presAssocID="{97899BFA-4FB3-4673-B877-7D5AFE3DDC90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8096788-550E-4B96-AE09-3F764C2D18D7}" type="pres">
      <dgm:prSet presAssocID="{78C7C0A1-3E72-4F98-BC7E-A9F5B3DDD5C4}" presName="parTxOnlySpace" presStyleCnt="0"/>
      <dgm:spPr/>
    </dgm:pt>
    <dgm:pt modelId="{339AA8F0-DB50-4462-AED6-831281ADAE8F}" type="pres">
      <dgm:prSet presAssocID="{99873C0B-E59A-436E-8C7D-D845F5A94FC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11A3F25-6CBE-4C4D-B6C2-13FDED26E6F6}" type="pres">
      <dgm:prSet presAssocID="{A3A5194C-4699-457D-B6F1-A4E599D0AB79}" presName="parTxOnlySpace" presStyleCnt="0"/>
      <dgm:spPr/>
    </dgm:pt>
    <dgm:pt modelId="{4A184419-F276-4F7F-BB18-15BCF5D8AB77}" type="pres">
      <dgm:prSet presAssocID="{096D6598-F19D-4891-A6F8-97DA5477FE1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8CA600F-4045-4553-9111-F21616C4F7F6}" type="presOf" srcId="{99873C0B-E59A-436E-8C7D-D845F5A94FCD}" destId="{339AA8F0-DB50-4462-AED6-831281ADAE8F}" srcOrd="0" destOrd="0" presId="urn:microsoft.com/office/officeart/2005/8/layout/chevron1"/>
    <dgm:cxn modelId="{9171B25F-3A91-4579-93E5-9ECAA11FD574}" srcId="{BB7B5BDD-993F-4BEF-9E62-2C89B8DB9E12}" destId="{97899BFA-4FB3-4673-B877-7D5AFE3DDC90}" srcOrd="0" destOrd="0" parTransId="{D78EF044-F103-41A8-98F1-26AA75A4BCD6}" sibTransId="{78C7C0A1-3E72-4F98-BC7E-A9F5B3DDD5C4}"/>
    <dgm:cxn modelId="{AE249AF7-0DF7-41CC-AF8B-977B41B34BC6}" srcId="{BB7B5BDD-993F-4BEF-9E62-2C89B8DB9E12}" destId="{096D6598-F19D-4891-A6F8-97DA5477FE11}" srcOrd="2" destOrd="0" parTransId="{5D8A3AAD-D5CF-4869-A6D3-F575E790804D}" sibTransId="{38B75B81-03EE-404E-A4BC-7FEA798767B3}"/>
    <dgm:cxn modelId="{E2215007-23A5-4332-BA06-AD4526BD1ED0}" type="presOf" srcId="{BB7B5BDD-993F-4BEF-9E62-2C89B8DB9E12}" destId="{2A101647-A77E-4826-928F-CAE750F7C4CF}" srcOrd="0" destOrd="0" presId="urn:microsoft.com/office/officeart/2005/8/layout/chevron1"/>
    <dgm:cxn modelId="{91C21F2F-0869-4CDA-AB22-1ECCA850974D}" type="presOf" srcId="{096D6598-F19D-4891-A6F8-97DA5477FE11}" destId="{4A184419-F276-4F7F-BB18-15BCF5D8AB77}" srcOrd="0" destOrd="0" presId="urn:microsoft.com/office/officeart/2005/8/layout/chevron1"/>
    <dgm:cxn modelId="{C29F1280-2A44-486B-A977-17CFC3520866}" srcId="{BB7B5BDD-993F-4BEF-9E62-2C89B8DB9E12}" destId="{99873C0B-E59A-436E-8C7D-D845F5A94FCD}" srcOrd="1" destOrd="0" parTransId="{A864A216-8F8D-47A1-92F1-B70746E6B6CB}" sibTransId="{A3A5194C-4699-457D-B6F1-A4E599D0AB79}"/>
    <dgm:cxn modelId="{3B2EB8B0-E14C-498E-A5A2-AB32044FA2A3}" type="presOf" srcId="{97899BFA-4FB3-4673-B877-7D5AFE3DDC90}" destId="{B22D2A79-EBAD-47EF-A0FF-872593ECD6CE}" srcOrd="0" destOrd="0" presId="urn:microsoft.com/office/officeart/2005/8/layout/chevron1"/>
    <dgm:cxn modelId="{11C6D772-90C4-4B4F-9D35-88AE008FADE1}" type="presParOf" srcId="{2A101647-A77E-4826-928F-CAE750F7C4CF}" destId="{B22D2A79-EBAD-47EF-A0FF-872593ECD6CE}" srcOrd="0" destOrd="0" presId="urn:microsoft.com/office/officeart/2005/8/layout/chevron1"/>
    <dgm:cxn modelId="{5DE14301-AA59-4D7E-93BD-8045A08B69AB}" type="presParOf" srcId="{2A101647-A77E-4826-928F-CAE750F7C4CF}" destId="{18096788-550E-4B96-AE09-3F764C2D18D7}" srcOrd="1" destOrd="0" presId="urn:microsoft.com/office/officeart/2005/8/layout/chevron1"/>
    <dgm:cxn modelId="{9B1634B5-AAAE-4D87-82E4-BCA2E09FF42E}" type="presParOf" srcId="{2A101647-A77E-4826-928F-CAE750F7C4CF}" destId="{339AA8F0-DB50-4462-AED6-831281ADAE8F}" srcOrd="2" destOrd="0" presId="urn:microsoft.com/office/officeart/2005/8/layout/chevron1"/>
    <dgm:cxn modelId="{1662D18E-3D0B-4254-9DDA-605A4989D84A}" type="presParOf" srcId="{2A101647-A77E-4826-928F-CAE750F7C4CF}" destId="{C11A3F25-6CBE-4C4D-B6C2-13FDED26E6F6}" srcOrd="3" destOrd="0" presId="urn:microsoft.com/office/officeart/2005/8/layout/chevron1"/>
    <dgm:cxn modelId="{FA407004-327E-4CF8-814A-2D52BD357C4B}" type="presParOf" srcId="{2A101647-A77E-4826-928F-CAE750F7C4CF}" destId="{4A184419-F276-4F7F-BB18-15BCF5D8AB7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7B5BDD-993F-4BEF-9E62-2C89B8DB9E1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7899BFA-4FB3-4673-B877-7D5AFE3DDC90}">
      <dgm:prSet phldrT="[Texto]"/>
      <dgm:spPr>
        <a:solidFill>
          <a:srgbClr val="00B0F0"/>
        </a:solidFill>
      </dgm:spPr>
      <dgm:t>
        <a:bodyPr/>
        <a:lstStyle/>
        <a:p>
          <a:r>
            <a:rPr lang="pt-BR" dirty="0" smtClean="0">
              <a:solidFill>
                <a:schemeClr val="bg1"/>
              </a:solidFill>
            </a:rPr>
            <a:t>Acórdão 2.622/2015-Plenário</a:t>
          </a:r>
          <a:endParaRPr lang="pt-BR" dirty="0"/>
        </a:p>
      </dgm:t>
    </dgm:pt>
    <dgm:pt modelId="{D78EF044-F103-41A8-98F1-26AA75A4BCD6}" type="parTrans" cxnId="{9171B25F-3A91-4579-93E5-9ECAA11FD574}">
      <dgm:prSet/>
      <dgm:spPr/>
      <dgm:t>
        <a:bodyPr/>
        <a:lstStyle/>
        <a:p>
          <a:endParaRPr lang="pt-BR"/>
        </a:p>
      </dgm:t>
    </dgm:pt>
    <dgm:pt modelId="{78C7C0A1-3E72-4F98-BC7E-A9F5B3DDD5C4}" type="sibTrans" cxnId="{9171B25F-3A91-4579-93E5-9ECAA11FD574}">
      <dgm:prSet/>
      <dgm:spPr/>
      <dgm:t>
        <a:bodyPr/>
        <a:lstStyle/>
        <a:p>
          <a:endParaRPr lang="pt-BR"/>
        </a:p>
      </dgm:t>
    </dgm:pt>
    <dgm:pt modelId="{99873C0B-E59A-436E-8C7D-D845F5A94FCD}">
      <dgm:prSet phldrT="[Texto]"/>
      <dgm:spPr>
        <a:solidFill>
          <a:srgbClr val="00B0F0"/>
        </a:solidFill>
      </dgm:spPr>
      <dgm:t>
        <a:bodyPr/>
        <a:lstStyle/>
        <a:p>
          <a:r>
            <a:rPr lang="pt-BR" dirty="0" smtClean="0"/>
            <a:t>Oportunidades</a:t>
          </a:r>
          <a:endParaRPr lang="pt-BR" dirty="0"/>
        </a:p>
      </dgm:t>
    </dgm:pt>
    <dgm:pt modelId="{A864A216-8F8D-47A1-92F1-B70746E6B6CB}" type="parTrans" cxnId="{C29F1280-2A44-486B-A977-17CFC3520866}">
      <dgm:prSet/>
      <dgm:spPr/>
      <dgm:t>
        <a:bodyPr/>
        <a:lstStyle/>
        <a:p>
          <a:endParaRPr lang="pt-BR"/>
        </a:p>
      </dgm:t>
    </dgm:pt>
    <dgm:pt modelId="{A3A5194C-4699-457D-B6F1-A4E599D0AB79}" type="sibTrans" cxnId="{C29F1280-2A44-486B-A977-17CFC3520866}">
      <dgm:prSet/>
      <dgm:spPr/>
      <dgm:t>
        <a:bodyPr/>
        <a:lstStyle/>
        <a:p>
          <a:endParaRPr lang="pt-BR"/>
        </a:p>
      </dgm:t>
    </dgm:pt>
    <dgm:pt modelId="{096D6598-F19D-4891-A6F8-97DA5477FE11}">
      <dgm:prSet phldrT="[Texto]"/>
      <dgm:spPr>
        <a:solidFill>
          <a:srgbClr val="0070C0"/>
        </a:solidFill>
      </dgm:spPr>
      <dgm:t>
        <a:bodyPr/>
        <a:lstStyle/>
        <a:p>
          <a:r>
            <a:rPr lang="pt-BR" dirty="0" smtClean="0"/>
            <a:t>Debates</a:t>
          </a:r>
          <a:endParaRPr lang="pt-BR" dirty="0"/>
        </a:p>
      </dgm:t>
    </dgm:pt>
    <dgm:pt modelId="{5D8A3AAD-D5CF-4869-A6D3-F575E790804D}" type="parTrans" cxnId="{AE249AF7-0DF7-41CC-AF8B-977B41B34BC6}">
      <dgm:prSet/>
      <dgm:spPr/>
      <dgm:t>
        <a:bodyPr/>
        <a:lstStyle/>
        <a:p>
          <a:endParaRPr lang="pt-BR"/>
        </a:p>
      </dgm:t>
    </dgm:pt>
    <dgm:pt modelId="{38B75B81-03EE-404E-A4BC-7FEA798767B3}" type="sibTrans" cxnId="{AE249AF7-0DF7-41CC-AF8B-977B41B34BC6}">
      <dgm:prSet/>
      <dgm:spPr/>
      <dgm:t>
        <a:bodyPr/>
        <a:lstStyle/>
        <a:p>
          <a:endParaRPr lang="pt-BR"/>
        </a:p>
      </dgm:t>
    </dgm:pt>
    <dgm:pt modelId="{2A101647-A77E-4826-928F-CAE750F7C4CF}" type="pres">
      <dgm:prSet presAssocID="{BB7B5BDD-993F-4BEF-9E62-2C89B8DB9E12}" presName="Name0" presStyleCnt="0">
        <dgm:presLayoutVars>
          <dgm:dir/>
          <dgm:animLvl val="lvl"/>
          <dgm:resizeHandles val="exact"/>
        </dgm:presLayoutVars>
      </dgm:prSet>
      <dgm:spPr/>
    </dgm:pt>
    <dgm:pt modelId="{B22D2A79-EBAD-47EF-A0FF-872593ECD6CE}" type="pres">
      <dgm:prSet presAssocID="{97899BFA-4FB3-4673-B877-7D5AFE3DDC90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8096788-550E-4B96-AE09-3F764C2D18D7}" type="pres">
      <dgm:prSet presAssocID="{78C7C0A1-3E72-4F98-BC7E-A9F5B3DDD5C4}" presName="parTxOnlySpace" presStyleCnt="0"/>
      <dgm:spPr/>
    </dgm:pt>
    <dgm:pt modelId="{339AA8F0-DB50-4462-AED6-831281ADAE8F}" type="pres">
      <dgm:prSet presAssocID="{99873C0B-E59A-436E-8C7D-D845F5A94FC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11A3F25-6CBE-4C4D-B6C2-13FDED26E6F6}" type="pres">
      <dgm:prSet presAssocID="{A3A5194C-4699-457D-B6F1-A4E599D0AB79}" presName="parTxOnlySpace" presStyleCnt="0"/>
      <dgm:spPr/>
    </dgm:pt>
    <dgm:pt modelId="{4A184419-F276-4F7F-BB18-15BCF5D8AB77}" type="pres">
      <dgm:prSet presAssocID="{096D6598-F19D-4891-A6F8-97DA5477FE1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171B25F-3A91-4579-93E5-9ECAA11FD574}" srcId="{BB7B5BDD-993F-4BEF-9E62-2C89B8DB9E12}" destId="{97899BFA-4FB3-4673-B877-7D5AFE3DDC90}" srcOrd="0" destOrd="0" parTransId="{D78EF044-F103-41A8-98F1-26AA75A4BCD6}" sibTransId="{78C7C0A1-3E72-4F98-BC7E-A9F5B3DDD5C4}"/>
    <dgm:cxn modelId="{AE249AF7-0DF7-41CC-AF8B-977B41B34BC6}" srcId="{BB7B5BDD-993F-4BEF-9E62-2C89B8DB9E12}" destId="{096D6598-F19D-4891-A6F8-97DA5477FE11}" srcOrd="2" destOrd="0" parTransId="{5D8A3AAD-D5CF-4869-A6D3-F575E790804D}" sibTransId="{38B75B81-03EE-404E-A4BC-7FEA798767B3}"/>
    <dgm:cxn modelId="{C29F1280-2A44-486B-A977-17CFC3520866}" srcId="{BB7B5BDD-993F-4BEF-9E62-2C89B8DB9E12}" destId="{99873C0B-E59A-436E-8C7D-D845F5A94FCD}" srcOrd="1" destOrd="0" parTransId="{A864A216-8F8D-47A1-92F1-B70746E6B6CB}" sibTransId="{A3A5194C-4699-457D-B6F1-A4E599D0AB79}"/>
    <dgm:cxn modelId="{535D52E8-202E-4527-8DEB-9315199E22C4}" type="presOf" srcId="{BB7B5BDD-993F-4BEF-9E62-2C89B8DB9E12}" destId="{2A101647-A77E-4826-928F-CAE750F7C4CF}" srcOrd="0" destOrd="0" presId="urn:microsoft.com/office/officeart/2005/8/layout/chevron1"/>
    <dgm:cxn modelId="{4228F708-8B17-4537-9954-1D02D235EDE7}" type="presOf" srcId="{096D6598-F19D-4891-A6F8-97DA5477FE11}" destId="{4A184419-F276-4F7F-BB18-15BCF5D8AB77}" srcOrd="0" destOrd="0" presId="urn:microsoft.com/office/officeart/2005/8/layout/chevron1"/>
    <dgm:cxn modelId="{052270D4-3A86-440B-A04E-7C54A2DEC648}" type="presOf" srcId="{99873C0B-E59A-436E-8C7D-D845F5A94FCD}" destId="{339AA8F0-DB50-4462-AED6-831281ADAE8F}" srcOrd="0" destOrd="0" presId="urn:microsoft.com/office/officeart/2005/8/layout/chevron1"/>
    <dgm:cxn modelId="{DEB70B71-C520-4B9D-AD78-609C46F34072}" type="presOf" srcId="{97899BFA-4FB3-4673-B877-7D5AFE3DDC90}" destId="{B22D2A79-EBAD-47EF-A0FF-872593ECD6CE}" srcOrd="0" destOrd="0" presId="urn:microsoft.com/office/officeart/2005/8/layout/chevron1"/>
    <dgm:cxn modelId="{A7C9920A-1957-4DE1-96F3-E80396D30E4D}" type="presParOf" srcId="{2A101647-A77E-4826-928F-CAE750F7C4CF}" destId="{B22D2A79-EBAD-47EF-A0FF-872593ECD6CE}" srcOrd="0" destOrd="0" presId="urn:microsoft.com/office/officeart/2005/8/layout/chevron1"/>
    <dgm:cxn modelId="{A4B1EEE5-D7B0-4D30-8090-298082A35615}" type="presParOf" srcId="{2A101647-A77E-4826-928F-CAE750F7C4CF}" destId="{18096788-550E-4B96-AE09-3F764C2D18D7}" srcOrd="1" destOrd="0" presId="urn:microsoft.com/office/officeart/2005/8/layout/chevron1"/>
    <dgm:cxn modelId="{E3F16B02-A161-4113-8667-25C52438A489}" type="presParOf" srcId="{2A101647-A77E-4826-928F-CAE750F7C4CF}" destId="{339AA8F0-DB50-4462-AED6-831281ADAE8F}" srcOrd="2" destOrd="0" presId="urn:microsoft.com/office/officeart/2005/8/layout/chevron1"/>
    <dgm:cxn modelId="{182D6383-80B5-474F-AFAB-97B3277DDE6B}" type="presParOf" srcId="{2A101647-A77E-4826-928F-CAE750F7C4CF}" destId="{C11A3F25-6CBE-4C4D-B6C2-13FDED26E6F6}" srcOrd="3" destOrd="0" presId="urn:microsoft.com/office/officeart/2005/8/layout/chevron1"/>
    <dgm:cxn modelId="{56CE31D2-710C-409D-9A33-2E46CC72F8AF}" type="presParOf" srcId="{2A101647-A77E-4826-928F-CAE750F7C4CF}" destId="{4A184419-F276-4F7F-BB18-15BCF5D8AB7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D2A79-EBAD-47EF-A0FF-872593ECD6CE}">
      <dsp:nvSpPr>
        <dsp:cNvPr id="0" name=""/>
        <dsp:cNvSpPr/>
      </dsp:nvSpPr>
      <dsp:spPr>
        <a:xfrm>
          <a:off x="2658" y="656339"/>
          <a:ext cx="3238461" cy="1295384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>
              <a:solidFill>
                <a:schemeClr val="bg1"/>
              </a:solidFill>
            </a:rPr>
            <a:t>Acórdão 2.622/2015-Plenário</a:t>
          </a:r>
          <a:endParaRPr lang="pt-BR" sz="2300" kern="1200" dirty="0"/>
        </a:p>
      </dsp:txBody>
      <dsp:txXfrm>
        <a:off x="650350" y="656339"/>
        <a:ext cx="1943077" cy="1295384"/>
      </dsp:txXfrm>
    </dsp:sp>
    <dsp:sp modelId="{339AA8F0-DB50-4462-AED6-831281ADAE8F}">
      <dsp:nvSpPr>
        <dsp:cNvPr id="0" name=""/>
        <dsp:cNvSpPr/>
      </dsp:nvSpPr>
      <dsp:spPr>
        <a:xfrm>
          <a:off x="2917273" y="656339"/>
          <a:ext cx="3238461" cy="1295384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Oportunidades</a:t>
          </a:r>
          <a:endParaRPr lang="pt-BR" sz="2300" kern="1200" dirty="0"/>
        </a:p>
      </dsp:txBody>
      <dsp:txXfrm>
        <a:off x="3564965" y="656339"/>
        <a:ext cx="1943077" cy="1295384"/>
      </dsp:txXfrm>
    </dsp:sp>
    <dsp:sp modelId="{4A184419-F276-4F7F-BB18-15BCF5D8AB77}">
      <dsp:nvSpPr>
        <dsp:cNvPr id="0" name=""/>
        <dsp:cNvSpPr/>
      </dsp:nvSpPr>
      <dsp:spPr>
        <a:xfrm>
          <a:off x="5831888" y="656339"/>
          <a:ext cx="3238461" cy="1295384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Debates</a:t>
          </a:r>
          <a:endParaRPr lang="pt-BR" sz="2300" kern="1200" dirty="0"/>
        </a:p>
      </dsp:txBody>
      <dsp:txXfrm>
        <a:off x="6479580" y="656339"/>
        <a:ext cx="1943077" cy="12953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D2A79-EBAD-47EF-A0FF-872593ECD6CE}">
      <dsp:nvSpPr>
        <dsp:cNvPr id="0" name=""/>
        <dsp:cNvSpPr/>
      </dsp:nvSpPr>
      <dsp:spPr>
        <a:xfrm>
          <a:off x="2658" y="656339"/>
          <a:ext cx="3238461" cy="1295384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>
              <a:solidFill>
                <a:schemeClr val="bg1"/>
              </a:solidFill>
            </a:rPr>
            <a:t>Acórdão 2.622/2015-Plenário</a:t>
          </a:r>
          <a:endParaRPr lang="pt-BR" sz="2300" kern="1200" dirty="0"/>
        </a:p>
      </dsp:txBody>
      <dsp:txXfrm>
        <a:off x="650350" y="656339"/>
        <a:ext cx="1943077" cy="1295384"/>
      </dsp:txXfrm>
    </dsp:sp>
    <dsp:sp modelId="{339AA8F0-DB50-4462-AED6-831281ADAE8F}">
      <dsp:nvSpPr>
        <dsp:cNvPr id="0" name=""/>
        <dsp:cNvSpPr/>
      </dsp:nvSpPr>
      <dsp:spPr>
        <a:xfrm>
          <a:off x="2917273" y="656339"/>
          <a:ext cx="3238461" cy="1295384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Oportunidades</a:t>
          </a:r>
          <a:endParaRPr lang="pt-BR" sz="2300" kern="1200" dirty="0"/>
        </a:p>
      </dsp:txBody>
      <dsp:txXfrm>
        <a:off x="3564965" y="656339"/>
        <a:ext cx="1943077" cy="1295384"/>
      </dsp:txXfrm>
    </dsp:sp>
    <dsp:sp modelId="{4A184419-F276-4F7F-BB18-15BCF5D8AB77}">
      <dsp:nvSpPr>
        <dsp:cNvPr id="0" name=""/>
        <dsp:cNvSpPr/>
      </dsp:nvSpPr>
      <dsp:spPr>
        <a:xfrm>
          <a:off x="5831888" y="656339"/>
          <a:ext cx="3238461" cy="1295384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Debates</a:t>
          </a:r>
          <a:endParaRPr lang="pt-BR" sz="2300" kern="1200" dirty="0"/>
        </a:p>
      </dsp:txBody>
      <dsp:txXfrm>
        <a:off x="6479580" y="656339"/>
        <a:ext cx="1943077" cy="12953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D2A79-EBAD-47EF-A0FF-872593ECD6CE}">
      <dsp:nvSpPr>
        <dsp:cNvPr id="0" name=""/>
        <dsp:cNvSpPr/>
      </dsp:nvSpPr>
      <dsp:spPr>
        <a:xfrm>
          <a:off x="2658" y="656339"/>
          <a:ext cx="3238461" cy="1295384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>
              <a:solidFill>
                <a:schemeClr val="bg1"/>
              </a:solidFill>
            </a:rPr>
            <a:t>Acórdão 2.622/2015-Plenário</a:t>
          </a:r>
          <a:endParaRPr lang="pt-BR" sz="2300" kern="1200" dirty="0"/>
        </a:p>
      </dsp:txBody>
      <dsp:txXfrm>
        <a:off x="650350" y="656339"/>
        <a:ext cx="1943077" cy="1295384"/>
      </dsp:txXfrm>
    </dsp:sp>
    <dsp:sp modelId="{339AA8F0-DB50-4462-AED6-831281ADAE8F}">
      <dsp:nvSpPr>
        <dsp:cNvPr id="0" name=""/>
        <dsp:cNvSpPr/>
      </dsp:nvSpPr>
      <dsp:spPr>
        <a:xfrm>
          <a:off x="2917273" y="656339"/>
          <a:ext cx="3238461" cy="1295384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Oportunidades</a:t>
          </a:r>
          <a:endParaRPr lang="pt-BR" sz="2300" kern="1200" dirty="0"/>
        </a:p>
      </dsp:txBody>
      <dsp:txXfrm>
        <a:off x="3564965" y="656339"/>
        <a:ext cx="1943077" cy="1295384"/>
      </dsp:txXfrm>
    </dsp:sp>
    <dsp:sp modelId="{4A184419-F276-4F7F-BB18-15BCF5D8AB77}">
      <dsp:nvSpPr>
        <dsp:cNvPr id="0" name=""/>
        <dsp:cNvSpPr/>
      </dsp:nvSpPr>
      <dsp:spPr>
        <a:xfrm>
          <a:off x="5831888" y="656339"/>
          <a:ext cx="3238461" cy="1295384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Debates</a:t>
          </a:r>
          <a:endParaRPr lang="pt-BR" sz="2300" kern="1200" dirty="0"/>
        </a:p>
      </dsp:txBody>
      <dsp:txXfrm>
        <a:off x="6479580" y="656339"/>
        <a:ext cx="1943077" cy="1295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3249" y="0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66128-44F5-409F-8D8B-97F89B2C90B4}" type="datetimeFigureOut">
              <a:rPr lang="pt-BR" smtClean="0"/>
              <a:pPr/>
              <a:t>19/07/2017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3249" y="9408981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A8EBE-5218-4266-86B3-8292B36AEDE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7826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3249" y="0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E8AB622-A793-4C92-A9F7-043E9F6370BF}" type="datetimeFigureOut">
              <a:rPr lang="pt-BR"/>
              <a:pPr>
                <a:defRPr/>
              </a:pPr>
              <a:t>19/07/2017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8498" y="4705350"/>
            <a:ext cx="542798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3249" y="9408981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E53ED3B-A932-4137-83B5-34263B63667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86892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 altLang="pt-BR" dirty="0" smtClean="0"/>
          </a:p>
        </p:txBody>
      </p:sp>
      <p:sp>
        <p:nvSpPr>
          <p:cNvPr id="41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253" indent="-284504">
              <a:defRPr>
                <a:solidFill>
                  <a:schemeClr val="tx1"/>
                </a:solidFill>
                <a:latin typeface="Arial" charset="0"/>
              </a:defRPr>
            </a:lvl2pPr>
            <a:lvl3pPr marL="1142783" indent="-227285">
              <a:defRPr>
                <a:solidFill>
                  <a:schemeClr val="tx1"/>
                </a:solidFill>
                <a:latin typeface="Arial" charset="0"/>
              </a:defRPr>
            </a:lvl3pPr>
            <a:lvl4pPr marL="1598941" indent="-227285">
              <a:defRPr>
                <a:solidFill>
                  <a:schemeClr val="tx1"/>
                </a:solidFill>
                <a:latin typeface="Arial" charset="0"/>
              </a:defRPr>
            </a:lvl4pPr>
            <a:lvl5pPr marL="2056690" indent="-227285">
              <a:defRPr>
                <a:solidFill>
                  <a:schemeClr val="tx1"/>
                </a:solidFill>
                <a:latin typeface="Arial" charset="0"/>
              </a:defRPr>
            </a:lvl5pPr>
            <a:lvl6pPr marL="2514439" indent="-2272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2187" indent="-2272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936" indent="-2272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7685" indent="-2272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91F3A66-B9CA-4F49-A3C0-954E5B1636FF}" type="slidenum">
              <a:rPr lang="en-US" altLang="pt-BR">
                <a:latin typeface="Calibri" pitchFamily="34" charset="0"/>
              </a:rPr>
              <a:pPr/>
              <a:t>1</a:t>
            </a:fld>
            <a:endParaRPr lang="en-US" altLang="pt-B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109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 altLang="pt-BR" smtClean="0"/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charset="0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charset="0"/>
              </a:defRPr>
            </a:lvl3pPr>
            <a:lvl4pPr marL="1597025" indent="-227013">
              <a:defRPr>
                <a:solidFill>
                  <a:schemeClr val="tx1"/>
                </a:solidFill>
                <a:latin typeface="Arial" charset="0"/>
              </a:defRPr>
            </a:lvl4pPr>
            <a:lvl5pPr marL="2054225" indent="-227013">
              <a:defRPr>
                <a:solidFill>
                  <a:schemeClr val="tx1"/>
                </a:solidFill>
                <a:latin typeface="Arial" charset="0"/>
              </a:defRPr>
            </a:lvl5pPr>
            <a:lvl6pPr marL="25114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686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58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3025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DA36072-C457-4272-9F91-CCE21B5F6424}" type="slidenum">
              <a:rPr lang="en-US" altLang="pt-BR">
                <a:latin typeface="Calibri" pitchFamily="34" charset="0"/>
              </a:rPr>
              <a:pPr/>
              <a:t>6</a:t>
            </a:fld>
            <a:endParaRPr lang="en-US" altLang="pt-B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90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https://play.kahoot.it/#/k/76115529-26e9-4fac-9fb2-159431018760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53ED3B-A932-4137-83B5-34263B636671}" type="slidenum">
              <a:rPr lang="pt-BR" smtClean="0"/>
              <a:pPr>
                <a:defRPr/>
              </a:pPr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4740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1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0C0C5A-1960-4B8A-82BE-0A3038BF1E21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0367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7B0F4-D8B3-4663-9217-864FD63C6E60}" type="datetimeFigureOut">
              <a:rPr lang="pt-BR"/>
              <a:pPr>
                <a:defRPr/>
              </a:pPr>
              <a:t>19/07/2017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EE445-45DA-4C81-8660-9F6A26B3DCF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810B6-CBD0-474B-B922-CD4CB3D57741}" type="datetimeFigureOut">
              <a:rPr lang="pt-BR"/>
              <a:pPr>
                <a:defRPr/>
              </a:pPr>
              <a:t>19/07/2017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4CE9C-7A16-4D2A-9965-8882F93EB1B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817FD-C11D-4E79-B351-98AE0AFC7D0B}" type="datetimeFigureOut">
              <a:rPr lang="pt-BR"/>
              <a:pPr>
                <a:defRPr/>
              </a:pPr>
              <a:t>19/07/2017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B015E-3D5A-4948-A8EA-7BE897286F0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EB5B4-5017-43BC-B040-B5BC3AAFE635}" type="datetimeFigureOut">
              <a:rPr lang="pt-BR"/>
              <a:pPr>
                <a:defRPr/>
              </a:pPr>
              <a:t>19/07/2017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1A275-7392-49DF-A74B-747F7A05A52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4D986-473E-4F43-9F56-39DC0E43A83C}" type="datetimeFigureOut">
              <a:rPr lang="pt-BR"/>
              <a:pPr>
                <a:defRPr/>
              </a:pPr>
              <a:t>19/07/2017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63EE3-BDFA-4428-807F-98BB52A1F14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34ABE-9C18-4645-921C-574050D06EFE}" type="datetimeFigureOut">
              <a:rPr lang="pt-BR"/>
              <a:pPr>
                <a:defRPr/>
              </a:pPr>
              <a:t>19/07/2017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D298C-6BDD-4709-BB40-3173038499F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49022-588B-4E0D-A9A6-EF30BE6AF53B}" type="datetimeFigureOut">
              <a:rPr lang="pt-BR"/>
              <a:pPr>
                <a:defRPr/>
              </a:pPr>
              <a:t>19/07/2017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0D6BB-0EEE-48AC-ABC1-6E3B9107BFB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F1A59-1C30-4E17-87ED-0F1E864BB728}" type="datetimeFigureOut">
              <a:rPr lang="pt-BR"/>
              <a:pPr>
                <a:defRPr/>
              </a:pPr>
              <a:t>19/07/2017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1B8F6-C8CD-403A-93B1-1D518E330DD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C3DAB-9E6C-4782-91A6-7E85E71579A0}" type="datetimeFigureOut">
              <a:rPr lang="pt-BR"/>
              <a:pPr>
                <a:defRPr/>
              </a:pPr>
              <a:t>19/07/2017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635AF-3F49-451A-A0CF-848ABBE04F5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C6488-AF37-40CF-8E81-983858AAB70F}" type="datetimeFigureOut">
              <a:rPr lang="pt-BR"/>
              <a:pPr>
                <a:defRPr/>
              </a:pPr>
              <a:t>19/07/2017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41F38-24BF-4C83-984A-B8696BA2DFE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38EB0-0F6D-4184-B04E-BFEAB57C09A4}" type="datetimeFigureOut">
              <a:rPr lang="pt-BR"/>
              <a:pPr>
                <a:defRPr/>
              </a:pPr>
              <a:t>19/07/2017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6E55D-322D-45D2-96D0-48EACE368C0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215DAE-030C-4DC1-8833-CFF4B9ACE798}" type="datetimeFigureOut">
              <a:rPr lang="pt-BR"/>
              <a:pPr>
                <a:defRPr/>
              </a:pPr>
              <a:t>19/07/2017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08CA5AD-E7B0-42BE-944E-AD2B4C89402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iia.org/" TargetMode="External"/><Relationship Id="rId2" Type="http://schemas.openxmlformats.org/officeDocument/2006/relationships/hyperlink" Target="http://www.iiabrasil.org.br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selog@tcu.gov.br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hyperlink" Target="http://portal2.tcu.gov.br/portal/pls/portal/TCU_CUSTOM.RSS_TCU_NOTICIAS" TargetMode="Externa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2109788" cy="6858000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pic>
        <p:nvPicPr>
          <p:cNvPr id="5" name="Picture 5" descr="D:\Usuarios\nardes\Configurações locais\Temporary Internet Files\Content.IE5\RR69P1DV\MP90040082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16632"/>
            <a:ext cx="2110154" cy="3962400"/>
          </a:xfrm>
          <a:prstGeom prst="roundRect">
            <a:avLst>
              <a:gd name="adj" fmla="val 192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76" name="Título 3"/>
          <p:cNvSpPr>
            <a:spLocks noGrp="1"/>
          </p:cNvSpPr>
          <p:nvPr>
            <p:ph type="ctrTitle"/>
          </p:nvPr>
        </p:nvSpPr>
        <p:spPr>
          <a:xfrm>
            <a:off x="2109788" y="2130425"/>
            <a:ext cx="6926708" cy="1470025"/>
          </a:xfrm>
        </p:spPr>
        <p:txBody>
          <a:bodyPr/>
          <a:lstStyle/>
          <a:p>
            <a:r>
              <a:rPr lang="pt-BR" dirty="0" smtClean="0"/>
              <a:t>Compras Conjuntas</a:t>
            </a:r>
            <a:r>
              <a:rPr lang="pt-BR" altLang="pt-BR" dirty="0" smtClean="0"/>
              <a:t/>
            </a:r>
            <a:br>
              <a:rPr lang="pt-BR" altLang="pt-BR" dirty="0" smtClean="0"/>
            </a:br>
            <a:endParaRPr lang="pt-BR" altLang="pt-BR" dirty="0" smtClean="0"/>
          </a:p>
        </p:txBody>
      </p:sp>
      <p:sp>
        <p:nvSpPr>
          <p:cNvPr id="7" name="Espaço Reservado para Conteúdo 5"/>
          <p:cNvSpPr>
            <a:spLocks noGrp="1"/>
          </p:cNvSpPr>
          <p:nvPr>
            <p:ph type="subTitle" idx="1"/>
          </p:nvPr>
        </p:nvSpPr>
        <p:spPr>
          <a:xfrm>
            <a:off x="2110154" y="3886200"/>
            <a:ext cx="7033846" cy="1752600"/>
          </a:xfrm>
        </p:spPr>
        <p:txBody>
          <a:bodyPr/>
          <a:lstStyle/>
          <a:p>
            <a:r>
              <a:rPr lang="pt-BR" sz="2400" dirty="0" smtClean="0"/>
              <a:t>Renato Braga, CISA, CIA, CGAP, CCSA, CRMA, CFE, CCI</a:t>
            </a:r>
          </a:p>
          <a:p>
            <a:endParaRPr lang="pt-BR" dirty="0"/>
          </a:p>
          <a:p>
            <a:r>
              <a:rPr lang="pt-BR" dirty="0" smtClean="0"/>
              <a:t> </a:t>
            </a:r>
            <a:r>
              <a:rPr lang="pt-BR" sz="2400" b="1" dirty="0"/>
              <a:t>IV CONGRESSO </a:t>
            </a:r>
            <a:r>
              <a:rPr lang="pt-BR" sz="2400" b="1" dirty="0" smtClean="0"/>
              <a:t>NACIONAL DO </a:t>
            </a:r>
            <a:r>
              <a:rPr lang="pt-BR" sz="2400" b="1" dirty="0"/>
              <a:t>SISTEMA </a:t>
            </a:r>
            <a:r>
              <a:rPr lang="pt-BR" sz="2400" b="1" dirty="0" smtClean="0"/>
              <a:t>CFN/CRN</a:t>
            </a:r>
            <a:endParaRPr lang="pt-BR" sz="2400" dirty="0"/>
          </a:p>
          <a:p>
            <a:r>
              <a:rPr lang="pt-BR" sz="2400" dirty="0" smtClean="0"/>
              <a:t>Brasília, 19/7/2017</a:t>
            </a:r>
          </a:p>
          <a:p>
            <a:endParaRPr lang="pt-BR" dirty="0"/>
          </a:p>
        </p:txBody>
      </p:sp>
      <p:sp>
        <p:nvSpPr>
          <p:cNvPr id="10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0507-953D-4CEF-8C82-2F56F9791E13}" type="slidenum">
              <a:rPr lang="pt-BR" smtClean="0"/>
              <a:pPr/>
              <a:t>1</a:t>
            </a:fld>
            <a:endParaRPr lang="pt-BR" dirty="0"/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l" rtl="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Font typeface="Wingdings" pitchFamily="2" charset="2"/>
              <a:buChar char="ü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E39E5368-7135-494E-830C-9A96901B3F9C}" type="slidenum">
              <a:rPr lang="es-ES" altLang="pt-BR" sz="1200" smtClean="0">
                <a:solidFill>
                  <a:srgbClr val="330066"/>
                </a:solidFill>
                <a:latin typeface="Arial Black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1</a:t>
            </a:fld>
            <a:endParaRPr lang="es-ES" altLang="pt-BR" sz="1200" smtClean="0">
              <a:solidFill>
                <a:srgbClr val="330066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22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i="1" dirty="0" smtClean="0"/>
              <a:t>...</a:t>
            </a:r>
          </a:p>
          <a:p>
            <a:pPr marL="0" indent="0">
              <a:buNone/>
            </a:pPr>
            <a:r>
              <a:rPr lang="pt-BR" i="1" dirty="0" smtClean="0"/>
              <a:t>9.2.1.12.2. aprovação, pela mais alta autoridade da organização, do plano de aquisições; </a:t>
            </a:r>
          </a:p>
          <a:p>
            <a:pPr marL="0" indent="0">
              <a:buNone/>
            </a:pPr>
            <a:r>
              <a:rPr lang="pt-BR" i="1" dirty="0" smtClean="0"/>
              <a:t>9.2.1.12.3. divulgação do plano de aquisições na internet; </a:t>
            </a:r>
          </a:p>
          <a:p>
            <a:pPr marL="0" indent="0">
              <a:buNone/>
            </a:pPr>
            <a:r>
              <a:rPr lang="pt-BR" i="1" dirty="0" smtClean="0"/>
              <a:t>9.2.1.12.4. acompanhamento periódico da execução do plano, para correção de desvios.</a:t>
            </a:r>
            <a:endParaRPr lang="pt-BR" i="1" dirty="0"/>
          </a:p>
        </p:txBody>
      </p:sp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0507-953D-4CEF-8C82-2F56F9791E13}" type="slidenum">
              <a:rPr lang="pt-BR" smtClean="0"/>
              <a:pPr/>
              <a:t>10</a:t>
            </a:fld>
            <a:endParaRPr lang="pt-BR" dirty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217378" y="134131"/>
            <a:ext cx="8690084" cy="746585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t" anchorCtr="0"/>
          <a:lstStyle/>
          <a:p>
            <a:pPr algn="ctr">
              <a:tabLst>
                <a:tab pos="185738" algn="l"/>
                <a:tab pos="265113" algn="l"/>
              </a:tabLst>
            </a:pPr>
            <a:r>
              <a:rPr lang="pt-BR" sz="4400" dirty="0" smtClean="0"/>
              <a:t> </a:t>
            </a:r>
            <a:r>
              <a:rPr lang="pt-BR" sz="3600" b="1" dirty="0" smtClean="0"/>
              <a:t>Plano de aquisições</a:t>
            </a:r>
            <a:endParaRPr lang="pt-BR" sz="3500" b="1" dirty="0"/>
          </a:p>
        </p:txBody>
      </p:sp>
      <p:sp>
        <p:nvSpPr>
          <p:cNvPr id="8" name="Retângulo 7"/>
          <p:cNvSpPr/>
          <p:nvPr/>
        </p:nvSpPr>
        <p:spPr>
          <a:xfrm>
            <a:off x="2366176" y="890700"/>
            <a:ext cx="439248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pt-BR" sz="2500" b="1" u="sng" dirty="0"/>
              <a:t>Acórdão </a:t>
            </a:r>
            <a:r>
              <a:rPr lang="pt-BR" sz="2500" b="1" u="sng" dirty="0" smtClean="0"/>
              <a:t>2.622/2015-P</a:t>
            </a:r>
            <a:endParaRPr lang="pt-BR" sz="2500" b="1" u="sng" dirty="0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457200" y="6309320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l" rtl="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Font typeface="Wingdings" pitchFamily="2" charset="2"/>
              <a:buChar char="ü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E39E5368-7135-494E-830C-9A96901B3F9C}" type="slidenum">
              <a:rPr lang="es-ES" altLang="pt-BR" sz="1200" smtClean="0">
                <a:solidFill>
                  <a:srgbClr val="330066"/>
                </a:solidFill>
                <a:latin typeface="Arial Black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10</a:t>
            </a:fld>
            <a:endParaRPr lang="es-ES" altLang="pt-BR" sz="1200" dirty="0" smtClean="0">
              <a:solidFill>
                <a:srgbClr val="330066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74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217378" y="1569824"/>
            <a:ext cx="8496300" cy="3600400"/>
          </a:xfrm>
        </p:spPr>
        <p:txBody>
          <a:bodyPr/>
          <a:lstStyle/>
          <a:p>
            <a:pPr marL="0" indent="0" algn="just">
              <a:spcAft>
                <a:spcPts val="1200"/>
              </a:spcAft>
              <a:buNone/>
            </a:pPr>
            <a:r>
              <a:rPr lang="pt-BR" sz="2600" i="1" dirty="0" smtClean="0"/>
              <a:t>9.2 </a:t>
            </a:r>
            <a:r>
              <a:rPr lang="pt-BR" sz="2600" i="1" dirty="0"/>
              <a:t>recomendar à Secretaria de Logística e Tecnologia da Informação (SLTI/MP) </a:t>
            </a:r>
            <a:r>
              <a:rPr lang="pt-BR" sz="2600" i="1" dirty="0" smtClean="0"/>
              <a:t>que </a:t>
            </a:r>
            <a:r>
              <a:rPr lang="pt-BR" sz="2600" i="1" dirty="0"/>
              <a:t>oriente as organizações sob sua esfera de atuação </a:t>
            </a:r>
            <a:r>
              <a:rPr lang="pt-BR" sz="2600" i="1" dirty="0" smtClean="0"/>
              <a:t>a </a:t>
            </a:r>
            <a:r>
              <a:rPr lang="pt-BR" sz="2600" i="1" dirty="0"/>
              <a:t>avaliar se os normativos internos estabelecem: </a:t>
            </a:r>
          </a:p>
          <a:p>
            <a:pPr marL="0" indent="0" algn="just">
              <a:buNone/>
            </a:pPr>
            <a:r>
              <a:rPr lang="pt-BR" sz="2600" i="1" dirty="0"/>
              <a:t>9.2.1.4. avaliar a necessidade de atribuir a um comitê, integrado por representantes de diferentes setores da organização (área finalística e área meio), a responsabilidade por auxiliar a alta administração nas decisões relativas às aquisições, com o objetivo de buscar o melhor resultado para a organização como um todo</a:t>
            </a:r>
            <a:r>
              <a:rPr lang="pt-BR" sz="2600" i="1" dirty="0" smtClean="0"/>
              <a:t>.</a:t>
            </a:r>
            <a:endParaRPr lang="pt-BR" sz="2600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217378" y="180851"/>
            <a:ext cx="8690084" cy="746585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t" anchorCtr="0"/>
          <a:lstStyle/>
          <a:p>
            <a:pPr algn="ctr">
              <a:tabLst>
                <a:tab pos="185738" algn="l"/>
                <a:tab pos="265113" algn="l"/>
              </a:tabLst>
            </a:pPr>
            <a:r>
              <a:rPr lang="pt-BR" sz="3500" b="1" dirty="0" smtClean="0"/>
              <a:t>Comitê de aquisições</a:t>
            </a:r>
            <a:endParaRPr lang="pt-BR" sz="3500" b="1" dirty="0"/>
          </a:p>
        </p:txBody>
      </p:sp>
      <p:sp>
        <p:nvSpPr>
          <p:cNvPr id="8" name="Retângulo 7"/>
          <p:cNvSpPr/>
          <p:nvPr/>
        </p:nvSpPr>
        <p:spPr>
          <a:xfrm>
            <a:off x="2366176" y="987020"/>
            <a:ext cx="4392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pt-BR" sz="2800" b="1" u="sng" dirty="0"/>
              <a:t>Acórdão </a:t>
            </a:r>
            <a:r>
              <a:rPr lang="pt-BR" sz="2800" b="1" u="sng" dirty="0" smtClean="0"/>
              <a:t>2.622/2015-P</a:t>
            </a:r>
            <a:endParaRPr lang="pt-BR" sz="2800" b="1" u="sng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7200" y="630932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ü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E39E5368-7135-494E-830C-9A96901B3F9C}" type="slidenum">
              <a:rPr lang="es-ES" altLang="pt-BR" sz="1200" smtClean="0">
                <a:solidFill>
                  <a:srgbClr val="330066"/>
                </a:solidFill>
                <a:latin typeface="Arial Black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11</a:t>
            </a:fld>
            <a:endParaRPr lang="es-ES" altLang="pt-BR" sz="1200" dirty="0" smtClean="0">
              <a:solidFill>
                <a:srgbClr val="330066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98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fld id="{6B790507-953D-4CEF-8C82-2F56F9791E13}" type="slidenum">
              <a:rPr lang="pt-BR" smtClean="0"/>
              <a:pPr algn="l">
                <a:defRPr/>
              </a:pPr>
              <a:t>12</a:t>
            </a:fld>
            <a:endParaRPr lang="pt-BR" dirty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217378" y="278609"/>
            <a:ext cx="8690084" cy="746585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t" anchorCtr="0"/>
          <a:lstStyle/>
          <a:p>
            <a:pPr algn="ctr">
              <a:tabLst>
                <a:tab pos="185738" algn="l"/>
                <a:tab pos="265113" algn="l"/>
              </a:tabLst>
            </a:pPr>
            <a:r>
              <a:rPr lang="pt-BR" sz="4400" dirty="0" smtClean="0"/>
              <a:t> </a:t>
            </a:r>
            <a:r>
              <a:rPr lang="pt-BR" sz="3500" b="1" dirty="0" smtClean="0"/>
              <a:t>Gestão de riscos </a:t>
            </a:r>
            <a:r>
              <a:rPr lang="pt-BR" sz="4000" b="1" dirty="0" smtClean="0"/>
              <a:t>-</a:t>
            </a:r>
            <a:r>
              <a:rPr lang="pt-BR" sz="3600" b="1" dirty="0" smtClean="0"/>
              <a:t> </a:t>
            </a:r>
            <a:r>
              <a:rPr lang="pt-BR" sz="3600" b="1" dirty="0"/>
              <a:t>Referência</a:t>
            </a:r>
            <a:endParaRPr lang="pt-BR" sz="3500" b="1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60729"/>
            <a:ext cx="5327873" cy="4069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4"/>
          <p:cNvSpPr>
            <a:spLocks noGrp="1"/>
          </p:cNvSpPr>
          <p:nvPr/>
        </p:nvSpPr>
        <p:spPr bwMode="auto">
          <a:xfrm>
            <a:off x="1403648" y="1534718"/>
            <a:ext cx="6956994" cy="45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altLang="pt-BR" sz="4000" b="1" dirty="0" smtClean="0"/>
              <a:t>INC-MP/CGU 1/2016</a:t>
            </a: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>
          <a:xfrm>
            <a:off x="457200" y="6309320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l" rtl="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Font typeface="Wingdings" pitchFamily="2" charset="2"/>
              <a:buChar char="ü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E39E5368-7135-494E-830C-9A96901B3F9C}" type="slidenum">
              <a:rPr lang="es-ES" altLang="pt-BR" sz="1200" smtClean="0">
                <a:solidFill>
                  <a:srgbClr val="330066"/>
                </a:solidFill>
                <a:latin typeface="Arial Black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12</a:t>
            </a:fld>
            <a:endParaRPr lang="es-ES" altLang="pt-BR" sz="1200" dirty="0" smtClean="0">
              <a:solidFill>
                <a:srgbClr val="330066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98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fld id="{6B790507-953D-4CEF-8C82-2F56F9791E13}" type="slidenum">
              <a:rPr lang="pt-BR" smtClean="0"/>
              <a:pPr algn="l">
                <a:defRPr/>
              </a:pPr>
              <a:t>13</a:t>
            </a:fld>
            <a:endParaRPr lang="pt-BR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217378" y="189952"/>
            <a:ext cx="8690084" cy="746585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t" anchorCtr="0"/>
          <a:lstStyle/>
          <a:p>
            <a:pPr algn="ctr">
              <a:tabLst>
                <a:tab pos="185738" algn="l"/>
                <a:tab pos="265113" algn="l"/>
              </a:tabLst>
            </a:pPr>
            <a:r>
              <a:rPr lang="pt-BR" sz="3600" b="1" dirty="0" smtClean="0"/>
              <a:t>Auditoria Interna -</a:t>
            </a:r>
            <a:r>
              <a:rPr lang="pt-BR" sz="3200" b="1" dirty="0" smtClean="0"/>
              <a:t> Referência</a:t>
            </a:r>
            <a:endParaRPr lang="pt-BR" sz="3500" b="1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475656" y="1196752"/>
            <a:ext cx="6563072" cy="127871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dirty="0" smtClean="0">
                <a:hlinkClick r:id="rId2"/>
              </a:rPr>
              <a:t>www.iiabrasil.org.br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>
                <a:hlinkClick r:id="rId3"/>
              </a:rPr>
              <a:t>www.theiia.org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9" name="Picture 2" descr="Resultado de imagem para iia ippf 20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650636"/>
            <a:ext cx="3695961" cy="317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457200" y="6309320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l" rtl="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Font typeface="Wingdings" pitchFamily="2" charset="2"/>
              <a:buChar char="ü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E39E5368-7135-494E-830C-9A96901B3F9C}" type="slidenum">
              <a:rPr lang="es-ES" altLang="pt-BR" sz="1200" smtClean="0">
                <a:solidFill>
                  <a:srgbClr val="330066"/>
                </a:solidFill>
                <a:latin typeface="Arial Black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13</a:t>
            </a:fld>
            <a:endParaRPr lang="es-ES" altLang="pt-BR" sz="1200" dirty="0" smtClean="0">
              <a:solidFill>
                <a:srgbClr val="330066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18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fld id="{6B790507-953D-4CEF-8C82-2F56F9791E13}" type="slidenum">
              <a:rPr lang="pt-BR" smtClean="0"/>
              <a:pPr algn="l">
                <a:defRPr/>
              </a:pPr>
              <a:t>14</a:t>
            </a:fld>
            <a:endParaRPr lang="pt-BR" dirty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217378" y="134131"/>
            <a:ext cx="8690084" cy="746585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t" anchorCtr="0"/>
          <a:lstStyle/>
          <a:p>
            <a:pPr algn="ctr">
              <a:tabLst>
                <a:tab pos="185738" algn="l"/>
                <a:tab pos="265113" algn="l"/>
              </a:tabLst>
            </a:pPr>
            <a:r>
              <a:rPr lang="pt-BR" sz="4400" dirty="0" smtClean="0"/>
              <a:t> </a:t>
            </a:r>
            <a:r>
              <a:rPr lang="pt-BR" sz="3600" b="1" dirty="0" smtClean="0"/>
              <a:t>Processo </a:t>
            </a:r>
            <a:r>
              <a:rPr lang="pt-BR" sz="3600" b="1" dirty="0"/>
              <a:t>de </a:t>
            </a:r>
            <a:r>
              <a:rPr lang="pt-BR" sz="3600" b="1" dirty="0" smtClean="0"/>
              <a:t>contratação</a:t>
            </a:r>
            <a:r>
              <a:rPr lang="pt-BR" sz="4000" b="1" dirty="0"/>
              <a:t> -</a:t>
            </a:r>
            <a:r>
              <a:rPr lang="pt-BR" sz="3600" b="1" dirty="0"/>
              <a:t> Referência</a:t>
            </a:r>
            <a:endParaRPr lang="pt-BR" sz="3500" b="1" dirty="0"/>
          </a:p>
        </p:txBody>
      </p:sp>
      <p:sp>
        <p:nvSpPr>
          <p:cNvPr id="10" name="Título 4"/>
          <p:cNvSpPr>
            <a:spLocks noGrp="1"/>
          </p:cNvSpPr>
          <p:nvPr/>
        </p:nvSpPr>
        <p:spPr bwMode="auto">
          <a:xfrm>
            <a:off x="677208" y="1340768"/>
            <a:ext cx="814326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altLang="pt-BR" sz="3200" b="1" dirty="0" smtClean="0"/>
              <a:t>INSTRUÇÃO NORMATIVA-MP 5/2017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341264"/>
            <a:ext cx="6268594" cy="32479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5"/>
          <p:cNvSpPr txBox="1">
            <a:spLocks noChangeArrowheads="1"/>
          </p:cNvSpPr>
          <p:nvPr/>
        </p:nvSpPr>
        <p:spPr>
          <a:xfrm>
            <a:off x="457200" y="6309320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l" rtl="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Font typeface="Wingdings" pitchFamily="2" charset="2"/>
              <a:buChar char="ü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E39E5368-7135-494E-830C-9A96901B3F9C}" type="slidenum">
              <a:rPr lang="es-ES" altLang="pt-BR" sz="1200" smtClean="0">
                <a:solidFill>
                  <a:srgbClr val="330066"/>
                </a:solidFill>
                <a:latin typeface="Arial Black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14</a:t>
            </a:fld>
            <a:endParaRPr lang="es-ES" altLang="pt-BR" sz="1200" dirty="0" smtClean="0">
              <a:solidFill>
                <a:srgbClr val="330066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9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/>
              <a:t>Agenda</a:t>
            </a:r>
            <a:endParaRPr lang="pt-BR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15975223"/>
              </p:ext>
            </p:extLst>
          </p:nvPr>
        </p:nvGraphicFramePr>
        <p:xfrm>
          <a:off x="107504" y="2276872"/>
          <a:ext cx="9073008" cy="2608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7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ü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E39E5368-7135-494E-830C-9A96901B3F9C}" type="slidenum">
              <a:rPr lang="es-ES" altLang="pt-BR" sz="1200" smtClean="0">
                <a:solidFill>
                  <a:srgbClr val="330066"/>
                </a:solidFill>
                <a:latin typeface="Arial Black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15</a:t>
            </a:fld>
            <a:endParaRPr lang="es-ES" altLang="pt-BR" sz="1200" smtClean="0">
              <a:solidFill>
                <a:srgbClr val="330066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94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Compras Conjuntas e Legislação </a:t>
            </a:r>
            <a:br>
              <a:rPr lang="pt-BR" dirty="0" smtClean="0"/>
            </a:br>
            <a:r>
              <a:rPr lang="pt-BR" sz="3600" dirty="0" smtClean="0"/>
              <a:t>(Lei 8.666/93)</a:t>
            </a:r>
            <a:endParaRPr lang="pt-BR" sz="36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pt-BR" altLang="pt-BR" i="1" dirty="0" smtClean="0"/>
              <a:t>Art. 15. As compras, sempre que possível, deverão:     </a:t>
            </a:r>
          </a:p>
          <a:p>
            <a:pPr marL="0" lvl="0" indent="0">
              <a:buNone/>
            </a:pPr>
            <a:r>
              <a:rPr lang="pt-BR" altLang="pt-BR" i="1" dirty="0" smtClean="0"/>
              <a:t>...</a:t>
            </a:r>
          </a:p>
          <a:p>
            <a:pPr marL="0" lvl="0" indent="0">
              <a:buNone/>
            </a:pPr>
            <a:r>
              <a:rPr lang="pt-BR" i="1" dirty="0"/>
              <a:t>II - ser processadas através de sistema de registro de preços;</a:t>
            </a:r>
            <a:endParaRPr lang="pt-BR" altLang="pt-BR" i="1" dirty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7200" y="630932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ü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E39E5368-7135-494E-830C-9A96901B3F9C}" type="slidenum">
              <a:rPr lang="es-ES" altLang="pt-BR" sz="1200" smtClean="0">
                <a:solidFill>
                  <a:srgbClr val="330066"/>
                </a:solidFill>
                <a:latin typeface="Arial Black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16</a:t>
            </a:fld>
            <a:endParaRPr lang="es-ES" altLang="pt-BR" sz="1200" dirty="0" smtClean="0">
              <a:solidFill>
                <a:srgbClr val="330066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89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Compras Conjuntas e Legislação </a:t>
            </a:r>
            <a:br>
              <a:rPr lang="pt-BR" dirty="0" smtClean="0"/>
            </a:br>
            <a:r>
              <a:rPr lang="pt-BR" sz="3600" dirty="0" smtClean="0"/>
              <a:t>(Lei 8.666/93)</a:t>
            </a:r>
            <a:endParaRPr lang="pt-BR" sz="36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pt-BR" altLang="pt-BR" i="1" dirty="0" smtClean="0"/>
              <a:t>Art. 15. As compras, sempre que possível, deverão:     </a:t>
            </a:r>
          </a:p>
          <a:p>
            <a:pPr marL="0" lvl="0" indent="0">
              <a:buNone/>
            </a:pPr>
            <a:r>
              <a:rPr lang="pt-BR" altLang="pt-BR" i="1" dirty="0" smtClean="0"/>
              <a:t>I - atender ao princípio da padronização, que imponha compatibilidade de especificações técnicas e de desempenho, observadas, quando for o caso, as condições de manutenção, assistência técnica e garantia oferecidas;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7200" y="630932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ü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E39E5368-7135-494E-830C-9A96901B3F9C}" type="slidenum">
              <a:rPr lang="es-ES" altLang="pt-BR" sz="1200" smtClean="0">
                <a:solidFill>
                  <a:srgbClr val="330066"/>
                </a:solidFill>
                <a:latin typeface="Arial Black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17</a:t>
            </a:fld>
            <a:endParaRPr lang="es-ES" altLang="pt-BR" sz="1200" dirty="0" smtClean="0">
              <a:solidFill>
                <a:srgbClr val="330066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25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Compras Conjuntas e Legislação </a:t>
            </a:r>
            <a:br>
              <a:rPr lang="pt-BR" dirty="0" smtClean="0"/>
            </a:br>
            <a:r>
              <a:rPr lang="pt-BR" sz="3600" dirty="0" smtClean="0"/>
              <a:t>(Lei 8.666/93)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i="1" dirty="0" smtClean="0"/>
              <a:t>Art. 11 As </a:t>
            </a:r>
            <a:r>
              <a:rPr lang="pt-BR" i="1" dirty="0"/>
              <a:t>obras e serviços destinados aos mesmos fins terão projetos padronizados por tipos, categorias ou classes, exceto quando o projeto-padrão não atender às condições peculiares do local ou às exigências específicas do empreendimento.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7200" y="630932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ü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E39E5368-7135-494E-830C-9A96901B3F9C}" type="slidenum">
              <a:rPr lang="es-ES" altLang="pt-BR" sz="1200" smtClean="0">
                <a:solidFill>
                  <a:srgbClr val="330066"/>
                </a:solidFill>
                <a:latin typeface="Arial Black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18</a:t>
            </a:fld>
            <a:endParaRPr lang="es-ES" altLang="pt-BR" sz="1200" dirty="0" smtClean="0">
              <a:solidFill>
                <a:srgbClr val="330066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83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287338" y="292100"/>
            <a:ext cx="8551862" cy="688975"/>
          </a:xfrm>
        </p:spPr>
        <p:txBody>
          <a:bodyPr/>
          <a:lstStyle/>
          <a:p>
            <a:r>
              <a:rPr lang="pt-BR" altLang="pt-BR" dirty="0" smtClean="0"/>
              <a:t>Em que situações... </a:t>
            </a:r>
            <a:r>
              <a:rPr lang="pt-BR" altLang="pt-BR" sz="2400" dirty="0" smtClean="0"/>
              <a:t>(Decreto 7.892/2013, art. 3º)</a:t>
            </a:r>
            <a:endParaRPr lang="pt-BR" altLang="pt-BR" dirty="0" smtClean="0"/>
          </a:p>
        </p:txBody>
      </p:sp>
      <p:sp>
        <p:nvSpPr>
          <p:cNvPr id="217091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285875"/>
            <a:ext cx="8496300" cy="471487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pt-BR" altLang="pt-BR" sz="2200" i="1" smtClean="0"/>
              <a:t>Art. 3º  O Sistema de Registro de Preços poderá ser adotado nas seguintes hipóteses:</a:t>
            </a:r>
          </a:p>
          <a:p>
            <a:pPr marL="457200" lvl="1" indent="0">
              <a:buFont typeface="Wingdings" panose="05000000000000000000" pitchFamily="2" charset="2"/>
              <a:buNone/>
            </a:pPr>
            <a:r>
              <a:rPr lang="pt-BR" altLang="pt-BR" sz="2200" i="1" smtClean="0"/>
              <a:t>I - quando, pelas características do bem ou serviço, houver necessidade de </a:t>
            </a:r>
            <a:r>
              <a:rPr lang="pt-BR" altLang="pt-BR" sz="2200" i="1" u="sng" smtClean="0"/>
              <a:t>contratações frequentes</a:t>
            </a:r>
            <a:r>
              <a:rPr lang="pt-BR" altLang="pt-BR" sz="2200" i="1" smtClean="0"/>
              <a:t>;</a:t>
            </a:r>
          </a:p>
          <a:p>
            <a:pPr marL="457200" lvl="1" indent="0">
              <a:buFont typeface="Wingdings" panose="05000000000000000000" pitchFamily="2" charset="2"/>
              <a:buNone/>
            </a:pPr>
            <a:r>
              <a:rPr lang="pt-BR" altLang="pt-BR" sz="2200" i="1" smtClean="0"/>
              <a:t>II - quando for conveniente a aquisição de bens com previsão de </a:t>
            </a:r>
            <a:r>
              <a:rPr lang="pt-BR" altLang="pt-BR" sz="2200" i="1" u="sng" smtClean="0"/>
              <a:t>entregas parceladas</a:t>
            </a:r>
            <a:r>
              <a:rPr lang="pt-BR" altLang="pt-BR" sz="2200" i="1" smtClean="0"/>
              <a:t> ou contratação de serviços remunerados por unidade de medida ou em regime de tarefa;</a:t>
            </a:r>
          </a:p>
          <a:p>
            <a:pPr marL="457200" lvl="1" indent="0">
              <a:buFont typeface="Wingdings" panose="05000000000000000000" pitchFamily="2" charset="2"/>
              <a:buNone/>
            </a:pPr>
            <a:r>
              <a:rPr lang="pt-BR" altLang="pt-BR" sz="2200" i="1" smtClean="0"/>
              <a:t>III - quando for conveniente a aquisição de bens ou a contratação de serviços para atendimento a </a:t>
            </a:r>
            <a:r>
              <a:rPr lang="pt-BR" altLang="pt-BR" sz="2200" i="1" u="sng" smtClean="0"/>
              <a:t>mais de um órgão ou entidade</a:t>
            </a:r>
            <a:r>
              <a:rPr lang="pt-BR" altLang="pt-BR" sz="2200" i="1" smtClean="0"/>
              <a:t>, ou a programas de governo; ou</a:t>
            </a:r>
          </a:p>
          <a:p>
            <a:pPr marL="457200" lvl="1" indent="0">
              <a:buFont typeface="Wingdings" panose="05000000000000000000" pitchFamily="2" charset="2"/>
              <a:buNone/>
            </a:pPr>
            <a:r>
              <a:rPr lang="pt-BR" altLang="pt-BR" sz="2200" i="1" smtClean="0"/>
              <a:t>IV - quando, pela natureza do objeto, </a:t>
            </a:r>
            <a:r>
              <a:rPr lang="pt-BR" altLang="pt-BR" sz="2200" i="1" u="sng" smtClean="0"/>
              <a:t>não for possível definir previamente o quantitativo</a:t>
            </a:r>
            <a:r>
              <a:rPr lang="pt-BR" altLang="pt-BR" sz="2200" i="1" smtClean="0"/>
              <a:t> a ser demandado pela Administração.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7200" y="630932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ü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E39E5368-7135-494E-830C-9A96901B3F9C}" type="slidenum">
              <a:rPr lang="es-ES" altLang="pt-BR" sz="1200" smtClean="0">
                <a:solidFill>
                  <a:srgbClr val="330066"/>
                </a:solidFill>
                <a:latin typeface="Arial Black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19</a:t>
            </a:fld>
            <a:endParaRPr lang="es-ES" altLang="pt-BR" sz="1200" dirty="0" smtClean="0">
              <a:solidFill>
                <a:srgbClr val="330066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146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/>
              <a:t>Agenda</a:t>
            </a:r>
            <a:endParaRPr lang="pt-BR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01393511"/>
              </p:ext>
            </p:extLst>
          </p:nvPr>
        </p:nvGraphicFramePr>
        <p:xfrm>
          <a:off x="107504" y="2276872"/>
          <a:ext cx="9073008" cy="2608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7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ü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E39E5368-7135-494E-830C-9A96901B3F9C}" type="slidenum">
              <a:rPr lang="es-ES" altLang="pt-BR" sz="1200" smtClean="0">
                <a:solidFill>
                  <a:srgbClr val="330066"/>
                </a:solidFill>
                <a:latin typeface="Arial Black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2</a:t>
            </a:fld>
            <a:endParaRPr lang="es-ES" altLang="pt-BR" sz="1200" smtClean="0">
              <a:solidFill>
                <a:srgbClr val="330066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43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pt-BR" altLang="pt-BR" sz="4000" dirty="0" smtClean="0"/>
              <a:t>Decreto 7.892/2013 – principais pontos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r>
              <a:rPr lang="pt-BR" altLang="pt-BR" sz="2800" dirty="0" smtClean="0"/>
              <a:t>Intenção de registro de preços (art. 4º)</a:t>
            </a:r>
          </a:p>
          <a:p>
            <a:r>
              <a:rPr lang="pt-BR" altLang="pt-BR" sz="2800" dirty="0" smtClean="0"/>
              <a:t>Obrigações do gerenciador (art. 5º)</a:t>
            </a:r>
          </a:p>
          <a:p>
            <a:r>
              <a:rPr lang="pt-BR" altLang="pt-BR" sz="2800" dirty="0" smtClean="0"/>
              <a:t>Conteúdo do edital (art. 9º), em especial, quantidades a serem consumidas (II e III), sendo que a estimativa para os não participantes não deve ser considerada para fins de habilitação (§ 3º)</a:t>
            </a:r>
          </a:p>
          <a:p>
            <a:r>
              <a:rPr lang="pt-BR" altLang="pt-BR" sz="2800" dirty="0" smtClean="0"/>
              <a:t>Maior regulamentação da contratação por não participantes (art. 29), que devem solicitar autorização ao gerenciador e podem, cada um, contratar até 100% do quantitativo, sendo que o total se limitará à 5 vezes</a:t>
            </a:r>
          </a:p>
          <a:p>
            <a:endParaRPr lang="pt-BR" altLang="pt-BR" sz="2800" dirty="0" smtClean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7200" y="630932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ü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E39E5368-7135-494E-830C-9A96901B3F9C}" type="slidenum">
              <a:rPr lang="es-ES" altLang="pt-BR" sz="1200" smtClean="0">
                <a:solidFill>
                  <a:srgbClr val="330066"/>
                </a:solidFill>
                <a:latin typeface="Arial Black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20</a:t>
            </a:fld>
            <a:endParaRPr lang="es-ES" altLang="pt-BR" sz="1200" dirty="0" smtClean="0">
              <a:solidFill>
                <a:srgbClr val="330066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9049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Título 1"/>
          <p:cNvSpPr>
            <a:spLocks noGrp="1"/>
          </p:cNvSpPr>
          <p:nvPr>
            <p:ph type="title"/>
          </p:nvPr>
        </p:nvSpPr>
        <p:spPr>
          <a:xfrm>
            <a:off x="287338" y="285750"/>
            <a:ext cx="8551862" cy="688975"/>
          </a:xfrm>
        </p:spPr>
        <p:txBody>
          <a:bodyPr/>
          <a:lstStyle/>
          <a:p>
            <a:r>
              <a:rPr lang="pt-BR" altLang="pt-BR" smtClean="0"/>
              <a:t>Acórdão 2.769/2011-Plenário</a:t>
            </a:r>
          </a:p>
        </p:txBody>
      </p:sp>
      <p:sp>
        <p:nvSpPr>
          <p:cNvPr id="219139" name="Espaço Reservado para Conteúdo 2"/>
          <p:cNvSpPr>
            <a:spLocks noGrp="1"/>
          </p:cNvSpPr>
          <p:nvPr>
            <p:ph idx="1"/>
          </p:nvPr>
        </p:nvSpPr>
        <p:spPr>
          <a:xfrm>
            <a:off x="323850" y="1285875"/>
            <a:ext cx="8496300" cy="471487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pt-BR" altLang="pt-BR" sz="2800" i="1" dirty="0" smtClean="0"/>
              <a:t>24. Todavia o objeto só deve ser passível de contratação por outros órgãos da administração pública na forma como licitado originalmente. E, no caso específico analisado nos presentes autos, ficou demonstrado que </a:t>
            </a:r>
            <a:r>
              <a:rPr lang="pt-BR" altLang="pt-BR" sz="2800" i="1" u="sng" dirty="0" smtClean="0"/>
              <a:t>certas especificações dos serviços e dos materiais foram exclusivas para o [órgão]</a:t>
            </a:r>
            <a:r>
              <a:rPr lang="pt-BR" altLang="pt-BR" sz="2800" i="1" dirty="0" smtClean="0"/>
              <a:t> e balizaram o preço proposto, </a:t>
            </a:r>
            <a:r>
              <a:rPr lang="pt-BR" altLang="pt-BR" sz="2800" i="1" u="sng" dirty="0" smtClean="0"/>
              <a:t>não sendo plausível, pois, o aproveitamento da ata por outro órgão</a:t>
            </a:r>
            <a:r>
              <a:rPr lang="pt-BR" altLang="pt-BR" sz="2800" i="1" dirty="0" smtClean="0"/>
              <a:t>, de modo que considero inteiramente pertinente o encaminhamento proposto pela unidade técnica.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pt-BR" altLang="pt-BR" sz="2800" dirty="0" smtClean="0"/>
          </a:p>
        </p:txBody>
      </p:sp>
      <p:sp>
        <p:nvSpPr>
          <p:cNvPr id="219140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ü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BD8504B2-10E3-4F09-90DC-319E8BD281D2}" type="slidenum">
              <a:rPr lang="pt-BR" altLang="pt-BR" sz="1200">
                <a:solidFill>
                  <a:srgbClr val="330066"/>
                </a:solidFill>
                <a:latin typeface="Arial Black" panose="020B0A04020102020204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21</a:t>
            </a:fld>
            <a:endParaRPr lang="pt-BR" altLang="pt-BR" sz="1200">
              <a:solidFill>
                <a:srgbClr val="330066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795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Título 1"/>
          <p:cNvSpPr>
            <a:spLocks noGrp="1"/>
          </p:cNvSpPr>
          <p:nvPr>
            <p:ph type="title"/>
          </p:nvPr>
        </p:nvSpPr>
        <p:spPr>
          <a:xfrm>
            <a:off x="287338" y="285750"/>
            <a:ext cx="8551862" cy="688975"/>
          </a:xfrm>
        </p:spPr>
        <p:txBody>
          <a:bodyPr/>
          <a:lstStyle/>
          <a:p>
            <a:r>
              <a:rPr lang="pt-BR" altLang="pt-BR" smtClean="0"/>
              <a:t>SRP no Acórdão 757/2015-Plenário</a:t>
            </a:r>
          </a:p>
        </p:txBody>
      </p:sp>
      <p:sp>
        <p:nvSpPr>
          <p:cNvPr id="220163" name="Espaço Reservado para Conteúdo 6"/>
          <p:cNvSpPr>
            <a:spLocks noGrp="1"/>
          </p:cNvSpPr>
          <p:nvPr>
            <p:ph idx="1"/>
          </p:nvPr>
        </p:nvSpPr>
        <p:spPr>
          <a:xfrm>
            <a:off x="323850" y="1285875"/>
            <a:ext cx="8820150" cy="4714875"/>
          </a:xfrm>
        </p:spPr>
        <p:txBody>
          <a:bodyPr/>
          <a:lstStyle/>
          <a:p>
            <a:pPr marL="0" indent="0">
              <a:buNone/>
            </a:pPr>
            <a:r>
              <a:rPr lang="pt-BR" altLang="pt-BR" sz="2800" i="1" dirty="0" smtClean="0"/>
              <a:t>9.3. determinar à Secretaria-Geral de Controle Externo do TCU que oriente suas unidades, especialmente a ... (Selog), sobre a necessidade de sempre avaliar os seguintes aspectos em processos envolvendo pregões para registro de preços:</a:t>
            </a:r>
            <a:br>
              <a:rPr lang="pt-BR" altLang="pt-BR" sz="2800" i="1" dirty="0" smtClean="0"/>
            </a:br>
            <a:r>
              <a:rPr lang="pt-BR" altLang="pt-BR" sz="2800" i="1" dirty="0" smtClean="0"/>
              <a:t>9.3.1. </a:t>
            </a:r>
            <a:r>
              <a:rPr lang="pt-BR" altLang="pt-BR" sz="2800" i="1" u="sng" dirty="0" smtClean="0"/>
              <a:t>planejamento da contratação</a:t>
            </a:r>
            <a:r>
              <a:rPr lang="pt-BR" altLang="pt-BR" sz="2800" i="1" dirty="0" smtClean="0"/>
              <a:t>, incluindo os procedimentos relativos à intenção de registro de preços e à estimativa de quantidades a serem adquiridas, devidamente justificada e </a:t>
            </a:r>
            <a:r>
              <a:rPr lang="pt-BR" altLang="pt-BR" sz="2800" i="1" u="sng" dirty="0" smtClean="0"/>
              <a:t>baseada em estudos técnicos preliminares</a:t>
            </a:r>
            <a:r>
              <a:rPr lang="pt-BR" altLang="pt-BR" sz="2800" i="1" dirty="0" smtClean="0"/>
              <a:t> e elementos objetivos ...</a:t>
            </a:r>
          </a:p>
          <a:p>
            <a:endParaRPr lang="pt-BR" altLang="pt-BR" sz="2800" dirty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7200" y="630932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ü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E39E5368-7135-494E-830C-9A96901B3F9C}" type="slidenum">
              <a:rPr lang="es-ES" altLang="pt-BR" sz="1200" smtClean="0">
                <a:solidFill>
                  <a:srgbClr val="330066"/>
                </a:solidFill>
                <a:latin typeface="Arial Black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22</a:t>
            </a:fld>
            <a:endParaRPr lang="es-ES" altLang="pt-BR" sz="1200" dirty="0" smtClean="0">
              <a:solidFill>
                <a:srgbClr val="330066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49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Título 1"/>
          <p:cNvSpPr>
            <a:spLocks noGrp="1"/>
          </p:cNvSpPr>
          <p:nvPr>
            <p:ph type="title"/>
          </p:nvPr>
        </p:nvSpPr>
        <p:spPr>
          <a:xfrm>
            <a:off x="287338" y="285750"/>
            <a:ext cx="8551862" cy="688975"/>
          </a:xfrm>
        </p:spPr>
        <p:txBody>
          <a:bodyPr/>
          <a:lstStyle/>
          <a:p>
            <a:r>
              <a:rPr lang="pt-BR" altLang="pt-BR" smtClean="0"/>
              <a:t>SRP no Acórdão 757/2015-Plenário</a:t>
            </a:r>
          </a:p>
        </p:txBody>
      </p:sp>
      <p:sp>
        <p:nvSpPr>
          <p:cNvPr id="221187" name="Espaço Reservado para Conteúdo 6"/>
          <p:cNvSpPr>
            <a:spLocks noGrp="1"/>
          </p:cNvSpPr>
          <p:nvPr>
            <p:ph idx="1"/>
          </p:nvPr>
        </p:nvSpPr>
        <p:spPr>
          <a:xfrm>
            <a:off x="323850" y="1285875"/>
            <a:ext cx="8496300" cy="4714875"/>
          </a:xfrm>
        </p:spPr>
        <p:txBody>
          <a:bodyPr/>
          <a:lstStyle/>
          <a:p>
            <a:pPr marL="0" indent="0">
              <a:buNone/>
            </a:pPr>
            <a:r>
              <a:rPr lang="pt-BR" altLang="pt-BR" i="1" dirty="0" smtClean="0"/>
              <a:t>9.3.2. obrigatoriedade da </a:t>
            </a:r>
            <a:r>
              <a:rPr lang="pt-BR" altLang="pt-BR" i="1" u="sng" dirty="0" smtClean="0"/>
              <a:t>adjudicação por item como regra geral</a:t>
            </a:r>
            <a:r>
              <a:rPr lang="pt-BR" altLang="pt-BR" i="1" dirty="0" smtClean="0"/>
              <a:t>, tendo em vista o objetivo de propiciar a ampla participação de licitantes e a seleção das propostas mais vantajosas, sendo a adjudicação por preço global medida excepcional que precisa ser devidamente justificada, além de incompatível com a aquisição futura por itens ... </a:t>
            </a:r>
          </a:p>
          <a:p>
            <a:endParaRPr lang="pt-BR" altLang="pt-BR" dirty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7200" y="630932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ü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E39E5368-7135-494E-830C-9A96901B3F9C}" type="slidenum">
              <a:rPr lang="es-ES" altLang="pt-BR" sz="1200" smtClean="0">
                <a:solidFill>
                  <a:srgbClr val="330066"/>
                </a:solidFill>
                <a:latin typeface="Arial Black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23</a:t>
            </a:fld>
            <a:endParaRPr lang="es-ES" altLang="pt-BR" sz="1200" dirty="0" smtClean="0">
              <a:solidFill>
                <a:srgbClr val="330066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968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Título 1"/>
          <p:cNvSpPr>
            <a:spLocks noGrp="1"/>
          </p:cNvSpPr>
          <p:nvPr>
            <p:ph type="title"/>
          </p:nvPr>
        </p:nvSpPr>
        <p:spPr>
          <a:xfrm>
            <a:off x="287338" y="285750"/>
            <a:ext cx="8551862" cy="688975"/>
          </a:xfrm>
        </p:spPr>
        <p:txBody>
          <a:bodyPr/>
          <a:lstStyle/>
          <a:p>
            <a:r>
              <a:rPr lang="pt-BR" altLang="pt-BR" smtClean="0"/>
              <a:t>SRP no Acórdão 757/2015-Plenário</a:t>
            </a:r>
          </a:p>
        </p:txBody>
      </p:sp>
      <p:sp>
        <p:nvSpPr>
          <p:cNvPr id="222211" name="Espaço Reservado para Conteúdo 6"/>
          <p:cNvSpPr>
            <a:spLocks noGrp="1"/>
          </p:cNvSpPr>
          <p:nvPr>
            <p:ph idx="1"/>
          </p:nvPr>
        </p:nvSpPr>
        <p:spPr>
          <a:xfrm>
            <a:off x="323850" y="1285875"/>
            <a:ext cx="8496300" cy="4714875"/>
          </a:xfrm>
        </p:spPr>
        <p:txBody>
          <a:bodyPr/>
          <a:lstStyle/>
          <a:p>
            <a:pPr marL="0" indent="0">
              <a:buNone/>
            </a:pPr>
            <a:r>
              <a:rPr lang="pt-BR" altLang="pt-BR" i="1" dirty="0" smtClean="0"/>
              <a:t>9.3.3. </a:t>
            </a:r>
            <a:r>
              <a:rPr lang="pt-BR" altLang="pt-BR" i="1" u="sng" dirty="0" smtClean="0"/>
              <a:t>hipótese autorizadora </a:t>
            </a:r>
            <a:r>
              <a:rPr lang="pt-BR" altLang="pt-BR" i="1" dirty="0" smtClean="0"/>
              <a:t>para adoção do sistema de registro de preços, indicando se seria o caso de contratações frequentes e entregas parceladas (e não de contratação e entrega únicas), ou de atendimento a vários órgãos (e não apenas um), ou de impossibilidade de definição prévia do quantitativo a ser demandado (e não de serviços mensurados com antecedência) ...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7200" y="630932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ü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E39E5368-7135-494E-830C-9A96901B3F9C}" type="slidenum">
              <a:rPr lang="es-ES" altLang="pt-BR" sz="1200" smtClean="0">
                <a:solidFill>
                  <a:srgbClr val="330066"/>
                </a:solidFill>
                <a:latin typeface="Arial Black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24</a:t>
            </a:fld>
            <a:endParaRPr lang="es-ES" altLang="pt-BR" sz="1200" dirty="0" smtClean="0">
              <a:solidFill>
                <a:srgbClr val="330066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928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Título 1"/>
          <p:cNvSpPr>
            <a:spLocks noGrp="1"/>
          </p:cNvSpPr>
          <p:nvPr>
            <p:ph type="title"/>
          </p:nvPr>
        </p:nvSpPr>
        <p:spPr>
          <a:xfrm>
            <a:off x="287338" y="285750"/>
            <a:ext cx="8551862" cy="688975"/>
          </a:xfrm>
        </p:spPr>
        <p:txBody>
          <a:bodyPr/>
          <a:lstStyle/>
          <a:p>
            <a:r>
              <a:rPr lang="pt-BR" altLang="pt-BR" smtClean="0"/>
              <a:t>SRP no Acórdão 757/2015-Plenário</a:t>
            </a:r>
          </a:p>
        </p:txBody>
      </p:sp>
      <p:sp>
        <p:nvSpPr>
          <p:cNvPr id="223235" name="Espaço Reservado para Conteúdo 6"/>
          <p:cNvSpPr>
            <a:spLocks noGrp="1"/>
          </p:cNvSpPr>
          <p:nvPr>
            <p:ph idx="1"/>
          </p:nvPr>
        </p:nvSpPr>
        <p:spPr>
          <a:xfrm>
            <a:off x="323850" y="1285875"/>
            <a:ext cx="8496300" cy="4714875"/>
          </a:xfrm>
        </p:spPr>
        <p:txBody>
          <a:bodyPr/>
          <a:lstStyle/>
          <a:p>
            <a:pPr marL="0" indent="0">
              <a:buNone/>
            </a:pPr>
            <a:r>
              <a:rPr lang="pt-BR" altLang="pt-BR" i="1" dirty="0" smtClean="0"/>
              <a:t>9.3.4. </a:t>
            </a:r>
            <a:r>
              <a:rPr lang="pt-BR" altLang="pt-BR" i="1" u="sng" dirty="0" smtClean="0"/>
              <a:t>justificativa</a:t>
            </a:r>
            <a:r>
              <a:rPr lang="pt-BR" altLang="pt-BR" i="1" dirty="0" smtClean="0"/>
              <a:t> devidamente motivada para eventual </a:t>
            </a:r>
            <a:r>
              <a:rPr lang="pt-BR" altLang="pt-BR" i="1" u="sng" dirty="0" smtClean="0"/>
              <a:t>previsão no edital da possibilidade de adesão</a:t>
            </a:r>
            <a:r>
              <a:rPr lang="pt-BR" altLang="pt-BR" i="1" dirty="0" smtClean="0"/>
              <a:t> à ata de registro de preços por órgãos ou entidades não participantes ...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7200" y="630932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ü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E39E5368-7135-494E-830C-9A96901B3F9C}" type="slidenum">
              <a:rPr lang="es-ES" altLang="pt-BR" sz="1200" smtClean="0">
                <a:solidFill>
                  <a:srgbClr val="330066"/>
                </a:solidFill>
                <a:latin typeface="Arial Black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25</a:t>
            </a:fld>
            <a:endParaRPr lang="es-ES" altLang="pt-BR" sz="1200" dirty="0" smtClean="0">
              <a:solidFill>
                <a:srgbClr val="330066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411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/>
              <a:t>http://kahoot.it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2800" y="729213"/>
            <a:ext cx="2376000" cy="396673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6040" y="1013375"/>
            <a:ext cx="2376000" cy="399208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4112" y="1340768"/>
            <a:ext cx="2376000" cy="401781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3928" y="1831868"/>
            <a:ext cx="2376000" cy="397339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6016" y="2168153"/>
            <a:ext cx="2376000" cy="3997151"/>
          </a:xfrm>
          <a:prstGeom prst="rect">
            <a:avLst/>
          </a:prstGeom>
        </p:spPr>
      </p:pic>
      <p:sp>
        <p:nvSpPr>
          <p:cNvPr id="9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7200" y="630932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ü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E39E5368-7135-494E-830C-9A96901B3F9C}" type="slidenum">
              <a:rPr lang="es-ES" altLang="pt-BR" sz="1200" smtClean="0">
                <a:solidFill>
                  <a:srgbClr val="330066"/>
                </a:solidFill>
                <a:latin typeface="Arial Black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26</a:t>
            </a:fld>
            <a:endParaRPr lang="es-ES" altLang="pt-BR" sz="1200" dirty="0" smtClean="0">
              <a:solidFill>
                <a:srgbClr val="330066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90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 smtClean="0"/>
              <a:t>Agenda</a:t>
            </a:r>
            <a:endParaRPr lang="pt-BR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82649164"/>
              </p:ext>
            </p:extLst>
          </p:nvPr>
        </p:nvGraphicFramePr>
        <p:xfrm>
          <a:off x="107504" y="2276872"/>
          <a:ext cx="9073008" cy="2608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7200" y="635635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ü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E39E5368-7135-494E-830C-9A96901B3F9C}" type="slidenum">
              <a:rPr lang="es-ES" altLang="pt-BR" sz="1200" smtClean="0">
                <a:solidFill>
                  <a:srgbClr val="330066"/>
                </a:solidFill>
                <a:latin typeface="Arial Black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27</a:t>
            </a:fld>
            <a:endParaRPr lang="es-ES" altLang="pt-BR" sz="1200" smtClean="0">
              <a:solidFill>
                <a:srgbClr val="330066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37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692696"/>
            <a:ext cx="9144000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800" b="1" dirty="0" smtClean="0">
              <a:solidFill>
                <a:srgbClr val="002060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800" b="1" dirty="0" smtClean="0">
              <a:solidFill>
                <a:srgbClr val="002060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800" b="1" dirty="0" smtClean="0">
              <a:solidFill>
                <a:srgbClr val="002060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 smtClean="0">
                <a:solidFill>
                  <a:srgbClr val="002060"/>
                </a:solidFill>
                <a:latin typeface="+mj-lt"/>
              </a:rPr>
              <a:t>Obrigado!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7200" y="630932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ü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E39E5368-7135-494E-830C-9A96901B3F9C}" type="slidenum">
              <a:rPr lang="es-ES" altLang="pt-BR" sz="1200" smtClean="0">
                <a:solidFill>
                  <a:srgbClr val="330066"/>
                </a:solidFill>
                <a:latin typeface="Arial Black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28</a:t>
            </a:fld>
            <a:endParaRPr lang="es-ES" altLang="pt-BR" sz="1200" dirty="0" smtClean="0">
              <a:solidFill>
                <a:srgbClr val="330066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25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 txBox="1">
            <a:spLocks/>
          </p:cNvSpPr>
          <p:nvPr/>
        </p:nvSpPr>
        <p:spPr>
          <a:xfrm>
            <a:off x="468313" y="981075"/>
            <a:ext cx="8072437" cy="4392613"/>
          </a:xfrm>
          <a:prstGeom prst="rect">
            <a:avLst/>
          </a:prstGeom>
        </p:spPr>
        <p:txBody>
          <a:bodyPr/>
          <a:lstStyle/>
          <a:p>
            <a:pPr algn="just" eaLnBrk="0" hangingPunct="0">
              <a:spcBef>
                <a:spcPct val="20000"/>
              </a:spcBef>
              <a:buClr>
                <a:srgbClr val="006633"/>
              </a:buClr>
              <a:defRPr/>
            </a:pPr>
            <a:endParaRPr lang="pt-BR" sz="800" b="1" dirty="0">
              <a:solidFill>
                <a:srgbClr val="006633"/>
              </a:solidFill>
              <a:latin typeface="Arial" charset="0"/>
              <a:cs typeface="+mn-cs"/>
            </a:endParaRPr>
          </a:p>
          <a:p>
            <a:pPr algn="ctr" eaLnBrk="0" hangingPunct="0">
              <a:spcBef>
                <a:spcPct val="20000"/>
              </a:spcBef>
              <a:buClr>
                <a:srgbClr val="006633"/>
              </a:buClr>
              <a:defRPr/>
            </a:pPr>
            <a:endParaRPr lang="pt-BR" sz="4400" b="1" dirty="0">
              <a:solidFill>
                <a:srgbClr val="006633"/>
              </a:solidFill>
              <a:latin typeface="Arial" charset="0"/>
              <a:cs typeface="+mn-cs"/>
            </a:endParaRPr>
          </a:p>
          <a:p>
            <a:pPr algn="ctr" eaLnBrk="0" hangingPunct="0">
              <a:spcBef>
                <a:spcPct val="20000"/>
              </a:spcBef>
              <a:buClr>
                <a:srgbClr val="006633"/>
              </a:buClr>
              <a:defRPr/>
            </a:pPr>
            <a:endParaRPr lang="pt-BR" sz="4400" b="1" dirty="0">
              <a:solidFill>
                <a:srgbClr val="006633"/>
              </a:solidFill>
              <a:latin typeface="Arial" charset="0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6633"/>
              </a:buClr>
              <a:defRPr/>
            </a:pPr>
            <a:endParaRPr lang="pt-BR" sz="1200" b="1" dirty="0">
              <a:solidFill>
                <a:srgbClr val="006633"/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6633"/>
              </a:buClr>
              <a:defRPr/>
            </a:pPr>
            <a:endParaRPr lang="pt-BR" sz="1200" b="1" dirty="0">
              <a:solidFill>
                <a:srgbClr val="006633"/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6633"/>
              </a:buClr>
              <a:defRPr/>
            </a:pPr>
            <a:endParaRPr lang="pt-BR" sz="1200" b="1" dirty="0">
              <a:solidFill>
                <a:srgbClr val="006633"/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6633"/>
              </a:buClr>
              <a:defRPr/>
            </a:pPr>
            <a:endParaRPr lang="pt-BR" sz="1200" b="1" dirty="0">
              <a:solidFill>
                <a:srgbClr val="006633"/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6633"/>
              </a:buClr>
              <a:defRPr/>
            </a:pPr>
            <a:endParaRPr lang="pt-BR" sz="1200" dirty="0">
              <a:solidFill>
                <a:srgbClr val="006633"/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6633"/>
              </a:buClr>
              <a:defRPr/>
            </a:pPr>
            <a:r>
              <a:rPr lang="pt-BR" sz="2400" kern="0" dirty="0">
                <a:solidFill>
                  <a:srgbClr val="006633"/>
                </a:solidFill>
                <a:latin typeface="+mn-lt"/>
                <a:cs typeface="+mn-cs"/>
              </a:rPr>
              <a:t/>
            </a:r>
            <a:br>
              <a:rPr lang="pt-BR" sz="2400" kern="0" dirty="0">
                <a:solidFill>
                  <a:srgbClr val="006633"/>
                </a:solidFill>
                <a:latin typeface="+mn-lt"/>
                <a:cs typeface="+mn-cs"/>
              </a:rPr>
            </a:br>
            <a:endParaRPr lang="pt-BR" sz="2400" kern="0" dirty="0">
              <a:solidFill>
                <a:srgbClr val="006633"/>
              </a:solidFill>
              <a:latin typeface="+mn-lt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0" y="980728"/>
            <a:ext cx="9144000" cy="5256584"/>
          </a:xfrm>
          <a:prstGeom prst="rect">
            <a:avLst/>
          </a:prstGeom>
        </p:spPr>
      </p:pic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179388" y="980728"/>
            <a:ext cx="8496300" cy="292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95000"/>
              </a:lnSpc>
            </a:pPr>
            <a:r>
              <a:rPr lang="pt-BR" sz="2200" b="1" u="sng" dirty="0">
                <a:solidFill>
                  <a:srgbClr val="FF0000"/>
                </a:solidFill>
                <a:latin typeface="+mn-lt"/>
              </a:rPr>
              <a:t>Selog</a:t>
            </a:r>
          </a:p>
          <a:p>
            <a:pPr algn="just">
              <a:lnSpc>
                <a:spcPct val="95000"/>
              </a:lnSpc>
              <a:buFont typeface="Monotype Sorts"/>
              <a:buNone/>
            </a:pPr>
            <a:r>
              <a:rPr lang="pt-BR" sz="2200" b="1" dirty="0">
                <a:latin typeface="+mn-lt"/>
              </a:rPr>
              <a:t>	</a:t>
            </a:r>
          </a:p>
          <a:p>
            <a:pPr algn="just">
              <a:lnSpc>
                <a:spcPct val="95000"/>
              </a:lnSpc>
              <a:buFont typeface="Monotype Sorts"/>
              <a:buNone/>
            </a:pPr>
            <a:r>
              <a:rPr lang="pt-BR" sz="2200" b="1" dirty="0">
                <a:latin typeface="+mn-lt"/>
              </a:rPr>
              <a:t>	SAF Sul, </a:t>
            </a:r>
            <a:r>
              <a:rPr lang="pt-BR" sz="2200" b="1" dirty="0" smtClean="0">
                <a:latin typeface="+mn-lt"/>
              </a:rPr>
              <a:t>Quadra </a:t>
            </a:r>
            <a:r>
              <a:rPr lang="pt-BR" sz="2200" b="1" dirty="0">
                <a:latin typeface="+mn-lt"/>
              </a:rPr>
              <a:t>4 - lote </a:t>
            </a:r>
            <a:r>
              <a:rPr lang="pt-BR" sz="2200" b="1" dirty="0" smtClean="0">
                <a:latin typeface="+mn-lt"/>
              </a:rPr>
              <a:t>1, </a:t>
            </a:r>
            <a:r>
              <a:rPr lang="pt-BR" sz="2200" b="1" dirty="0">
                <a:latin typeface="+mn-lt"/>
              </a:rPr>
              <a:t>Anexo II, sala 105</a:t>
            </a:r>
          </a:p>
          <a:p>
            <a:pPr algn="just">
              <a:lnSpc>
                <a:spcPct val="95000"/>
              </a:lnSpc>
              <a:buFont typeface="Monotype Sorts"/>
              <a:buNone/>
            </a:pPr>
            <a:r>
              <a:rPr lang="pt-BR" sz="2200" b="1" dirty="0">
                <a:latin typeface="+mn-lt"/>
              </a:rPr>
              <a:t>	</a:t>
            </a:r>
            <a:r>
              <a:rPr lang="pt-BR" sz="2200" b="1" dirty="0" err="1">
                <a:latin typeface="+mn-lt"/>
              </a:rPr>
              <a:t>Cep</a:t>
            </a:r>
            <a:r>
              <a:rPr lang="pt-BR" sz="2200" b="1" dirty="0">
                <a:latin typeface="+mn-lt"/>
              </a:rPr>
              <a:t>: 70.042-900 </a:t>
            </a:r>
          </a:p>
          <a:p>
            <a:pPr algn="just">
              <a:lnSpc>
                <a:spcPct val="95000"/>
              </a:lnSpc>
              <a:buFont typeface="Monotype Sorts"/>
              <a:buNone/>
            </a:pPr>
            <a:r>
              <a:rPr lang="pt-BR" sz="2200" b="1" dirty="0">
                <a:latin typeface="+mn-lt"/>
              </a:rPr>
              <a:t>	</a:t>
            </a:r>
            <a:r>
              <a:rPr lang="pt-BR" sz="2200" b="1" dirty="0" err="1">
                <a:latin typeface="+mn-lt"/>
              </a:rPr>
              <a:t>Tel</a:t>
            </a:r>
            <a:r>
              <a:rPr lang="pt-BR" sz="2200" b="1" dirty="0">
                <a:latin typeface="+mn-lt"/>
              </a:rPr>
              <a:t>: 3316-7301     	Fax: 3316-7540</a:t>
            </a:r>
          </a:p>
          <a:p>
            <a:pPr algn="just">
              <a:lnSpc>
                <a:spcPct val="95000"/>
              </a:lnSpc>
              <a:buFont typeface="Monotype Sorts"/>
              <a:buNone/>
            </a:pPr>
            <a:r>
              <a:rPr lang="pt-BR" sz="2200" b="1" dirty="0">
                <a:latin typeface="+mn-lt"/>
              </a:rPr>
              <a:t>	</a:t>
            </a:r>
            <a:r>
              <a:rPr lang="pt-BR" sz="2200" b="1" dirty="0" smtClean="0">
                <a:latin typeface="+mn-lt"/>
                <a:hlinkClick r:id="rId3"/>
              </a:rPr>
              <a:t>selog@tcu.gov.br</a:t>
            </a:r>
            <a:endParaRPr lang="pt-BR" sz="2200" b="1" dirty="0" smtClean="0">
              <a:latin typeface="+mn-lt"/>
            </a:endParaRPr>
          </a:p>
          <a:p>
            <a:pPr algn="just">
              <a:lnSpc>
                <a:spcPct val="95000"/>
              </a:lnSpc>
              <a:buFont typeface="Monotype Sorts"/>
              <a:buNone/>
            </a:pPr>
            <a:endParaRPr lang="pt-BR" sz="2200" b="1" dirty="0" smtClean="0">
              <a:latin typeface="+mn-lt"/>
            </a:endParaRPr>
          </a:p>
          <a:p>
            <a:pPr algn="just">
              <a:lnSpc>
                <a:spcPct val="95000"/>
              </a:lnSpc>
              <a:buFont typeface="Monotype Sorts"/>
              <a:buNone/>
            </a:pPr>
            <a:r>
              <a:rPr lang="pt-BR" sz="2200" b="1" u="sng" dirty="0" smtClean="0">
                <a:solidFill>
                  <a:srgbClr val="FF0000"/>
                </a:solidFill>
                <a:latin typeface="+mn-lt"/>
              </a:rPr>
              <a:t>Ouvidoria: </a:t>
            </a:r>
            <a:r>
              <a:rPr lang="pt-BR" sz="2200" b="1" dirty="0" smtClean="0">
                <a:latin typeface="+mn-lt"/>
              </a:rPr>
              <a:t>0800-6441500 ou </a:t>
            </a:r>
            <a:r>
              <a:rPr lang="pt-BR" sz="2200" b="1" u="sng" dirty="0" smtClean="0">
                <a:latin typeface="+mn-lt"/>
              </a:rPr>
              <a:t>www.tcu.gov.br</a:t>
            </a:r>
            <a:endParaRPr lang="pt-BR" sz="2200" b="1" u="sng" dirty="0">
              <a:latin typeface="+mn-lt"/>
            </a:endParaRPr>
          </a:p>
          <a:p>
            <a:pPr algn="just">
              <a:lnSpc>
                <a:spcPct val="95000"/>
              </a:lnSpc>
              <a:buFont typeface="Monotype Sorts"/>
              <a:buNone/>
            </a:pPr>
            <a:endParaRPr lang="pt-BR" b="1" dirty="0"/>
          </a:p>
        </p:txBody>
      </p:sp>
      <p:sp>
        <p:nvSpPr>
          <p:cNvPr id="7" name="Retângulo 3"/>
          <p:cNvSpPr>
            <a:spLocks noChangeArrowheads="1"/>
          </p:cNvSpPr>
          <p:nvPr/>
        </p:nvSpPr>
        <p:spPr bwMode="auto">
          <a:xfrm>
            <a:off x="0" y="188913"/>
            <a:ext cx="9144000" cy="812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95300" indent="-495300">
              <a:lnSpc>
                <a:spcPct val="90000"/>
              </a:lnSpc>
              <a:defRPr/>
            </a:pPr>
            <a:r>
              <a:rPr lang="pt-BR" sz="2800" dirty="0">
                <a:solidFill>
                  <a:srgbClr val="0070C0"/>
                </a:solidFill>
              </a:rPr>
              <a:t>TCU - Contatos</a:t>
            </a:r>
          </a:p>
          <a:p>
            <a:pPr marL="495300" indent="-495300" algn="ctr">
              <a:lnSpc>
                <a:spcPct val="90000"/>
              </a:lnSpc>
              <a:defRPr/>
            </a:pPr>
            <a:endParaRPr lang="pt-BR" sz="2400" dirty="0"/>
          </a:p>
        </p:txBody>
      </p:sp>
      <p:pic>
        <p:nvPicPr>
          <p:cNvPr id="6" name="Picture 2" descr="D:\Users\x01680490150\Desktop\a fazer\redes-sociai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573016"/>
            <a:ext cx="4248472" cy="2219848"/>
          </a:xfrm>
          <a:prstGeom prst="rect">
            <a:avLst/>
          </a:prstGeom>
          <a:noFill/>
        </p:spPr>
      </p:pic>
      <p:sp>
        <p:nvSpPr>
          <p:cNvPr id="12" name="Retângulo 11"/>
          <p:cNvSpPr/>
          <p:nvPr/>
        </p:nvSpPr>
        <p:spPr>
          <a:xfrm>
            <a:off x="323528" y="4581128"/>
            <a:ext cx="4572000" cy="7940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95000"/>
              </a:lnSpc>
              <a:buFont typeface="Monotype Sorts"/>
              <a:buNone/>
            </a:pPr>
            <a:endParaRPr lang="pt-BR" sz="2400" b="1" u="sng" dirty="0" smtClean="0">
              <a:solidFill>
                <a:srgbClr val="FF0000"/>
              </a:solidFill>
            </a:endParaRPr>
          </a:p>
          <a:p>
            <a:pPr algn="just">
              <a:lnSpc>
                <a:spcPct val="95000"/>
              </a:lnSpc>
              <a:buFont typeface="Monotype Sorts"/>
              <a:buNone/>
            </a:pPr>
            <a:r>
              <a:rPr lang="pt-BR" sz="2400" b="1" u="sng" dirty="0" smtClean="0">
                <a:solidFill>
                  <a:srgbClr val="FF0000"/>
                </a:solidFill>
                <a:latin typeface="+mn-lt"/>
              </a:rPr>
              <a:t>Acompanhe o TCU</a:t>
            </a:r>
            <a:endParaRPr lang="pt-BR" b="1" dirty="0">
              <a:latin typeface="+mn-lt"/>
            </a:endParaRPr>
          </a:p>
        </p:txBody>
      </p:sp>
      <p:pic>
        <p:nvPicPr>
          <p:cNvPr id="2054" name="Picture 6" descr="Receba as notícias do TCU por RS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5733256"/>
            <a:ext cx="432048" cy="432048"/>
          </a:xfrm>
          <a:prstGeom prst="rect">
            <a:avLst/>
          </a:prstGeom>
          <a:noFill/>
        </p:spPr>
      </p:pic>
      <p:sp>
        <p:nvSpPr>
          <p:cNvPr id="16" name="Retângulo 15"/>
          <p:cNvSpPr/>
          <p:nvPr/>
        </p:nvSpPr>
        <p:spPr>
          <a:xfrm>
            <a:off x="4211960" y="5805264"/>
            <a:ext cx="33066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 smtClean="0"/>
              <a:t>Portal/ CU_CUSTOM.RSS_TCU_NOTICIAS</a:t>
            </a:r>
            <a:endParaRPr lang="pt-BR" sz="1200" b="1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7200" y="630932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ü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E39E5368-7135-494E-830C-9A96901B3F9C}" type="slidenum">
              <a:rPr lang="es-ES" altLang="pt-BR" sz="1200" smtClean="0">
                <a:solidFill>
                  <a:srgbClr val="330066"/>
                </a:solidFill>
                <a:latin typeface="Arial Black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29</a:t>
            </a:fld>
            <a:endParaRPr lang="es-ES" altLang="pt-BR" sz="1200" dirty="0" smtClean="0">
              <a:solidFill>
                <a:srgbClr val="330066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16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179388" y="692150"/>
            <a:ext cx="8856662" cy="1681163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3600" dirty="0">
                <a:solidFill>
                  <a:schemeClr val="bg1"/>
                </a:solidFill>
              </a:rPr>
              <a:t>http://</a:t>
            </a:r>
            <a:r>
              <a:rPr lang="pt-BR" sz="3600" dirty="0" smtClean="0">
                <a:solidFill>
                  <a:schemeClr val="bg1"/>
                </a:solidFill>
              </a:rPr>
              <a:t>www.tcu.gov.br/perfilgovaquisicoes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179388" y="3573463"/>
            <a:ext cx="8856662" cy="168116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algn="ctr">
              <a:defRPr/>
            </a:pPr>
            <a:r>
              <a:rPr lang="pt-BR" sz="3600" dirty="0">
                <a:solidFill>
                  <a:schemeClr val="bg1"/>
                </a:solidFill>
              </a:rPr>
              <a:t>Acórdão </a:t>
            </a:r>
            <a:r>
              <a:rPr lang="pt-BR" sz="3600" dirty="0" smtClean="0">
                <a:solidFill>
                  <a:schemeClr val="bg1"/>
                </a:solidFill>
              </a:rPr>
              <a:t>2.622/2015-Plenário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113668" name="Rectangle 5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ü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FE75893E-A9D6-414C-9FD6-186775C88C24}" type="slidenum">
              <a:rPr lang="es-ES" altLang="pt-BR" sz="1200" smtClean="0">
                <a:solidFill>
                  <a:srgbClr val="330066"/>
                </a:solidFill>
                <a:latin typeface="Arial Black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3</a:t>
            </a:fld>
            <a:endParaRPr lang="es-ES" altLang="pt-BR" sz="1200" smtClean="0">
              <a:solidFill>
                <a:srgbClr val="330066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443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tângulo de cantos arredondados 5"/>
          <p:cNvSpPr>
            <a:spLocks noChangeArrowheads="1"/>
          </p:cNvSpPr>
          <p:nvPr/>
        </p:nvSpPr>
        <p:spPr bwMode="auto">
          <a:xfrm>
            <a:off x="1403350" y="260350"/>
            <a:ext cx="6048375" cy="1152525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>
            <a:flatTx/>
          </a:bodyPr>
          <a:lstStyle/>
          <a:p>
            <a:pPr algn="ctr" eaLnBrk="1" hangingPunct="1">
              <a:lnSpc>
                <a:spcPct val="75000"/>
              </a:lnSpc>
              <a:spcBef>
                <a:spcPct val="20000"/>
              </a:spcBef>
              <a:defRPr/>
            </a:pPr>
            <a:r>
              <a:rPr lang="pt-BR" sz="2800" b="1" dirty="0">
                <a:solidFill>
                  <a:schemeClr val="bg1"/>
                </a:solidFill>
              </a:rPr>
              <a:t>Órgão Governante Superior</a:t>
            </a:r>
          </a:p>
          <a:p>
            <a:pPr algn="ctr" eaLnBrk="1" hangingPunct="1">
              <a:lnSpc>
                <a:spcPct val="75000"/>
              </a:lnSpc>
              <a:spcBef>
                <a:spcPct val="20000"/>
              </a:spcBef>
              <a:defRPr/>
            </a:pPr>
            <a:r>
              <a:rPr lang="pt-BR" sz="2800" b="1" dirty="0">
                <a:solidFill>
                  <a:schemeClr val="bg1"/>
                </a:solidFill>
              </a:rPr>
              <a:t>(OGS)</a:t>
            </a:r>
          </a:p>
        </p:txBody>
      </p:sp>
      <p:sp>
        <p:nvSpPr>
          <p:cNvPr id="28675" name="Texto explicativo em forma de nuvem 6"/>
          <p:cNvSpPr>
            <a:spLocks noChangeArrowheads="1"/>
          </p:cNvSpPr>
          <p:nvPr/>
        </p:nvSpPr>
        <p:spPr bwMode="auto">
          <a:xfrm>
            <a:off x="34925" y="1628775"/>
            <a:ext cx="8785225" cy="3744913"/>
          </a:xfrm>
          <a:prstGeom prst="cloudCallout">
            <a:avLst>
              <a:gd name="adj1" fmla="val -847"/>
              <a:gd name="adj2" fmla="val -40815"/>
            </a:avLst>
          </a:prstGeom>
          <a:solidFill>
            <a:schemeClr val="tx2"/>
          </a:solidFill>
          <a:ln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>
                <a:solidFill>
                  <a:schemeClr val="bg1"/>
                </a:solidFill>
              </a:rPr>
              <a:t>É uma </a:t>
            </a:r>
            <a:r>
              <a:rPr lang="pt-BR" sz="2800" b="1" dirty="0" smtClean="0">
                <a:solidFill>
                  <a:schemeClr val="bg1"/>
                </a:solidFill>
              </a:rPr>
              <a:t>organização pública </a:t>
            </a:r>
            <a:r>
              <a:rPr lang="pt-BR" sz="2800" b="1" dirty="0">
                <a:solidFill>
                  <a:schemeClr val="bg1"/>
                </a:solidFill>
              </a:rPr>
              <a:t>com atribuições normativas para orientar e fiscalizar </a:t>
            </a:r>
            <a:r>
              <a:rPr lang="pt-BR" sz="2800" b="1" dirty="0" smtClean="0">
                <a:solidFill>
                  <a:schemeClr val="bg1"/>
                </a:solidFill>
              </a:rPr>
              <a:t>outras organizações na </a:t>
            </a:r>
            <a:r>
              <a:rPr lang="pt-BR" sz="2800" b="1" dirty="0">
                <a:solidFill>
                  <a:schemeClr val="bg1"/>
                </a:solidFill>
              </a:rPr>
              <a:t>sua </a:t>
            </a:r>
            <a:r>
              <a:rPr lang="pt-BR" sz="2800" b="1" dirty="0" smtClean="0">
                <a:solidFill>
                  <a:schemeClr val="bg1"/>
                </a:solidFill>
              </a:rPr>
              <a:t>esfera de atuação.</a:t>
            </a:r>
            <a:endParaRPr lang="pt-BR" dirty="0">
              <a:solidFill>
                <a:schemeClr val="bg1"/>
              </a:solidFill>
            </a:endParaRPr>
          </a:p>
        </p:txBody>
      </p:sp>
      <p:grpSp>
        <p:nvGrpSpPr>
          <p:cNvPr id="2" name="Grupo 7"/>
          <p:cNvGrpSpPr>
            <a:grpSpLocks/>
          </p:cNvGrpSpPr>
          <p:nvPr/>
        </p:nvGrpSpPr>
        <p:grpSpPr bwMode="auto">
          <a:xfrm>
            <a:off x="6875462" y="1341438"/>
            <a:ext cx="2268537" cy="4955352"/>
            <a:chOff x="6876256" y="1340768"/>
            <a:chExt cx="2267732" cy="4956030"/>
          </a:xfrm>
        </p:grpSpPr>
        <p:sp>
          <p:nvSpPr>
            <p:cNvPr id="7" name="Retângulo de cantos arredondados 6"/>
            <p:cNvSpPr/>
            <p:nvPr/>
          </p:nvSpPr>
          <p:spPr>
            <a:xfrm>
              <a:off x="6876256" y="1340768"/>
              <a:ext cx="2159820" cy="4896520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  <p:sp>
          <p:nvSpPr>
            <p:cNvPr id="4" name="Espaço Reservado para Conteúdo 2"/>
            <p:cNvSpPr txBox="1">
              <a:spLocks/>
            </p:cNvSpPr>
            <p:nvPr/>
          </p:nvSpPr>
          <p:spPr>
            <a:xfrm>
              <a:off x="7020667" y="1398691"/>
              <a:ext cx="2123321" cy="489810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r>
                <a:rPr lang="pt-BR" sz="2400" dirty="0" smtClean="0">
                  <a:solidFill>
                    <a:schemeClr val="accent2">
                      <a:lumMod val="50000"/>
                    </a:schemeClr>
                  </a:solidFill>
                  <a:latin typeface="+mj-lt"/>
                </a:rPr>
                <a:t>Seges/MP</a:t>
              </a:r>
            </a:p>
            <a:p>
              <a:pPr eaLnBrk="1" hangingPunct="1">
                <a:defRPr/>
              </a:pPr>
              <a:r>
                <a:rPr lang="pt-BR" sz="2400" dirty="0" smtClean="0">
                  <a:solidFill>
                    <a:schemeClr val="accent2">
                      <a:lumMod val="50000"/>
                    </a:schemeClr>
                  </a:solidFill>
                  <a:latin typeface="+mj-lt"/>
                </a:rPr>
                <a:t>AGU</a:t>
              </a:r>
              <a:endParaRPr lang="pt-BR" sz="2400" dirty="0">
                <a:solidFill>
                  <a:schemeClr val="accent2">
                    <a:lumMod val="50000"/>
                  </a:schemeClr>
                </a:solidFill>
              </a:endParaRPr>
            </a:p>
            <a:p>
              <a:pPr eaLnBrk="1" hangingPunct="1">
                <a:defRPr/>
              </a:pPr>
              <a:r>
                <a:rPr lang="pt-BR" sz="2400" dirty="0" smtClean="0">
                  <a:solidFill>
                    <a:schemeClr val="accent2">
                      <a:lumMod val="50000"/>
                    </a:schemeClr>
                  </a:solidFill>
                  <a:latin typeface="+mj-lt"/>
                </a:rPr>
                <a:t>SOF/MP</a:t>
              </a:r>
            </a:p>
            <a:p>
              <a:pPr eaLnBrk="1" hangingPunct="1">
                <a:defRPr/>
              </a:pPr>
              <a:r>
                <a:rPr lang="pt-BR" sz="2400" dirty="0" smtClean="0">
                  <a:solidFill>
                    <a:schemeClr val="accent2">
                      <a:lumMod val="50000"/>
                    </a:schemeClr>
                  </a:solidFill>
                  <a:latin typeface="+mj-lt"/>
                </a:rPr>
                <a:t>STN/MF</a:t>
              </a:r>
            </a:p>
            <a:p>
              <a:pPr eaLnBrk="1" hangingPunct="1">
                <a:defRPr/>
              </a:pPr>
              <a:r>
                <a:rPr lang="pt-BR" sz="2400" dirty="0" smtClean="0">
                  <a:solidFill>
                    <a:schemeClr val="accent2">
                      <a:lumMod val="50000"/>
                    </a:schemeClr>
                  </a:solidFill>
                  <a:latin typeface="+mj-lt"/>
                </a:rPr>
                <a:t>CGU</a:t>
              </a:r>
            </a:p>
            <a:p>
              <a:pPr eaLnBrk="1" hangingPunct="1">
                <a:defRPr/>
              </a:pPr>
              <a:r>
                <a:rPr lang="pt-BR" sz="2400" dirty="0" smtClean="0">
                  <a:solidFill>
                    <a:schemeClr val="accent2">
                      <a:lumMod val="50000"/>
                    </a:schemeClr>
                  </a:solidFill>
                  <a:latin typeface="+mj-lt"/>
                </a:rPr>
                <a:t>...</a:t>
              </a:r>
            </a:p>
            <a:p>
              <a:pPr eaLnBrk="1" hangingPunct="1">
                <a:defRPr/>
              </a:pPr>
              <a:r>
                <a:rPr lang="pt-BR" sz="2400" dirty="0" smtClean="0">
                  <a:solidFill>
                    <a:schemeClr val="accent2">
                      <a:lumMod val="50000"/>
                    </a:schemeClr>
                  </a:solidFill>
                  <a:latin typeface="+mj-lt"/>
                </a:rPr>
                <a:t>CNJ</a:t>
              </a:r>
            </a:p>
            <a:p>
              <a:pPr eaLnBrk="1" hangingPunct="1">
                <a:defRPr/>
              </a:pPr>
              <a:r>
                <a:rPr lang="pt-BR" sz="2400" dirty="0" smtClean="0">
                  <a:solidFill>
                    <a:schemeClr val="accent2">
                      <a:lumMod val="50000"/>
                    </a:schemeClr>
                  </a:solidFill>
                  <a:latin typeface="+mj-lt"/>
                </a:rPr>
                <a:t>CNMP</a:t>
              </a:r>
            </a:p>
            <a:p>
              <a:pPr eaLnBrk="1" hangingPunct="1">
                <a:defRPr/>
              </a:pPr>
              <a:r>
                <a:rPr lang="pt-BR" sz="2400" dirty="0" err="1" smtClean="0">
                  <a:solidFill>
                    <a:schemeClr val="accent2">
                      <a:lumMod val="50000"/>
                    </a:schemeClr>
                  </a:solidFill>
                  <a:latin typeface="+mj-lt"/>
                </a:rPr>
                <a:t>Dest</a:t>
              </a:r>
              <a:r>
                <a:rPr lang="pt-BR" sz="2400" dirty="0" smtClean="0">
                  <a:solidFill>
                    <a:schemeClr val="accent2">
                      <a:lumMod val="50000"/>
                    </a:schemeClr>
                  </a:solidFill>
                  <a:latin typeface="+mj-lt"/>
                </a:rPr>
                <a:t>/MP</a:t>
              </a:r>
            </a:p>
            <a:p>
              <a:pPr eaLnBrk="1" hangingPunct="1">
                <a:defRPr/>
              </a:pPr>
              <a:r>
                <a:rPr lang="pt-BR" sz="2400" dirty="0" smtClean="0">
                  <a:solidFill>
                    <a:schemeClr val="accent2">
                      <a:lumMod val="50000"/>
                    </a:schemeClr>
                  </a:solidFill>
                  <a:latin typeface="+mj-lt"/>
                </a:rPr>
                <a:t>...</a:t>
              </a:r>
            </a:p>
          </p:txBody>
        </p:sp>
      </p:grpSp>
      <p:sp>
        <p:nvSpPr>
          <p:cNvPr id="56326" name="Espaço Reservado para Número de Slide 1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93123C-76BE-4138-B4D1-597DC01FBF8B}" type="slidenum">
              <a:rPr lang="pt-BR" altLang="pt-B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pt-BR" altLang="pt-BR" sz="1200">
              <a:solidFill>
                <a:srgbClr val="898989"/>
              </a:solidFill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457200" y="6309320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l" rtl="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Font typeface="Wingdings" pitchFamily="2" charset="2"/>
              <a:buChar char="ü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E39E5368-7135-494E-830C-9A96901B3F9C}" type="slidenum">
              <a:rPr lang="es-ES" altLang="pt-BR" sz="1200" smtClean="0">
                <a:solidFill>
                  <a:srgbClr val="330066"/>
                </a:solidFill>
                <a:latin typeface="Arial Black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4</a:t>
            </a:fld>
            <a:endParaRPr lang="es-ES" altLang="pt-BR" sz="1200" dirty="0" smtClean="0">
              <a:solidFill>
                <a:srgbClr val="330066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18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95" name="Seta em curva para a direita 32"/>
          <p:cNvSpPr>
            <a:spLocks noChangeArrowheads="1"/>
          </p:cNvSpPr>
          <p:nvPr/>
        </p:nvSpPr>
        <p:spPr bwMode="auto">
          <a:xfrm rot="182752">
            <a:off x="2244725" y="4248150"/>
            <a:ext cx="1046163" cy="1854200"/>
          </a:xfrm>
          <a:prstGeom prst="curvedRightArrow">
            <a:avLst>
              <a:gd name="adj1" fmla="val 24977"/>
              <a:gd name="adj2" fmla="val 49955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charset="0"/>
            </a:endParaRPr>
          </a:p>
        </p:txBody>
      </p:sp>
      <p:sp>
        <p:nvSpPr>
          <p:cNvPr id="54299" name="Seta em curva para a direita 38"/>
          <p:cNvSpPr>
            <a:spLocks noChangeArrowheads="1"/>
          </p:cNvSpPr>
          <p:nvPr/>
        </p:nvSpPr>
        <p:spPr bwMode="auto">
          <a:xfrm rot="-10598670">
            <a:off x="5653088" y="4471988"/>
            <a:ext cx="790575" cy="1622425"/>
          </a:xfrm>
          <a:prstGeom prst="curvedRightArrow">
            <a:avLst>
              <a:gd name="adj1" fmla="val 25083"/>
              <a:gd name="adj2" fmla="val 50146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charset="0"/>
            </a:endParaRPr>
          </a:p>
        </p:txBody>
      </p:sp>
      <p:sp>
        <p:nvSpPr>
          <p:cNvPr id="54296" name="AutoShape 9"/>
          <p:cNvSpPr>
            <a:spLocks noChangeArrowheads="1"/>
          </p:cNvSpPr>
          <p:nvPr/>
        </p:nvSpPr>
        <p:spPr bwMode="auto">
          <a:xfrm>
            <a:off x="3276600" y="5661025"/>
            <a:ext cx="2519363" cy="504825"/>
          </a:xfrm>
          <a:prstGeom prst="octagon">
            <a:avLst>
              <a:gd name="adj" fmla="val 2928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Sociedade</a:t>
            </a:r>
          </a:p>
        </p:txBody>
      </p:sp>
      <p:sp>
        <p:nvSpPr>
          <p:cNvPr id="54274" name="AutoShape 22"/>
          <p:cNvSpPr>
            <a:spLocks noChangeArrowheads="1"/>
          </p:cNvSpPr>
          <p:nvPr/>
        </p:nvSpPr>
        <p:spPr bwMode="auto">
          <a:xfrm rot="1693530">
            <a:off x="1068388" y="2655888"/>
            <a:ext cx="3608387" cy="696912"/>
          </a:xfrm>
          <a:prstGeom prst="curvedDownArrow">
            <a:avLst>
              <a:gd name="adj1" fmla="val 89627"/>
              <a:gd name="adj2" fmla="val 179325"/>
              <a:gd name="adj3" fmla="val 33333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charset="0"/>
            </a:endParaRPr>
          </a:p>
        </p:txBody>
      </p:sp>
      <p:sp>
        <p:nvSpPr>
          <p:cNvPr id="54275" name="AutoShape 24"/>
          <p:cNvSpPr>
            <a:spLocks noChangeArrowheads="1"/>
          </p:cNvSpPr>
          <p:nvPr/>
        </p:nvSpPr>
        <p:spPr bwMode="auto">
          <a:xfrm rot="-8876936">
            <a:off x="434975" y="3419475"/>
            <a:ext cx="3538538" cy="600075"/>
          </a:xfrm>
          <a:prstGeom prst="curvedDownArrow">
            <a:avLst>
              <a:gd name="adj1" fmla="val 89462"/>
              <a:gd name="adj2" fmla="val 178952"/>
              <a:gd name="adj3" fmla="val 4407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charset="0"/>
            </a:endParaRPr>
          </a:p>
        </p:txBody>
      </p:sp>
      <p:sp>
        <p:nvSpPr>
          <p:cNvPr id="54276" name="AutoShape 22"/>
          <p:cNvSpPr>
            <a:spLocks noChangeArrowheads="1"/>
          </p:cNvSpPr>
          <p:nvPr/>
        </p:nvSpPr>
        <p:spPr bwMode="auto">
          <a:xfrm rot="19590677" flipH="1">
            <a:off x="4313238" y="2554288"/>
            <a:ext cx="3849687" cy="800100"/>
          </a:xfrm>
          <a:prstGeom prst="curvedDownArrow">
            <a:avLst>
              <a:gd name="adj1" fmla="val 89926"/>
              <a:gd name="adj2" fmla="val 179830"/>
              <a:gd name="adj3" fmla="val 33333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charset="0"/>
            </a:endParaRPr>
          </a:p>
        </p:txBody>
      </p:sp>
      <p:sp>
        <p:nvSpPr>
          <p:cNvPr id="54277" name="AutoShape 24"/>
          <p:cNvSpPr>
            <a:spLocks noChangeArrowheads="1"/>
          </p:cNvSpPr>
          <p:nvPr/>
        </p:nvSpPr>
        <p:spPr bwMode="auto">
          <a:xfrm rot="8910269" flipH="1">
            <a:off x="5097463" y="3419475"/>
            <a:ext cx="3605212" cy="549275"/>
          </a:xfrm>
          <a:prstGeom prst="curvedDownArrow">
            <a:avLst>
              <a:gd name="adj1" fmla="val 179070"/>
              <a:gd name="adj2" fmla="val 166429"/>
              <a:gd name="adj3" fmla="val 5945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charset="0"/>
            </a:endParaRPr>
          </a:p>
        </p:txBody>
      </p:sp>
      <p:sp>
        <p:nvSpPr>
          <p:cNvPr id="54278" name="AutoShape 9"/>
          <p:cNvSpPr>
            <a:spLocks noChangeArrowheads="1"/>
          </p:cNvSpPr>
          <p:nvPr/>
        </p:nvSpPr>
        <p:spPr bwMode="auto">
          <a:xfrm>
            <a:off x="3276600" y="4005263"/>
            <a:ext cx="2519363" cy="647700"/>
          </a:xfrm>
          <a:prstGeom prst="octagon">
            <a:avLst>
              <a:gd name="adj" fmla="val 2928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lang="es-CR" sz="3200" b="1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Adm</a:t>
            </a:r>
            <a:r>
              <a:rPr lang="es-CR" sz="32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. Pub.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4279" name="CaixaDeTexto 23"/>
          <p:cNvSpPr txBox="1">
            <a:spLocks noChangeArrowheads="1"/>
          </p:cNvSpPr>
          <p:nvPr/>
        </p:nvSpPr>
        <p:spPr bwMode="auto">
          <a:xfrm>
            <a:off x="2411413" y="2205038"/>
            <a:ext cx="1800225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15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Ações de controle</a:t>
            </a:r>
          </a:p>
        </p:txBody>
      </p:sp>
      <p:sp>
        <p:nvSpPr>
          <p:cNvPr id="54280" name="CaixaDeTexto 24"/>
          <p:cNvSpPr txBox="1">
            <a:spLocks noChangeArrowheads="1"/>
          </p:cNvSpPr>
          <p:nvPr/>
        </p:nvSpPr>
        <p:spPr bwMode="auto">
          <a:xfrm>
            <a:off x="395288" y="3933825"/>
            <a:ext cx="18002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15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Situação de Governança e Gestão</a:t>
            </a:r>
          </a:p>
        </p:txBody>
      </p:sp>
      <p:sp>
        <p:nvSpPr>
          <p:cNvPr id="54281" name="CaixaDeTexto 25"/>
          <p:cNvSpPr txBox="1">
            <a:spLocks noChangeArrowheads="1"/>
          </p:cNvSpPr>
          <p:nvPr/>
        </p:nvSpPr>
        <p:spPr bwMode="auto">
          <a:xfrm>
            <a:off x="2987675" y="260350"/>
            <a:ext cx="31686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1500" b="1">
                <a:solidFill>
                  <a:schemeClr val="tx2">
                    <a:lumMod val="50000"/>
                  </a:schemeClr>
                </a:solidFill>
                <a:latin typeface="+mj-lt"/>
              </a:rPr>
              <a:t>Recomendações</a:t>
            </a:r>
          </a:p>
        </p:txBody>
      </p:sp>
      <p:sp>
        <p:nvSpPr>
          <p:cNvPr id="54282" name="CaixaDeTexto 27"/>
          <p:cNvSpPr txBox="1">
            <a:spLocks noChangeArrowheads="1"/>
          </p:cNvSpPr>
          <p:nvPr/>
        </p:nvSpPr>
        <p:spPr bwMode="auto">
          <a:xfrm>
            <a:off x="7164388" y="3644900"/>
            <a:ext cx="18002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15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Boas práticas</a:t>
            </a:r>
          </a:p>
        </p:txBody>
      </p:sp>
      <p:sp>
        <p:nvSpPr>
          <p:cNvPr id="54283" name="Seta em curva para baixo 28"/>
          <p:cNvSpPr>
            <a:spLocks noChangeArrowheads="1"/>
          </p:cNvSpPr>
          <p:nvPr/>
        </p:nvSpPr>
        <p:spPr bwMode="auto">
          <a:xfrm flipH="1">
            <a:off x="1763713" y="765175"/>
            <a:ext cx="5832475" cy="1008063"/>
          </a:xfrm>
          <a:prstGeom prst="curvedDownArrow">
            <a:avLst>
              <a:gd name="adj1" fmla="val 18322"/>
              <a:gd name="adj2" fmla="val 53519"/>
              <a:gd name="adj3" fmla="val 33977"/>
            </a:avLst>
          </a:prstGeom>
          <a:solidFill>
            <a:schemeClr val="tx2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pt-BR">
              <a:solidFill>
                <a:schemeClr val="bg1"/>
              </a:solidFill>
            </a:endParaRPr>
          </a:p>
        </p:txBody>
      </p:sp>
      <p:sp>
        <p:nvSpPr>
          <p:cNvPr id="54284" name="AutoShape 7"/>
          <p:cNvSpPr>
            <a:spLocks noChangeArrowheads="1"/>
          </p:cNvSpPr>
          <p:nvPr/>
        </p:nvSpPr>
        <p:spPr bwMode="auto">
          <a:xfrm flipH="1">
            <a:off x="7019925" y="1484313"/>
            <a:ext cx="1919288" cy="1233487"/>
          </a:xfrm>
          <a:prstGeom prst="octagon">
            <a:avLst>
              <a:gd name="adj" fmla="val 2928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lang="es-CR" sz="32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OGS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4285" name="Seta em curva para baixo 22"/>
          <p:cNvSpPr>
            <a:spLocks noChangeArrowheads="1"/>
          </p:cNvSpPr>
          <p:nvPr/>
        </p:nvSpPr>
        <p:spPr bwMode="auto">
          <a:xfrm>
            <a:off x="1116013" y="188913"/>
            <a:ext cx="7704137" cy="1295400"/>
          </a:xfrm>
          <a:prstGeom prst="curvedDownArrow">
            <a:avLst>
              <a:gd name="adj1" fmla="val 24974"/>
              <a:gd name="adj2" fmla="val 49980"/>
              <a:gd name="adj3" fmla="val 33977"/>
            </a:avLst>
          </a:prstGeom>
          <a:solidFill>
            <a:schemeClr val="tx2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pt-BR">
              <a:solidFill>
                <a:schemeClr val="bg1"/>
              </a:solidFill>
            </a:endParaRPr>
          </a:p>
        </p:txBody>
      </p:sp>
      <p:sp>
        <p:nvSpPr>
          <p:cNvPr id="54286" name="AutoShape 7"/>
          <p:cNvSpPr>
            <a:spLocks noChangeArrowheads="1"/>
          </p:cNvSpPr>
          <p:nvPr/>
        </p:nvSpPr>
        <p:spPr bwMode="auto">
          <a:xfrm>
            <a:off x="179388" y="1484313"/>
            <a:ext cx="1871662" cy="1295400"/>
          </a:xfrm>
          <a:prstGeom prst="octagon">
            <a:avLst>
              <a:gd name="adj" fmla="val 2928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lang="es-CR" sz="32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TCU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4287" name="CaixaDeTexto 29"/>
          <p:cNvSpPr txBox="1">
            <a:spLocks noChangeArrowheads="1"/>
          </p:cNvSpPr>
          <p:nvPr/>
        </p:nvSpPr>
        <p:spPr bwMode="auto">
          <a:xfrm>
            <a:off x="3203575" y="981075"/>
            <a:ext cx="295275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15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Critérios de auditoria</a:t>
            </a:r>
          </a:p>
        </p:txBody>
      </p:sp>
      <p:sp>
        <p:nvSpPr>
          <p:cNvPr id="54288" name="CaixaDeTexto 26"/>
          <p:cNvSpPr txBox="1">
            <a:spLocks noChangeArrowheads="1"/>
          </p:cNvSpPr>
          <p:nvPr/>
        </p:nvSpPr>
        <p:spPr bwMode="auto">
          <a:xfrm>
            <a:off x="4356100" y="1844675"/>
            <a:ext cx="23050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15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Normatização, orientações, fiscalizações</a:t>
            </a:r>
          </a:p>
        </p:txBody>
      </p:sp>
      <p:sp>
        <p:nvSpPr>
          <p:cNvPr id="54289" name="CaixaDeTexto 16"/>
          <p:cNvSpPr txBox="1">
            <a:spLocks noChangeArrowheads="1"/>
          </p:cNvSpPr>
          <p:nvPr/>
        </p:nvSpPr>
        <p:spPr bwMode="auto">
          <a:xfrm>
            <a:off x="3059113" y="2420938"/>
            <a:ext cx="3984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5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(1)</a:t>
            </a:r>
          </a:p>
        </p:txBody>
      </p:sp>
      <p:sp>
        <p:nvSpPr>
          <p:cNvPr id="54290" name="CaixaDeTexto 17"/>
          <p:cNvSpPr txBox="1">
            <a:spLocks noChangeArrowheads="1"/>
          </p:cNvSpPr>
          <p:nvPr/>
        </p:nvSpPr>
        <p:spPr bwMode="auto">
          <a:xfrm>
            <a:off x="1116013" y="4619625"/>
            <a:ext cx="39687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5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(2)</a:t>
            </a:r>
          </a:p>
        </p:txBody>
      </p:sp>
      <p:sp>
        <p:nvSpPr>
          <p:cNvPr id="54291" name="CaixaDeTexto 18"/>
          <p:cNvSpPr txBox="1">
            <a:spLocks noChangeArrowheads="1"/>
          </p:cNvSpPr>
          <p:nvPr/>
        </p:nvSpPr>
        <p:spPr bwMode="auto">
          <a:xfrm>
            <a:off x="7812088" y="3860800"/>
            <a:ext cx="3984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5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(4)</a:t>
            </a:r>
          </a:p>
        </p:txBody>
      </p:sp>
      <p:sp>
        <p:nvSpPr>
          <p:cNvPr id="54292" name="CaixaDeTexto 21"/>
          <p:cNvSpPr txBox="1">
            <a:spLocks noChangeArrowheads="1"/>
          </p:cNvSpPr>
          <p:nvPr/>
        </p:nvSpPr>
        <p:spPr bwMode="auto">
          <a:xfrm>
            <a:off x="4427538" y="1235075"/>
            <a:ext cx="3984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5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(7)</a:t>
            </a:r>
            <a:endParaRPr lang="pt-BR" sz="15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4293" name="CaixaDeTexto 30"/>
          <p:cNvSpPr txBox="1">
            <a:spLocks noChangeArrowheads="1"/>
          </p:cNvSpPr>
          <p:nvPr/>
        </p:nvSpPr>
        <p:spPr bwMode="auto">
          <a:xfrm>
            <a:off x="4427538" y="476250"/>
            <a:ext cx="3984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500">
                <a:solidFill>
                  <a:schemeClr val="tx2">
                    <a:lumMod val="50000"/>
                  </a:schemeClr>
                </a:solidFill>
                <a:latin typeface="+mj-lt"/>
              </a:rPr>
              <a:t>(3)</a:t>
            </a:r>
          </a:p>
        </p:txBody>
      </p:sp>
      <p:sp>
        <p:nvSpPr>
          <p:cNvPr id="54294" name="CaixaDeTexto 31"/>
          <p:cNvSpPr txBox="1">
            <a:spLocks noChangeArrowheads="1"/>
          </p:cNvSpPr>
          <p:nvPr/>
        </p:nvSpPr>
        <p:spPr bwMode="auto">
          <a:xfrm>
            <a:off x="5364163" y="2349500"/>
            <a:ext cx="4318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15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(5)</a:t>
            </a:r>
          </a:p>
        </p:txBody>
      </p:sp>
      <p:sp>
        <p:nvSpPr>
          <p:cNvPr id="54297" name="CaixaDeTexto 34"/>
          <p:cNvSpPr txBox="1">
            <a:spLocks noChangeArrowheads="1"/>
          </p:cNvSpPr>
          <p:nvPr/>
        </p:nvSpPr>
        <p:spPr bwMode="auto">
          <a:xfrm>
            <a:off x="2700338" y="4724400"/>
            <a:ext cx="18002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15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Mais e melhores serviços</a:t>
            </a:r>
          </a:p>
        </p:txBody>
      </p:sp>
      <p:sp>
        <p:nvSpPr>
          <p:cNvPr id="54298" name="CaixaDeTexto 35"/>
          <p:cNvSpPr txBox="1">
            <a:spLocks noChangeArrowheads="1"/>
          </p:cNvSpPr>
          <p:nvPr/>
        </p:nvSpPr>
        <p:spPr bwMode="auto">
          <a:xfrm>
            <a:off x="4356100" y="4797425"/>
            <a:ext cx="18002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15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Ratifica </a:t>
            </a:r>
          </a:p>
          <a:p>
            <a:pPr algn="ctr" eaLnBrk="1" hangingPunct="1">
              <a:defRPr/>
            </a:pPr>
            <a:r>
              <a:rPr lang="pt-BR" sz="15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legitimidade</a:t>
            </a:r>
            <a:endParaRPr lang="pt-BR" sz="15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9" name="CaixaDeTexto 17"/>
          <p:cNvSpPr txBox="1">
            <a:spLocks noChangeArrowheads="1"/>
          </p:cNvSpPr>
          <p:nvPr/>
        </p:nvSpPr>
        <p:spPr bwMode="auto">
          <a:xfrm>
            <a:off x="3309938" y="5194300"/>
            <a:ext cx="398462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5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(7)</a:t>
            </a:r>
          </a:p>
        </p:txBody>
      </p:sp>
      <p:sp>
        <p:nvSpPr>
          <p:cNvPr id="30" name="CaixaDeTexto 17"/>
          <p:cNvSpPr txBox="1">
            <a:spLocks noChangeArrowheads="1"/>
          </p:cNvSpPr>
          <p:nvPr/>
        </p:nvSpPr>
        <p:spPr bwMode="auto">
          <a:xfrm>
            <a:off x="5076825" y="5265738"/>
            <a:ext cx="3968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15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(8)</a:t>
            </a:r>
          </a:p>
        </p:txBody>
      </p:sp>
      <p:sp>
        <p:nvSpPr>
          <p:cNvPr id="32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7200" y="630932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ü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E39E5368-7135-494E-830C-9A96901B3F9C}" type="slidenum">
              <a:rPr lang="es-ES" altLang="pt-BR" sz="1200" smtClean="0">
                <a:solidFill>
                  <a:srgbClr val="330066"/>
                </a:solidFill>
                <a:latin typeface="Arial Black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5</a:t>
            </a:fld>
            <a:endParaRPr lang="es-ES" altLang="pt-BR" sz="1200" dirty="0" smtClean="0">
              <a:solidFill>
                <a:srgbClr val="330066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24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4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4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4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95" grpId="0" animBg="1"/>
      <p:bldP spid="54299" grpId="0" animBg="1"/>
      <p:bldP spid="54274" grpId="0" animBg="1"/>
      <p:bldP spid="54275" grpId="0" animBg="1"/>
      <p:bldP spid="54276" grpId="0" animBg="1"/>
      <p:bldP spid="54277" grpId="0" animBg="1"/>
      <p:bldP spid="54279" grpId="0"/>
      <p:bldP spid="54280" grpId="0"/>
      <p:bldP spid="54281" grpId="0"/>
      <p:bldP spid="54282" grpId="0"/>
      <p:bldP spid="54283" grpId="0" animBg="1"/>
      <p:bldP spid="54285" grpId="0" animBg="1"/>
      <p:bldP spid="54287" grpId="0"/>
      <p:bldP spid="54288" grpId="0"/>
      <p:bldP spid="54289" grpId="0"/>
      <p:bldP spid="54290" grpId="0"/>
      <p:bldP spid="54291" grpId="0"/>
      <p:bldP spid="54292" grpId="0"/>
      <p:bldP spid="54293" grpId="0"/>
      <p:bldP spid="54294" grpId="0"/>
      <p:bldP spid="54297" grpId="0"/>
      <p:bldP spid="54298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Temas no Acórdão 2.622/2015-Plenário</a:t>
            </a:r>
            <a:endParaRPr lang="pt-BR" sz="36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4525963"/>
          </a:xfrm>
        </p:spPr>
        <p:txBody>
          <a:bodyPr/>
          <a:lstStyle/>
          <a:p>
            <a:pPr lvl="0"/>
            <a:r>
              <a:rPr lang="pt-BR" sz="2000" dirty="0" smtClean="0"/>
              <a:t>Liderança organizacional</a:t>
            </a:r>
          </a:p>
          <a:p>
            <a:pPr lvl="0"/>
            <a:r>
              <a:rPr lang="pt-BR" sz="2000" u="sng" dirty="0" smtClean="0"/>
              <a:t>Diretrizes para as aquisições</a:t>
            </a:r>
          </a:p>
          <a:p>
            <a:pPr lvl="0"/>
            <a:r>
              <a:rPr lang="pt-BR" sz="2000" u="sng" dirty="0" smtClean="0"/>
              <a:t>Plano de aquisições</a:t>
            </a:r>
          </a:p>
          <a:p>
            <a:pPr lvl="0"/>
            <a:r>
              <a:rPr lang="pt-BR" sz="2000" u="sng" dirty="0" smtClean="0"/>
              <a:t>Comitê de aquisições</a:t>
            </a:r>
          </a:p>
          <a:p>
            <a:pPr lvl="0"/>
            <a:r>
              <a:rPr lang="pt-BR" sz="2000" dirty="0" smtClean="0"/>
              <a:t>Modelo de competências</a:t>
            </a:r>
          </a:p>
          <a:p>
            <a:pPr lvl="0"/>
            <a:r>
              <a:rPr lang="pt-BR" sz="2000" dirty="0" smtClean="0"/>
              <a:t>Avaliação da estrutura da área de aquisições</a:t>
            </a:r>
          </a:p>
          <a:p>
            <a:pPr lvl="0"/>
            <a:r>
              <a:rPr lang="pt-BR" sz="2000" dirty="0" smtClean="0"/>
              <a:t>Capacitação</a:t>
            </a:r>
          </a:p>
          <a:p>
            <a:pPr lvl="0"/>
            <a:r>
              <a:rPr lang="pt-BR" sz="2000" dirty="0" smtClean="0"/>
              <a:t>Seleção de gestores com base em competências</a:t>
            </a:r>
          </a:p>
          <a:p>
            <a:pPr lvl="0"/>
            <a:r>
              <a:rPr lang="pt-BR" sz="2000" dirty="0" smtClean="0"/>
              <a:t>Competências, atribuições e responsabilidades dos dirigentes, com respeito às aquisições </a:t>
            </a:r>
          </a:p>
          <a:p>
            <a:r>
              <a:rPr lang="pt-BR" sz="2000" dirty="0" smtClean="0"/>
              <a:t>Comunidade de práticas</a:t>
            </a:r>
          </a:p>
          <a:p>
            <a:pPr lvl="0"/>
            <a:endParaRPr lang="pt-BR" sz="2000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525963"/>
          </a:xfrm>
        </p:spPr>
        <p:txBody>
          <a:bodyPr/>
          <a:lstStyle/>
          <a:p>
            <a:pPr lvl="0"/>
            <a:r>
              <a:rPr lang="pt-BR" sz="2000" dirty="0" smtClean="0"/>
              <a:t>Código de ética</a:t>
            </a:r>
          </a:p>
          <a:p>
            <a:pPr lvl="0"/>
            <a:r>
              <a:rPr lang="pt-BR" sz="2000" dirty="0" smtClean="0"/>
              <a:t>Política de delegação de competência</a:t>
            </a:r>
          </a:p>
          <a:p>
            <a:pPr lvl="0"/>
            <a:r>
              <a:rPr lang="pt-BR" sz="2000" u="sng" dirty="0" smtClean="0"/>
              <a:t>Gestão de riscos nas aquisições</a:t>
            </a:r>
          </a:p>
          <a:p>
            <a:pPr lvl="0"/>
            <a:r>
              <a:rPr lang="pt-BR" sz="2000" u="sng" dirty="0" smtClean="0"/>
              <a:t>Auditoria Interna</a:t>
            </a:r>
          </a:p>
          <a:p>
            <a:pPr lvl="0"/>
            <a:r>
              <a:rPr lang="pt-BR" sz="2000" dirty="0" smtClean="0"/>
              <a:t>Transparência nas aquisições</a:t>
            </a:r>
          </a:p>
          <a:p>
            <a:r>
              <a:rPr lang="pt-BR" sz="2000" dirty="0" smtClean="0"/>
              <a:t>Alocação orçamentária com base em riscos</a:t>
            </a:r>
          </a:p>
          <a:p>
            <a:pPr lvl="0"/>
            <a:r>
              <a:rPr lang="pt-BR" sz="2000" u="sng" dirty="0" smtClean="0"/>
              <a:t>Modelo de processo de aquisições</a:t>
            </a:r>
          </a:p>
          <a:p>
            <a:pPr lvl="0"/>
            <a:r>
              <a:rPr lang="pt-BR" sz="2000" dirty="0" smtClean="0"/>
              <a:t>Conta Vinculada</a:t>
            </a:r>
          </a:p>
          <a:p>
            <a:pPr lvl="0"/>
            <a:r>
              <a:rPr lang="pt-BR" sz="2000" dirty="0" smtClean="0"/>
              <a:t>Listas de verificação – parecer jurídico</a:t>
            </a:r>
          </a:p>
          <a:p>
            <a:pPr lvl="0"/>
            <a:r>
              <a:rPr lang="pt-BR" sz="2000" dirty="0" smtClean="0"/>
              <a:t>Listas de verificação - pregoeiro</a:t>
            </a:r>
          </a:p>
          <a:p>
            <a:endParaRPr lang="pt-BR" sz="2000" dirty="0" smtClean="0"/>
          </a:p>
          <a:p>
            <a:endParaRPr lang="pt-BR" sz="2000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7200" y="6309320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ü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E39E5368-7135-494E-830C-9A96901B3F9C}" type="slidenum">
              <a:rPr lang="es-ES" altLang="pt-BR" sz="1200" smtClean="0">
                <a:solidFill>
                  <a:srgbClr val="330066"/>
                </a:solidFill>
                <a:latin typeface="Arial Black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6</a:t>
            </a:fld>
            <a:endParaRPr lang="es-ES" altLang="pt-BR" sz="1200" dirty="0" smtClean="0">
              <a:solidFill>
                <a:srgbClr val="330066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62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314270" y="1988840"/>
            <a:ext cx="8496300" cy="4714875"/>
          </a:xfrm>
        </p:spPr>
        <p:txBody>
          <a:bodyPr/>
          <a:lstStyle/>
          <a:p>
            <a:pPr marL="0" indent="0" algn="just">
              <a:spcAft>
                <a:spcPts val="600"/>
              </a:spcAft>
              <a:buNone/>
            </a:pPr>
            <a:r>
              <a:rPr lang="pt-BR" sz="3000" i="1" dirty="0" smtClean="0"/>
              <a:t> </a:t>
            </a:r>
            <a:r>
              <a:rPr lang="pt-BR" sz="3000" i="1" dirty="0"/>
              <a:t>9.2 recomendar à Secretaria de Logística e Tecnologia da Informação (SLTI/MP) </a:t>
            </a:r>
            <a:r>
              <a:rPr lang="pt-BR" sz="3000" i="1" dirty="0" smtClean="0"/>
              <a:t>que </a:t>
            </a:r>
            <a:r>
              <a:rPr lang="pt-BR" sz="3000" i="1" dirty="0"/>
              <a:t>oriente as organizações sob sua esfera de atuação a: </a:t>
            </a:r>
          </a:p>
          <a:p>
            <a:pPr marL="0" indent="0" algn="just">
              <a:buNone/>
            </a:pPr>
            <a:r>
              <a:rPr lang="pt-BR" sz="3000" i="1" dirty="0" smtClean="0"/>
              <a:t>9.2.1.2</a:t>
            </a:r>
            <a:r>
              <a:rPr lang="pt-BR" sz="3000" i="1" dirty="0"/>
              <a:t>. estabelecer diretrizes para as suas aquisições, incluindo as referentes a terceirização (execução de serviços de forma generalizada, com ou sem cessão de mão-de-obra), compras, estoques, sustentabilidade e compras </a:t>
            </a:r>
            <a:r>
              <a:rPr lang="pt-BR" sz="3000" i="1" dirty="0" smtClean="0"/>
              <a:t>conjuntas. </a:t>
            </a:r>
            <a:endParaRPr lang="pt-BR" sz="3000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6B790507-953D-4CEF-8C82-2F56F9791E13}" type="slidenum">
              <a:rPr lang="pt-BR" smtClean="0"/>
              <a:pPr algn="l">
                <a:defRPr/>
              </a:pPr>
              <a:t>7</a:t>
            </a:fld>
            <a:endParaRPr lang="pt-BR" dirty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217378" y="260647"/>
            <a:ext cx="8690084" cy="864096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t-BR" sz="3200" b="1" dirty="0" smtClean="0"/>
              <a:t>Diretrizes </a:t>
            </a:r>
            <a:r>
              <a:rPr lang="pt-BR" sz="3200" b="1" dirty="0"/>
              <a:t>para </a:t>
            </a:r>
            <a:r>
              <a:rPr lang="pt-BR" sz="3200" b="1" dirty="0" smtClean="0"/>
              <a:t>as aquisições </a:t>
            </a:r>
            <a:endParaRPr lang="pt-BR" sz="3200" b="1" dirty="0"/>
          </a:p>
        </p:txBody>
      </p:sp>
      <p:sp>
        <p:nvSpPr>
          <p:cNvPr id="2" name="Retângulo 1"/>
          <p:cNvSpPr/>
          <p:nvPr/>
        </p:nvSpPr>
        <p:spPr>
          <a:xfrm>
            <a:off x="2483768" y="1304061"/>
            <a:ext cx="4392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pt-BR" sz="2800" b="1" u="sng" dirty="0"/>
              <a:t>Acórdão </a:t>
            </a:r>
            <a:r>
              <a:rPr lang="pt-BR" sz="2800" b="1" u="sng" dirty="0" smtClean="0"/>
              <a:t>2.622/2015-P</a:t>
            </a:r>
            <a:endParaRPr lang="pt-BR" sz="2800" b="1" u="sng" dirty="0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457200" y="6309320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l" rtl="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Font typeface="Wingdings" pitchFamily="2" charset="2"/>
              <a:buChar char="ü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E39E5368-7135-494E-830C-9A96901B3F9C}" type="slidenum">
              <a:rPr lang="es-ES" altLang="pt-BR" sz="1200" smtClean="0">
                <a:solidFill>
                  <a:srgbClr val="330066"/>
                </a:solidFill>
                <a:latin typeface="Arial Black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7</a:t>
            </a:fld>
            <a:endParaRPr lang="es-ES" altLang="pt-BR" sz="1200" dirty="0" smtClean="0">
              <a:solidFill>
                <a:srgbClr val="330066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09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i="1" dirty="0" smtClean="0"/>
              <a:t>9.2 recomendar à Secretaria de Logística e Tecnologia da Informação (SLTI/MP) que oriente as organizações sob sua esfera de atuação a: </a:t>
            </a:r>
          </a:p>
          <a:p>
            <a:pPr marL="0" indent="0">
              <a:buNone/>
            </a:pPr>
            <a:r>
              <a:rPr lang="pt-BR" i="1" dirty="0" smtClean="0"/>
              <a:t>9.2.1.12. executar processo de planejamento das aquisições, contemplando, pelo menos: </a:t>
            </a:r>
          </a:p>
          <a:p>
            <a:pPr marL="0" indent="0">
              <a:buNone/>
            </a:pPr>
            <a:r>
              <a:rPr lang="pt-BR" i="1" dirty="0" smtClean="0"/>
              <a:t>...</a:t>
            </a:r>
            <a:endParaRPr lang="pt-BR" i="1" dirty="0"/>
          </a:p>
        </p:txBody>
      </p:sp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0507-953D-4CEF-8C82-2F56F9791E13}" type="slidenum">
              <a:rPr lang="pt-BR" smtClean="0"/>
              <a:pPr/>
              <a:t>8</a:t>
            </a:fld>
            <a:endParaRPr lang="pt-BR" dirty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217378" y="134131"/>
            <a:ext cx="8690084" cy="746585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t" anchorCtr="0"/>
          <a:lstStyle/>
          <a:p>
            <a:pPr algn="ctr">
              <a:tabLst>
                <a:tab pos="185738" algn="l"/>
                <a:tab pos="265113" algn="l"/>
              </a:tabLst>
            </a:pPr>
            <a:r>
              <a:rPr lang="pt-BR" sz="4400" dirty="0" smtClean="0"/>
              <a:t> </a:t>
            </a:r>
            <a:r>
              <a:rPr lang="pt-BR" sz="3600" b="1" dirty="0" smtClean="0"/>
              <a:t>Plano de aquisições</a:t>
            </a:r>
            <a:endParaRPr lang="pt-BR" sz="3500" b="1" dirty="0"/>
          </a:p>
        </p:txBody>
      </p:sp>
      <p:sp>
        <p:nvSpPr>
          <p:cNvPr id="8" name="Retângulo 7"/>
          <p:cNvSpPr/>
          <p:nvPr/>
        </p:nvSpPr>
        <p:spPr>
          <a:xfrm>
            <a:off x="2366176" y="890700"/>
            <a:ext cx="439248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pt-BR" sz="2500" b="1" u="sng" dirty="0"/>
              <a:t>Acórdão </a:t>
            </a:r>
            <a:r>
              <a:rPr lang="pt-BR" sz="2500" b="1" u="sng" dirty="0" smtClean="0"/>
              <a:t>2.622/2015-P</a:t>
            </a:r>
            <a:endParaRPr lang="pt-BR" sz="2500" b="1" u="sng" dirty="0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457200" y="6309320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l" rtl="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Font typeface="Wingdings" pitchFamily="2" charset="2"/>
              <a:buChar char="ü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E39E5368-7135-494E-830C-9A96901B3F9C}" type="slidenum">
              <a:rPr lang="es-ES" altLang="pt-BR" sz="1200" smtClean="0">
                <a:solidFill>
                  <a:srgbClr val="330066"/>
                </a:solidFill>
                <a:latin typeface="Arial Black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8</a:t>
            </a:fld>
            <a:endParaRPr lang="es-ES" altLang="pt-BR" sz="1200" dirty="0" smtClean="0">
              <a:solidFill>
                <a:srgbClr val="330066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73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800" i="1" dirty="0" smtClean="0"/>
              <a:t>... 9.2.1.12.1. elaboração, com participação de representantes dos diversos setores da organização, de um documento que materialize o plano de aquisições, contemplando, para cada contratação pretendida, informações como: descrição do objeto, quantidade estimada para a contratação, valor estimado, identificação do requisitante, justificativa da necessidade, período estimado para executar a aquisição (e.g., mês), programa/ação suportado(a) pela aquisição, e objetivo(s) estratégico(s) apoiado(s) pela aquisição;  ...</a:t>
            </a:r>
          </a:p>
          <a:p>
            <a:endParaRPr lang="pt-BR" sz="2800" i="1" dirty="0"/>
          </a:p>
        </p:txBody>
      </p:sp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0507-953D-4CEF-8C82-2F56F9791E13}" type="slidenum">
              <a:rPr lang="pt-BR" smtClean="0"/>
              <a:pPr/>
              <a:t>9</a:t>
            </a:fld>
            <a:endParaRPr lang="pt-BR" dirty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217378" y="134131"/>
            <a:ext cx="8690084" cy="746585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t" anchorCtr="0"/>
          <a:lstStyle/>
          <a:p>
            <a:pPr algn="ctr">
              <a:tabLst>
                <a:tab pos="185738" algn="l"/>
                <a:tab pos="265113" algn="l"/>
              </a:tabLst>
            </a:pPr>
            <a:r>
              <a:rPr lang="pt-BR" sz="4400" dirty="0" smtClean="0"/>
              <a:t> </a:t>
            </a:r>
            <a:r>
              <a:rPr lang="pt-BR" sz="3600" b="1" dirty="0" smtClean="0"/>
              <a:t>Plano de aquisições</a:t>
            </a:r>
            <a:endParaRPr lang="pt-BR" sz="3500" b="1" dirty="0"/>
          </a:p>
        </p:txBody>
      </p:sp>
      <p:sp>
        <p:nvSpPr>
          <p:cNvPr id="8" name="Retângulo 7"/>
          <p:cNvSpPr/>
          <p:nvPr/>
        </p:nvSpPr>
        <p:spPr>
          <a:xfrm>
            <a:off x="2366176" y="890700"/>
            <a:ext cx="439248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pt-BR" sz="2500" b="1" u="sng" dirty="0"/>
              <a:t>Acórdão </a:t>
            </a:r>
            <a:r>
              <a:rPr lang="pt-BR" sz="2500" b="1" u="sng" dirty="0" smtClean="0"/>
              <a:t>2.622/2015-P</a:t>
            </a:r>
            <a:endParaRPr lang="pt-BR" sz="2500" b="1" u="sng" dirty="0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457200" y="6309320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l" rtl="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Font typeface="Wingdings" pitchFamily="2" charset="2"/>
              <a:buChar char="ü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E39E5368-7135-494E-830C-9A96901B3F9C}" type="slidenum">
              <a:rPr lang="es-ES" altLang="pt-BR" sz="1200" smtClean="0">
                <a:solidFill>
                  <a:srgbClr val="330066"/>
                </a:solidFill>
                <a:latin typeface="Arial Black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9</a:t>
            </a:fld>
            <a:endParaRPr lang="es-ES" altLang="pt-BR" sz="1200" dirty="0" smtClean="0">
              <a:solidFill>
                <a:srgbClr val="330066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14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15620</TotalTime>
  <Words>1095</Words>
  <Application>Microsoft Office PowerPoint</Application>
  <PresentationFormat>Apresentação na tela (4:3)</PresentationFormat>
  <Paragraphs>201</Paragraphs>
  <Slides>29</Slides>
  <Notes>4</Notes>
  <HiddenSlides>7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5" baseType="lpstr">
      <vt:lpstr>Arial</vt:lpstr>
      <vt:lpstr>Arial Black</vt:lpstr>
      <vt:lpstr>Calibri</vt:lpstr>
      <vt:lpstr>Monotype Sorts</vt:lpstr>
      <vt:lpstr>Wingdings</vt:lpstr>
      <vt:lpstr>Tema do Office</vt:lpstr>
      <vt:lpstr>Compras Conjuntas </vt:lpstr>
      <vt:lpstr>Agenda</vt:lpstr>
      <vt:lpstr>Apresentação do PowerPoint</vt:lpstr>
      <vt:lpstr>Apresentação do PowerPoint</vt:lpstr>
      <vt:lpstr>Apresentação do PowerPoint</vt:lpstr>
      <vt:lpstr>Temas no Acórdão 2.622/2015-Plenário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Agenda</vt:lpstr>
      <vt:lpstr>Compras Conjuntas e Legislação  (Lei 8.666/93)</vt:lpstr>
      <vt:lpstr>Compras Conjuntas e Legislação  (Lei 8.666/93)</vt:lpstr>
      <vt:lpstr>Compras Conjuntas e Legislação  (Lei 8.666/93)</vt:lpstr>
      <vt:lpstr>Em que situações... (Decreto 7.892/2013, art. 3º)</vt:lpstr>
      <vt:lpstr>Decreto 7.892/2013 – principais pontos</vt:lpstr>
      <vt:lpstr>Acórdão 2.769/2011-Plenário</vt:lpstr>
      <vt:lpstr>SRP no Acórdão 757/2015-Plenário</vt:lpstr>
      <vt:lpstr>SRP no Acórdão 757/2015-Plenário</vt:lpstr>
      <vt:lpstr>SRP no Acórdão 757/2015-Plenário</vt:lpstr>
      <vt:lpstr>SRP no Acórdão 757/2015-Plenário</vt:lpstr>
      <vt:lpstr>http://kahoot.it</vt:lpstr>
      <vt:lpstr>Agenda</vt:lpstr>
      <vt:lpstr>Apresentação do PowerPoint</vt:lpstr>
      <vt:lpstr>Apresentação do PowerPoint</vt:lpstr>
    </vt:vector>
  </TitlesOfParts>
  <Company>TCU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malvim</dc:creator>
  <cp:lastModifiedBy>Carlos Renato Araujo Braga</cp:lastModifiedBy>
  <cp:revision>1071</cp:revision>
  <cp:lastPrinted>2014-11-17T13:00:55Z</cp:lastPrinted>
  <dcterms:created xsi:type="dcterms:W3CDTF">2012-01-19T13:05:04Z</dcterms:created>
  <dcterms:modified xsi:type="dcterms:W3CDTF">2017-07-19T12:03:03Z</dcterms:modified>
</cp:coreProperties>
</file>