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1" r:id="rId5"/>
    <p:sldId id="262" r:id="rId6"/>
    <p:sldId id="263" r:id="rId7"/>
    <p:sldId id="272" r:id="rId8"/>
    <p:sldId id="273" r:id="rId9"/>
    <p:sldId id="274" r:id="rId10"/>
    <p:sldId id="259" r:id="rId11"/>
    <p:sldId id="288" r:id="rId12"/>
    <p:sldId id="295" r:id="rId13"/>
    <p:sldId id="258" r:id="rId14"/>
    <p:sldId id="292" r:id="rId15"/>
    <p:sldId id="289" r:id="rId16"/>
    <p:sldId id="291" r:id="rId17"/>
    <p:sldId id="290" r:id="rId18"/>
    <p:sldId id="293" r:id="rId19"/>
    <p:sldId id="294" r:id="rId20"/>
    <p:sldId id="260" r:id="rId21"/>
    <p:sldId id="280" r:id="rId22"/>
    <p:sldId id="265" r:id="rId23"/>
    <p:sldId id="266" r:id="rId24"/>
    <p:sldId id="271" r:id="rId25"/>
    <p:sldId id="267" r:id="rId26"/>
    <p:sldId id="268" r:id="rId27"/>
    <p:sldId id="269" r:id="rId28"/>
    <p:sldId id="270" r:id="rId29"/>
    <p:sldId id="275" r:id="rId30"/>
    <p:sldId id="279" r:id="rId31"/>
    <p:sldId id="281" r:id="rId32"/>
    <p:sldId id="282" r:id="rId33"/>
    <p:sldId id="284" r:id="rId34"/>
    <p:sldId id="285" r:id="rId35"/>
    <p:sldId id="286" r:id="rId36"/>
    <p:sldId id="287" r:id="rId37"/>
    <p:sldId id="276" r:id="rId38"/>
    <p:sldId id="277" r:id="rId39"/>
    <p:sldId id="278" r:id="rId40"/>
    <p:sldId id="296" r:id="rId41"/>
    <p:sldId id="297" r:id="rId42"/>
    <p:sldId id="283" r:id="rId43"/>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031" autoAdjust="0"/>
  </p:normalViewPr>
  <p:slideViewPr>
    <p:cSldViewPr snapToGrid="0">
      <p:cViewPr varScale="1">
        <p:scale>
          <a:sx n="63" d="100"/>
          <a:sy n="63" d="100"/>
        </p:scale>
        <p:origin x="-1672" y="-1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49C8D45-B309-45BE-9BC3-051A36AFA572}" type="datetimeFigureOut">
              <a:rPr lang="pt-BR" smtClean="0"/>
              <a:t>20/07/17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09736AA-B954-45E1-9068-94A049F1D19B}" type="slidenum">
              <a:rPr lang="pt-BR" smtClean="0"/>
              <a:t>‹#›</a:t>
            </a:fld>
            <a:endParaRPr lang="pt-BR"/>
          </a:p>
        </p:txBody>
      </p:sp>
    </p:spTree>
    <p:extLst>
      <p:ext uri="{BB962C8B-B14F-4D97-AF65-F5344CB8AC3E}">
        <p14:creationId xmlns:p14="http://schemas.microsoft.com/office/powerpoint/2010/main" val="379506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49C8D45-B309-45BE-9BC3-051A36AFA572}" type="datetimeFigureOut">
              <a:rPr lang="pt-BR" smtClean="0"/>
              <a:t>20/07/17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09736AA-B954-45E1-9068-94A049F1D19B}" type="slidenum">
              <a:rPr lang="pt-BR" smtClean="0"/>
              <a:t>‹#›</a:t>
            </a:fld>
            <a:endParaRPr lang="pt-BR"/>
          </a:p>
        </p:txBody>
      </p:sp>
    </p:spTree>
    <p:extLst>
      <p:ext uri="{BB962C8B-B14F-4D97-AF65-F5344CB8AC3E}">
        <p14:creationId xmlns:p14="http://schemas.microsoft.com/office/powerpoint/2010/main" val="1250113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49C8D45-B309-45BE-9BC3-051A36AFA572}" type="datetimeFigureOut">
              <a:rPr lang="pt-BR" smtClean="0"/>
              <a:t>20/07/17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09736AA-B954-45E1-9068-94A049F1D19B}" type="slidenum">
              <a:rPr lang="pt-BR" smtClean="0"/>
              <a:t>‹#›</a:t>
            </a:fld>
            <a:endParaRPr lang="pt-BR"/>
          </a:p>
        </p:txBody>
      </p:sp>
    </p:spTree>
    <p:extLst>
      <p:ext uri="{BB962C8B-B14F-4D97-AF65-F5344CB8AC3E}">
        <p14:creationId xmlns:p14="http://schemas.microsoft.com/office/powerpoint/2010/main" val="1431633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49C8D45-B309-45BE-9BC3-051A36AFA572}" type="datetimeFigureOut">
              <a:rPr lang="pt-BR" smtClean="0"/>
              <a:t>20/07/17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09736AA-B954-45E1-9068-94A049F1D19B}" type="slidenum">
              <a:rPr lang="pt-BR" smtClean="0"/>
              <a:t>‹#›</a:t>
            </a:fld>
            <a:endParaRPr lang="pt-BR"/>
          </a:p>
        </p:txBody>
      </p:sp>
    </p:spTree>
    <p:extLst>
      <p:ext uri="{BB962C8B-B14F-4D97-AF65-F5344CB8AC3E}">
        <p14:creationId xmlns:p14="http://schemas.microsoft.com/office/powerpoint/2010/main" val="100163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249C8D45-B309-45BE-9BC3-051A36AFA572}" type="datetimeFigureOut">
              <a:rPr lang="pt-BR" smtClean="0"/>
              <a:t>20/07/17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09736AA-B954-45E1-9068-94A049F1D19B}" type="slidenum">
              <a:rPr lang="pt-BR" smtClean="0"/>
              <a:t>‹#›</a:t>
            </a:fld>
            <a:endParaRPr lang="pt-BR"/>
          </a:p>
        </p:txBody>
      </p:sp>
    </p:spTree>
    <p:extLst>
      <p:ext uri="{BB962C8B-B14F-4D97-AF65-F5344CB8AC3E}">
        <p14:creationId xmlns:p14="http://schemas.microsoft.com/office/powerpoint/2010/main" val="2511641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49C8D45-B309-45BE-9BC3-051A36AFA572}" type="datetimeFigureOut">
              <a:rPr lang="pt-BR" smtClean="0"/>
              <a:t>20/07/17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09736AA-B954-45E1-9068-94A049F1D19B}" type="slidenum">
              <a:rPr lang="pt-BR" smtClean="0"/>
              <a:t>‹#›</a:t>
            </a:fld>
            <a:endParaRPr lang="pt-BR"/>
          </a:p>
        </p:txBody>
      </p:sp>
    </p:spTree>
    <p:extLst>
      <p:ext uri="{BB962C8B-B14F-4D97-AF65-F5344CB8AC3E}">
        <p14:creationId xmlns:p14="http://schemas.microsoft.com/office/powerpoint/2010/main" val="3293966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49C8D45-B309-45BE-9BC3-051A36AFA572}" type="datetimeFigureOut">
              <a:rPr lang="pt-BR" smtClean="0"/>
              <a:t>20/07/17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F09736AA-B954-45E1-9068-94A049F1D19B}" type="slidenum">
              <a:rPr lang="pt-BR" smtClean="0"/>
              <a:t>‹#›</a:t>
            </a:fld>
            <a:endParaRPr lang="pt-BR"/>
          </a:p>
        </p:txBody>
      </p:sp>
    </p:spTree>
    <p:extLst>
      <p:ext uri="{BB962C8B-B14F-4D97-AF65-F5344CB8AC3E}">
        <p14:creationId xmlns:p14="http://schemas.microsoft.com/office/powerpoint/2010/main" val="283600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249C8D45-B309-45BE-9BC3-051A36AFA572}" type="datetimeFigureOut">
              <a:rPr lang="pt-BR" smtClean="0"/>
              <a:t>20/07/17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F09736AA-B954-45E1-9068-94A049F1D19B}" type="slidenum">
              <a:rPr lang="pt-BR" smtClean="0"/>
              <a:t>‹#›</a:t>
            </a:fld>
            <a:endParaRPr lang="pt-BR"/>
          </a:p>
        </p:txBody>
      </p:sp>
    </p:spTree>
    <p:extLst>
      <p:ext uri="{BB962C8B-B14F-4D97-AF65-F5344CB8AC3E}">
        <p14:creationId xmlns:p14="http://schemas.microsoft.com/office/powerpoint/2010/main" val="3753323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49C8D45-B309-45BE-9BC3-051A36AFA572}" type="datetimeFigureOut">
              <a:rPr lang="pt-BR" smtClean="0"/>
              <a:t>20/07/17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F09736AA-B954-45E1-9068-94A049F1D19B}" type="slidenum">
              <a:rPr lang="pt-BR" smtClean="0"/>
              <a:t>‹#›</a:t>
            </a:fld>
            <a:endParaRPr lang="pt-BR"/>
          </a:p>
        </p:txBody>
      </p:sp>
    </p:spTree>
    <p:extLst>
      <p:ext uri="{BB962C8B-B14F-4D97-AF65-F5344CB8AC3E}">
        <p14:creationId xmlns:p14="http://schemas.microsoft.com/office/powerpoint/2010/main" val="1135031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49C8D45-B309-45BE-9BC3-051A36AFA572}" type="datetimeFigureOut">
              <a:rPr lang="pt-BR" smtClean="0"/>
              <a:t>20/07/17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09736AA-B954-45E1-9068-94A049F1D19B}" type="slidenum">
              <a:rPr lang="pt-BR" smtClean="0"/>
              <a:t>‹#›</a:t>
            </a:fld>
            <a:endParaRPr lang="pt-BR"/>
          </a:p>
        </p:txBody>
      </p:sp>
    </p:spTree>
    <p:extLst>
      <p:ext uri="{BB962C8B-B14F-4D97-AF65-F5344CB8AC3E}">
        <p14:creationId xmlns:p14="http://schemas.microsoft.com/office/powerpoint/2010/main" val="3604749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49C8D45-B309-45BE-9BC3-051A36AFA572}" type="datetimeFigureOut">
              <a:rPr lang="pt-BR" smtClean="0"/>
              <a:t>20/07/17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09736AA-B954-45E1-9068-94A049F1D19B}" type="slidenum">
              <a:rPr lang="pt-BR" smtClean="0"/>
              <a:t>‹#›</a:t>
            </a:fld>
            <a:endParaRPr lang="pt-BR"/>
          </a:p>
        </p:txBody>
      </p:sp>
    </p:spTree>
    <p:extLst>
      <p:ext uri="{BB962C8B-B14F-4D97-AF65-F5344CB8AC3E}">
        <p14:creationId xmlns:p14="http://schemas.microsoft.com/office/powerpoint/2010/main" val="45755875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9C8D45-B309-45BE-9BC3-051A36AFA572}" type="datetimeFigureOut">
              <a:rPr lang="pt-BR" smtClean="0"/>
              <a:t>20/07/17</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9736AA-B954-45E1-9068-94A049F1D19B}" type="slidenum">
              <a:rPr lang="pt-BR" smtClean="0"/>
              <a:t>‹#›</a:t>
            </a:fld>
            <a:endParaRPr lang="pt-BR"/>
          </a:p>
        </p:txBody>
      </p:sp>
    </p:spTree>
    <p:extLst>
      <p:ext uri="{BB962C8B-B14F-4D97-AF65-F5344CB8AC3E}">
        <p14:creationId xmlns:p14="http://schemas.microsoft.com/office/powerpoint/2010/main" val="660332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fn.org.br/wp-content/uploads/2017/07/logo_congresso_minimizado_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4512" y="823912"/>
            <a:ext cx="5042976" cy="2666264"/>
          </a:xfrm>
          <a:prstGeom prst="rect">
            <a:avLst/>
          </a:prstGeom>
          <a:noFill/>
          <a:extLst>
            <a:ext uri="{909E8E84-426E-40dd-AFC4-6F175D3DCCD1}">
              <a14:hiddenFill xmlns:a14="http://schemas.microsoft.com/office/drawing/2010/main">
                <a:solidFill>
                  <a:srgbClr val="FFFFFF"/>
                </a:solidFill>
              </a14:hiddenFill>
            </a:ext>
          </a:extLst>
        </p:spPr>
      </p:pic>
      <p:sp>
        <p:nvSpPr>
          <p:cNvPr id="5" name="CaixaDeTexto 4"/>
          <p:cNvSpPr txBox="1"/>
          <p:nvPr/>
        </p:nvSpPr>
        <p:spPr>
          <a:xfrm>
            <a:off x="1421547" y="4274056"/>
            <a:ext cx="9348906" cy="461665"/>
          </a:xfrm>
          <a:prstGeom prst="rect">
            <a:avLst/>
          </a:prstGeom>
          <a:noFill/>
        </p:spPr>
        <p:txBody>
          <a:bodyPr wrap="none" rtlCol="0">
            <a:spAutoFit/>
          </a:bodyPr>
          <a:lstStyle/>
          <a:p>
            <a:r>
              <a:rPr lang="pt-BR" sz="2400" dirty="0" smtClean="0"/>
              <a:t>A gestão integrada do Sistema frente aos desafios da contemporaneidade</a:t>
            </a:r>
            <a:endParaRPr lang="pt-BR" sz="2400" dirty="0"/>
          </a:p>
        </p:txBody>
      </p:sp>
      <p:sp>
        <p:nvSpPr>
          <p:cNvPr id="8" name="CaixaDeTexto 7"/>
          <p:cNvSpPr txBox="1"/>
          <p:nvPr/>
        </p:nvSpPr>
        <p:spPr>
          <a:xfrm>
            <a:off x="3982505" y="3682061"/>
            <a:ext cx="4226991" cy="400110"/>
          </a:xfrm>
          <a:prstGeom prst="rect">
            <a:avLst/>
          </a:prstGeom>
          <a:noFill/>
        </p:spPr>
        <p:txBody>
          <a:bodyPr wrap="none" rtlCol="0">
            <a:spAutoFit/>
          </a:bodyPr>
          <a:lstStyle/>
          <a:p>
            <a:r>
              <a:rPr lang="pt-BR" sz="2000" dirty="0"/>
              <a:t>18 a 21 de Julho de </a:t>
            </a:r>
            <a:r>
              <a:rPr lang="pt-BR" sz="2000" dirty="0" smtClean="0"/>
              <a:t>2017 – Brasília - DF</a:t>
            </a:r>
            <a:endParaRPr lang="pt-BR" sz="2000" dirty="0"/>
          </a:p>
        </p:txBody>
      </p:sp>
      <p:sp>
        <p:nvSpPr>
          <p:cNvPr id="9" name="CaixaDeTexto 8"/>
          <p:cNvSpPr txBox="1"/>
          <p:nvPr/>
        </p:nvSpPr>
        <p:spPr>
          <a:xfrm>
            <a:off x="4089682" y="5288768"/>
            <a:ext cx="4012637" cy="769441"/>
          </a:xfrm>
          <a:prstGeom prst="rect">
            <a:avLst/>
          </a:prstGeom>
          <a:noFill/>
        </p:spPr>
        <p:txBody>
          <a:bodyPr wrap="none" rtlCol="0">
            <a:spAutoFit/>
          </a:bodyPr>
          <a:lstStyle/>
          <a:p>
            <a:r>
              <a:rPr lang="pt-BR" sz="4400" b="1" dirty="0" smtClean="0"/>
              <a:t>PLENÁRIA FINAL</a:t>
            </a:r>
            <a:endParaRPr lang="pt-BR" sz="4400" b="1" dirty="0"/>
          </a:p>
        </p:txBody>
      </p:sp>
    </p:spTree>
    <p:extLst>
      <p:ext uri="{BB962C8B-B14F-4D97-AF65-F5344CB8AC3E}">
        <p14:creationId xmlns:p14="http://schemas.microsoft.com/office/powerpoint/2010/main" val="163040100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err="1" smtClean="0"/>
              <a:t>Gestão</a:t>
            </a:r>
            <a:r>
              <a:rPr lang="en-US" dirty="0" smtClean="0"/>
              <a:t> </a:t>
            </a:r>
            <a:r>
              <a:rPr lang="en-US" dirty="0" err="1"/>
              <a:t>Política</a:t>
            </a:r>
            <a:endParaRPr lang="en-US" dirty="0"/>
          </a:p>
        </p:txBody>
      </p:sp>
      <p:sp>
        <p:nvSpPr>
          <p:cNvPr id="3" name="Content Placeholder 2"/>
          <p:cNvSpPr>
            <a:spLocks noGrp="1"/>
          </p:cNvSpPr>
          <p:nvPr>
            <p:ph idx="1"/>
          </p:nvPr>
        </p:nvSpPr>
        <p:spPr>
          <a:xfrm>
            <a:off x="838200" y="1825624"/>
            <a:ext cx="10515600" cy="5032375"/>
          </a:xfrm>
        </p:spPr>
        <p:txBody>
          <a:bodyPr>
            <a:normAutofit/>
          </a:bodyPr>
          <a:lstStyle/>
          <a:p>
            <a:pPr marL="0" indent="0">
              <a:buNone/>
            </a:pPr>
            <a:r>
              <a:rPr lang="en-US" dirty="0" smtClean="0"/>
              <a:t>3.1 </a:t>
            </a:r>
            <a:r>
              <a:rPr lang="en-US" dirty="0" err="1" smtClean="0"/>
              <a:t>Dificuldade</a:t>
            </a:r>
            <a:r>
              <a:rPr lang="en-US" dirty="0" smtClean="0"/>
              <a:t> das </a:t>
            </a:r>
            <a:r>
              <a:rPr lang="en-US" dirty="0" err="1" smtClean="0"/>
              <a:t>relações</a:t>
            </a:r>
            <a:r>
              <a:rPr lang="en-US" dirty="0" smtClean="0"/>
              <a:t> de </a:t>
            </a:r>
            <a:r>
              <a:rPr lang="en-US" dirty="0" err="1" smtClean="0"/>
              <a:t>trabalho</a:t>
            </a:r>
            <a:r>
              <a:rPr lang="en-US" dirty="0" smtClean="0"/>
              <a:t> </a:t>
            </a:r>
            <a:r>
              <a:rPr lang="en-US" dirty="0" err="1" smtClean="0"/>
              <a:t>pressionam</a:t>
            </a:r>
            <a:r>
              <a:rPr lang="en-US" dirty="0" smtClean="0"/>
              <a:t> </a:t>
            </a:r>
            <a:r>
              <a:rPr lang="en-US" dirty="0" smtClean="0"/>
              <a:t>a </a:t>
            </a:r>
            <a:r>
              <a:rPr lang="en-US" dirty="0" err="1" smtClean="0"/>
              <a:t>atuação</a:t>
            </a:r>
            <a:r>
              <a:rPr lang="en-US" dirty="0" smtClean="0"/>
              <a:t> do </a:t>
            </a:r>
            <a:r>
              <a:rPr lang="en-US" dirty="0" err="1"/>
              <a:t>C</a:t>
            </a:r>
            <a:r>
              <a:rPr lang="en-US" dirty="0" err="1" smtClean="0"/>
              <a:t>onselho</a:t>
            </a:r>
            <a:r>
              <a:rPr lang="en-US" dirty="0" smtClean="0"/>
              <a:t>.</a:t>
            </a:r>
          </a:p>
          <a:p>
            <a:pPr marL="0" indent="0">
              <a:buNone/>
            </a:pPr>
            <a:r>
              <a:rPr lang="en-US" dirty="0" smtClean="0"/>
              <a:t>3.2 </a:t>
            </a:r>
            <a:r>
              <a:rPr lang="en-US" dirty="0" err="1"/>
              <a:t>Problemas</a:t>
            </a:r>
            <a:r>
              <a:rPr lang="en-US" dirty="0"/>
              <a:t> </a:t>
            </a:r>
            <a:r>
              <a:rPr lang="en-US" dirty="0" smtClean="0"/>
              <a:t>da </a:t>
            </a:r>
            <a:r>
              <a:rPr lang="en-US" dirty="0" err="1" smtClean="0"/>
              <a:t>globalização</a:t>
            </a:r>
            <a:r>
              <a:rPr lang="en-US" dirty="0" smtClean="0"/>
              <a:t> </a:t>
            </a:r>
            <a:r>
              <a:rPr lang="en-US" dirty="0" err="1" smtClean="0"/>
              <a:t>favoreceram</a:t>
            </a:r>
            <a:r>
              <a:rPr lang="en-US" dirty="0" smtClean="0"/>
              <a:t> </a:t>
            </a:r>
            <a:r>
              <a:rPr lang="en-US" dirty="0" err="1" smtClean="0"/>
              <a:t>diretamente</a:t>
            </a:r>
            <a:r>
              <a:rPr lang="en-US" dirty="0" smtClean="0"/>
              <a:t> </a:t>
            </a:r>
            <a:r>
              <a:rPr lang="en-US" dirty="0" err="1" smtClean="0"/>
              <a:t>na</a:t>
            </a:r>
            <a:r>
              <a:rPr lang="en-US" dirty="0" smtClean="0"/>
              <a:t> </a:t>
            </a:r>
            <a:r>
              <a:rPr lang="en-US" dirty="0" err="1" smtClean="0"/>
              <a:t>atuação</a:t>
            </a:r>
            <a:r>
              <a:rPr lang="en-US" dirty="0" smtClean="0"/>
              <a:t> do </a:t>
            </a:r>
            <a:r>
              <a:rPr lang="en-US" dirty="0" err="1" smtClean="0"/>
              <a:t>profissional</a:t>
            </a:r>
            <a:r>
              <a:rPr lang="en-US" dirty="0" smtClean="0"/>
              <a:t>  </a:t>
            </a:r>
            <a:r>
              <a:rPr lang="en-US" dirty="0" err="1" smtClean="0"/>
              <a:t>voltados</a:t>
            </a:r>
            <a:r>
              <a:rPr lang="en-US" dirty="0" smtClean="0"/>
              <a:t> para a </a:t>
            </a:r>
            <a:r>
              <a:rPr lang="en-US" dirty="0" err="1" smtClean="0"/>
              <a:t>sociedade</a:t>
            </a:r>
            <a:r>
              <a:rPr lang="en-US" dirty="0" smtClean="0"/>
              <a:t>, </a:t>
            </a:r>
            <a:r>
              <a:rPr lang="en-US" dirty="0" err="1" smtClean="0"/>
              <a:t>por</a:t>
            </a:r>
            <a:r>
              <a:rPr lang="en-US" dirty="0" smtClean="0"/>
              <a:t> </a:t>
            </a:r>
            <a:r>
              <a:rPr lang="en-US" dirty="0" err="1" smtClean="0"/>
              <a:t>isso</a:t>
            </a:r>
            <a:r>
              <a:rPr lang="en-US" dirty="0" smtClean="0"/>
              <a:t> é </a:t>
            </a:r>
            <a:r>
              <a:rPr lang="en-US" dirty="0" err="1" smtClean="0"/>
              <a:t>necessária</a:t>
            </a:r>
            <a:r>
              <a:rPr lang="en-US" dirty="0" smtClean="0"/>
              <a:t> </a:t>
            </a:r>
            <a:r>
              <a:rPr lang="en-US" dirty="0" err="1" smtClean="0"/>
              <a:t>uma</a:t>
            </a:r>
            <a:r>
              <a:rPr lang="en-US" dirty="0" smtClean="0"/>
              <a:t> </a:t>
            </a:r>
            <a:r>
              <a:rPr lang="en-US" dirty="0" err="1" smtClean="0"/>
              <a:t>adaptação</a:t>
            </a:r>
            <a:r>
              <a:rPr lang="en-US" dirty="0" smtClean="0"/>
              <a:t> </a:t>
            </a:r>
            <a:r>
              <a:rPr lang="en-US" dirty="0" err="1" smtClean="0"/>
              <a:t>ao</a:t>
            </a:r>
            <a:r>
              <a:rPr lang="en-US" dirty="0" smtClean="0"/>
              <a:t> saber </a:t>
            </a:r>
            <a:r>
              <a:rPr lang="en-US" dirty="0" err="1" smtClean="0"/>
              <a:t>contemporâneo</a:t>
            </a:r>
            <a:r>
              <a:rPr lang="en-US" dirty="0" smtClean="0"/>
              <a:t>.</a:t>
            </a:r>
          </a:p>
          <a:p>
            <a:pPr marL="0" indent="0">
              <a:buNone/>
            </a:pPr>
            <a:r>
              <a:rPr lang="en-US" dirty="0" smtClean="0"/>
              <a:t>3.3 </a:t>
            </a:r>
            <a:r>
              <a:rPr lang="en-US" dirty="0"/>
              <a:t>É </a:t>
            </a:r>
            <a:r>
              <a:rPr lang="en-US" dirty="0" err="1" smtClean="0"/>
              <a:t>preciso</a:t>
            </a:r>
            <a:r>
              <a:rPr lang="en-US" dirty="0" smtClean="0"/>
              <a:t> </a:t>
            </a:r>
            <a:r>
              <a:rPr lang="en-US" dirty="0" err="1" smtClean="0"/>
              <a:t>destacar</a:t>
            </a:r>
            <a:r>
              <a:rPr lang="en-US" dirty="0" smtClean="0"/>
              <a:t> a </a:t>
            </a:r>
            <a:r>
              <a:rPr lang="en-US" dirty="0" err="1" smtClean="0"/>
              <a:t>relação</a:t>
            </a:r>
            <a:r>
              <a:rPr lang="en-US" dirty="0" smtClean="0"/>
              <a:t> </a:t>
            </a:r>
            <a:r>
              <a:rPr lang="en-US" dirty="0" err="1" smtClean="0"/>
              <a:t>humana</a:t>
            </a:r>
            <a:r>
              <a:rPr lang="en-US" dirty="0" smtClean="0"/>
              <a:t> </a:t>
            </a:r>
            <a:r>
              <a:rPr lang="en-US" dirty="0" err="1" smtClean="0"/>
              <a:t>na</a:t>
            </a:r>
            <a:r>
              <a:rPr lang="en-US" dirty="0" smtClean="0"/>
              <a:t> </a:t>
            </a:r>
            <a:r>
              <a:rPr lang="en-US" dirty="0" err="1" smtClean="0"/>
              <a:t>prestação</a:t>
            </a:r>
            <a:r>
              <a:rPr lang="en-US" dirty="0" smtClean="0"/>
              <a:t> de </a:t>
            </a:r>
            <a:r>
              <a:rPr lang="en-US" dirty="0" err="1" smtClean="0"/>
              <a:t>serviços</a:t>
            </a:r>
            <a:r>
              <a:rPr lang="en-US" dirty="0" smtClean="0"/>
              <a:t>.</a:t>
            </a:r>
          </a:p>
          <a:p>
            <a:pPr marL="0" indent="0">
              <a:buNone/>
            </a:pPr>
            <a:r>
              <a:rPr lang="en-US" dirty="0" smtClean="0"/>
              <a:t>3.4 </a:t>
            </a:r>
            <a:r>
              <a:rPr lang="en-US" dirty="0" smtClean="0"/>
              <a:t> Dar </a:t>
            </a:r>
            <a:r>
              <a:rPr lang="en-US" dirty="0" err="1"/>
              <a:t>m</a:t>
            </a:r>
            <a:r>
              <a:rPr lang="en-US" dirty="0" err="1" smtClean="0"/>
              <a:t>aior</a:t>
            </a:r>
            <a:r>
              <a:rPr lang="en-US" dirty="0" smtClean="0"/>
              <a:t> </a:t>
            </a:r>
            <a:r>
              <a:rPr lang="en-US" dirty="0" err="1" smtClean="0"/>
              <a:t>visibilidade</a:t>
            </a:r>
            <a:r>
              <a:rPr lang="en-US" dirty="0" smtClean="0"/>
              <a:t> </a:t>
            </a:r>
            <a:r>
              <a:rPr lang="en-US" dirty="0" smtClean="0"/>
              <a:t>do </a:t>
            </a:r>
            <a:r>
              <a:rPr lang="en-US" dirty="0" err="1" smtClean="0"/>
              <a:t>papel</a:t>
            </a:r>
            <a:r>
              <a:rPr lang="en-US" dirty="0" smtClean="0"/>
              <a:t>  </a:t>
            </a:r>
            <a:r>
              <a:rPr lang="en-US" dirty="0" smtClean="0"/>
              <a:t>do </a:t>
            </a:r>
            <a:r>
              <a:rPr lang="en-US" dirty="0" err="1" smtClean="0"/>
              <a:t>nutricionista</a:t>
            </a:r>
            <a:r>
              <a:rPr lang="en-US" dirty="0" smtClean="0"/>
              <a:t>.</a:t>
            </a:r>
          </a:p>
          <a:p>
            <a:pPr marL="0" indent="0">
              <a:buNone/>
            </a:pPr>
            <a:r>
              <a:rPr lang="en-US" dirty="0" smtClean="0"/>
              <a:t>3.5 </a:t>
            </a:r>
            <a:r>
              <a:rPr lang="en-US" dirty="0" err="1"/>
              <a:t>Reflexão</a:t>
            </a:r>
            <a:r>
              <a:rPr lang="en-US" dirty="0"/>
              <a:t> </a:t>
            </a:r>
            <a:r>
              <a:rPr lang="en-US" dirty="0" err="1" smtClean="0"/>
              <a:t>sobre</a:t>
            </a:r>
            <a:r>
              <a:rPr lang="en-US" dirty="0" smtClean="0"/>
              <a:t> </a:t>
            </a:r>
            <a:r>
              <a:rPr lang="en-US" dirty="0" err="1" smtClean="0"/>
              <a:t>missões</a:t>
            </a:r>
            <a:r>
              <a:rPr lang="en-US" dirty="0" smtClean="0"/>
              <a:t>  </a:t>
            </a:r>
            <a:r>
              <a:rPr lang="en-US" dirty="0" smtClean="0"/>
              <a:t>de </a:t>
            </a:r>
            <a:r>
              <a:rPr lang="en-US" dirty="0" err="1" smtClean="0"/>
              <a:t>alguns</a:t>
            </a:r>
            <a:r>
              <a:rPr lang="en-US" dirty="0" smtClean="0"/>
              <a:t> dos </a:t>
            </a:r>
            <a:r>
              <a:rPr lang="en-US" dirty="0" err="1" smtClean="0"/>
              <a:t>conselhos</a:t>
            </a:r>
            <a:r>
              <a:rPr lang="en-US" dirty="0" smtClean="0"/>
              <a:t> para </a:t>
            </a:r>
            <a:r>
              <a:rPr lang="en-US" dirty="0" err="1" smtClean="0"/>
              <a:t>uma</a:t>
            </a:r>
            <a:r>
              <a:rPr lang="en-US" dirty="0" smtClean="0"/>
              <a:t> </a:t>
            </a:r>
            <a:r>
              <a:rPr lang="en-US" dirty="0" err="1" smtClean="0"/>
              <a:t>atuação</a:t>
            </a:r>
            <a:r>
              <a:rPr lang="en-US" dirty="0" smtClean="0"/>
              <a:t> </a:t>
            </a:r>
            <a:r>
              <a:rPr lang="en-US" dirty="0" err="1" smtClean="0"/>
              <a:t>voltada</a:t>
            </a:r>
            <a:r>
              <a:rPr lang="en-US" dirty="0" smtClean="0"/>
              <a:t> para o </a:t>
            </a:r>
            <a:r>
              <a:rPr lang="en-US" dirty="0" err="1" smtClean="0"/>
              <a:t>direito</a:t>
            </a:r>
            <a:r>
              <a:rPr lang="en-US" dirty="0" smtClean="0"/>
              <a:t> </a:t>
            </a:r>
            <a:r>
              <a:rPr lang="en-US" dirty="0" err="1" smtClean="0"/>
              <a:t>humano</a:t>
            </a:r>
            <a:r>
              <a:rPr lang="en-US" dirty="0" smtClean="0"/>
              <a:t>  e </a:t>
            </a:r>
            <a:r>
              <a:rPr lang="en-US" dirty="0" smtClean="0"/>
              <a:t>SAN </a:t>
            </a:r>
            <a:endParaRPr lang="en-US" dirty="0" smtClean="0"/>
          </a:p>
        </p:txBody>
      </p:sp>
    </p:spTree>
    <p:extLst>
      <p:ext uri="{BB962C8B-B14F-4D97-AF65-F5344CB8AC3E}">
        <p14:creationId xmlns:p14="http://schemas.microsoft.com/office/powerpoint/2010/main" val="1758560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err="1" smtClean="0"/>
              <a:t>Gestão</a:t>
            </a:r>
            <a:r>
              <a:rPr lang="en-US" dirty="0" smtClean="0"/>
              <a:t> </a:t>
            </a:r>
            <a:r>
              <a:rPr lang="en-US" dirty="0" err="1"/>
              <a:t>Política</a:t>
            </a:r>
            <a:endParaRPr lang="en-US" dirty="0"/>
          </a:p>
        </p:txBody>
      </p:sp>
      <p:sp>
        <p:nvSpPr>
          <p:cNvPr id="3" name="Content Placeholder 2"/>
          <p:cNvSpPr>
            <a:spLocks noGrp="1"/>
          </p:cNvSpPr>
          <p:nvPr>
            <p:ph idx="1"/>
          </p:nvPr>
        </p:nvSpPr>
        <p:spPr>
          <a:xfrm>
            <a:off x="838200" y="1825624"/>
            <a:ext cx="10515600" cy="5032375"/>
          </a:xfrm>
        </p:spPr>
        <p:txBody>
          <a:bodyPr>
            <a:normAutofit/>
          </a:bodyPr>
          <a:lstStyle/>
          <a:p>
            <a:pPr marL="0" indent="0">
              <a:buNone/>
            </a:pPr>
            <a:r>
              <a:rPr lang="en-US" dirty="0" smtClean="0"/>
              <a:t>3.6. </a:t>
            </a:r>
            <a:r>
              <a:rPr lang="en-US" dirty="0" err="1" smtClean="0"/>
              <a:t>Ampliar</a:t>
            </a:r>
            <a:r>
              <a:rPr lang="en-US" dirty="0" smtClean="0"/>
              <a:t> o </a:t>
            </a:r>
            <a:r>
              <a:rPr lang="en-US" dirty="0" err="1" smtClean="0"/>
              <a:t>entendimento</a:t>
            </a:r>
            <a:r>
              <a:rPr lang="en-US" dirty="0" smtClean="0"/>
              <a:t> de </a:t>
            </a:r>
            <a:r>
              <a:rPr lang="en-US" dirty="0" err="1" smtClean="0"/>
              <a:t>que</a:t>
            </a:r>
            <a:r>
              <a:rPr lang="en-US" dirty="0" smtClean="0"/>
              <a:t> </a:t>
            </a:r>
            <a:r>
              <a:rPr lang="en-US" dirty="0" err="1" smtClean="0"/>
              <a:t>os</a:t>
            </a:r>
            <a:r>
              <a:rPr lang="en-US" dirty="0" smtClean="0"/>
              <a:t> </a:t>
            </a:r>
            <a:r>
              <a:rPr lang="en-US" dirty="0" err="1" smtClean="0"/>
              <a:t>conselhos</a:t>
            </a:r>
            <a:r>
              <a:rPr lang="en-US" dirty="0" smtClean="0"/>
              <a:t> </a:t>
            </a:r>
            <a:r>
              <a:rPr lang="en-US" dirty="0" err="1" smtClean="0"/>
              <a:t>devem</a:t>
            </a:r>
            <a:r>
              <a:rPr lang="en-US" dirty="0" smtClean="0"/>
              <a:t> </a:t>
            </a:r>
            <a:r>
              <a:rPr lang="en-US" dirty="0" err="1" smtClean="0"/>
              <a:t>atuar</a:t>
            </a:r>
            <a:r>
              <a:rPr lang="en-US" dirty="0" smtClean="0"/>
              <a:t> </a:t>
            </a:r>
            <a:r>
              <a:rPr lang="en-US" dirty="0" err="1" smtClean="0"/>
              <a:t>técnica</a:t>
            </a:r>
            <a:r>
              <a:rPr lang="en-US" dirty="0" smtClean="0"/>
              <a:t>, </a:t>
            </a:r>
            <a:r>
              <a:rPr lang="en-US" dirty="0" err="1" smtClean="0"/>
              <a:t>administrativa</a:t>
            </a:r>
            <a:r>
              <a:rPr lang="en-US" dirty="0" smtClean="0"/>
              <a:t> e </a:t>
            </a:r>
            <a:r>
              <a:rPr lang="en-US" dirty="0" err="1" smtClean="0"/>
              <a:t>politicamente</a:t>
            </a:r>
            <a:r>
              <a:rPr lang="en-US" dirty="0" smtClean="0"/>
              <a:t> </a:t>
            </a:r>
            <a:r>
              <a:rPr lang="en-US" dirty="0" err="1" smtClean="0"/>
              <a:t>na</a:t>
            </a:r>
            <a:r>
              <a:rPr lang="en-US" dirty="0" smtClean="0"/>
              <a:t> </a:t>
            </a:r>
            <a:r>
              <a:rPr lang="en-US" dirty="0" err="1" smtClean="0"/>
              <a:t>defesa</a:t>
            </a:r>
            <a:r>
              <a:rPr lang="en-US" dirty="0" smtClean="0"/>
              <a:t> / </a:t>
            </a:r>
            <a:r>
              <a:rPr lang="en-US" dirty="0" err="1" smtClean="0"/>
              <a:t>consolidação</a:t>
            </a:r>
            <a:r>
              <a:rPr lang="en-US" dirty="0" smtClean="0"/>
              <a:t> de </a:t>
            </a:r>
            <a:r>
              <a:rPr lang="en-US" dirty="0" err="1" smtClean="0"/>
              <a:t>sua</a:t>
            </a:r>
            <a:r>
              <a:rPr lang="en-US" dirty="0" smtClean="0"/>
              <a:t> </a:t>
            </a:r>
            <a:r>
              <a:rPr lang="en-US" dirty="0" err="1" smtClean="0"/>
              <a:t>existência</a:t>
            </a:r>
            <a:r>
              <a:rPr lang="en-US" dirty="0" smtClean="0"/>
              <a:t>, </a:t>
            </a:r>
            <a:r>
              <a:rPr lang="en-US" dirty="0" err="1" smtClean="0"/>
              <a:t>constantemente</a:t>
            </a:r>
            <a:r>
              <a:rPr lang="en-US" dirty="0" smtClean="0"/>
              <a:t> </a:t>
            </a:r>
            <a:r>
              <a:rPr lang="en-US" dirty="0" err="1" smtClean="0"/>
              <a:t>ameaçada</a:t>
            </a:r>
            <a:r>
              <a:rPr lang="en-US" dirty="0" smtClean="0"/>
              <a:t> e </a:t>
            </a:r>
            <a:r>
              <a:rPr lang="en-US" dirty="0" err="1" smtClean="0"/>
              <a:t>prestes</a:t>
            </a:r>
            <a:r>
              <a:rPr lang="en-US" dirty="0" smtClean="0"/>
              <a:t> a </a:t>
            </a:r>
            <a:r>
              <a:rPr lang="en-US" dirty="0" err="1" smtClean="0"/>
              <a:t>ser</a:t>
            </a:r>
            <a:r>
              <a:rPr lang="en-US" dirty="0" smtClean="0"/>
              <a:t> </a:t>
            </a:r>
            <a:r>
              <a:rPr lang="en-US" dirty="0" err="1" smtClean="0"/>
              <a:t>regulada</a:t>
            </a:r>
            <a:r>
              <a:rPr lang="en-US" dirty="0" smtClean="0"/>
              <a:t> </a:t>
            </a:r>
            <a:r>
              <a:rPr lang="en-US" dirty="0" err="1" smtClean="0"/>
              <a:t>pelo</a:t>
            </a:r>
            <a:r>
              <a:rPr lang="en-US" dirty="0" smtClean="0"/>
              <a:t> </a:t>
            </a:r>
            <a:r>
              <a:rPr lang="en-US" dirty="0" err="1" smtClean="0"/>
              <a:t>mercado</a:t>
            </a:r>
            <a:r>
              <a:rPr lang="en-US" dirty="0"/>
              <a:t> </a:t>
            </a:r>
            <a:r>
              <a:rPr lang="en-US" dirty="0" err="1" smtClean="0"/>
              <a:t>ou</a:t>
            </a:r>
            <a:r>
              <a:rPr lang="en-US" dirty="0" smtClean="0"/>
              <a:t> </a:t>
            </a:r>
            <a:r>
              <a:rPr lang="en-US" dirty="0" err="1" smtClean="0"/>
              <a:t>pelo</a:t>
            </a:r>
            <a:r>
              <a:rPr lang="en-US" dirty="0" smtClean="0"/>
              <a:t> Estado</a:t>
            </a:r>
            <a:r>
              <a:rPr lang="en-US" dirty="0" smtClean="0"/>
              <a:t> </a:t>
            </a:r>
            <a:r>
              <a:rPr lang="en-US" dirty="0" smtClean="0"/>
              <a:t>Ex: </a:t>
            </a:r>
            <a:r>
              <a:rPr lang="en-US" dirty="0" err="1" smtClean="0"/>
              <a:t>agência</a:t>
            </a:r>
            <a:r>
              <a:rPr lang="en-US" dirty="0" smtClean="0"/>
              <a:t> do Estado.</a:t>
            </a:r>
          </a:p>
          <a:p>
            <a:pPr marL="0" indent="0">
              <a:buNone/>
            </a:pPr>
            <a:r>
              <a:rPr lang="en-US" dirty="0" smtClean="0"/>
              <a:t>3.7. </a:t>
            </a:r>
            <a:r>
              <a:rPr lang="en-US" dirty="0" err="1" smtClean="0"/>
              <a:t>Estruturar</a:t>
            </a:r>
            <a:r>
              <a:rPr lang="en-US" dirty="0" smtClean="0"/>
              <a:t> o debate </a:t>
            </a:r>
            <a:r>
              <a:rPr lang="en-US" dirty="0" err="1" smtClean="0"/>
              <a:t>pol</a:t>
            </a:r>
            <a:r>
              <a:rPr lang="en-US" dirty="0" err="1" smtClean="0"/>
              <a:t>í</a:t>
            </a:r>
            <a:r>
              <a:rPr lang="en-US" dirty="0" err="1" smtClean="0"/>
              <a:t>tico</a:t>
            </a:r>
            <a:r>
              <a:rPr lang="en-US" dirty="0" smtClean="0"/>
              <a:t> </a:t>
            </a:r>
            <a:r>
              <a:rPr lang="en-US" dirty="0" err="1" smtClean="0"/>
              <a:t>nos</a:t>
            </a:r>
            <a:r>
              <a:rPr lang="en-US" dirty="0" smtClean="0"/>
              <a:t> </a:t>
            </a:r>
            <a:r>
              <a:rPr lang="en-US" dirty="0" err="1" smtClean="0"/>
              <a:t>conselhos</a:t>
            </a:r>
            <a:r>
              <a:rPr lang="en-US" dirty="0" smtClean="0"/>
              <a:t>, </a:t>
            </a:r>
            <a:r>
              <a:rPr lang="en-US" dirty="0" err="1" smtClean="0"/>
              <a:t>especilamente</a:t>
            </a:r>
            <a:r>
              <a:rPr lang="en-US" dirty="0" smtClean="0"/>
              <a:t> </a:t>
            </a:r>
            <a:r>
              <a:rPr lang="en-US" dirty="0" smtClean="0"/>
              <a:t>com </a:t>
            </a:r>
            <a:r>
              <a:rPr lang="en-US" dirty="0" smtClean="0"/>
              <a:t> </a:t>
            </a:r>
            <a:r>
              <a:rPr lang="en-US" dirty="0" err="1" smtClean="0"/>
              <a:t>setores</a:t>
            </a:r>
            <a:r>
              <a:rPr lang="en-US" dirty="0" smtClean="0"/>
              <a:t> </a:t>
            </a:r>
            <a:r>
              <a:rPr lang="en-US" dirty="0" smtClean="0"/>
              <a:t>da </a:t>
            </a:r>
            <a:r>
              <a:rPr lang="en-US" dirty="0" err="1" smtClean="0"/>
              <a:t>sociedade</a:t>
            </a:r>
            <a:r>
              <a:rPr lang="en-US" dirty="0" smtClean="0"/>
              <a:t>. </a:t>
            </a:r>
            <a:r>
              <a:rPr lang="en-US" dirty="0" err="1" smtClean="0"/>
              <a:t>Deve</a:t>
            </a:r>
            <a:r>
              <a:rPr lang="en-US" dirty="0" smtClean="0"/>
              <a:t>-se  </a:t>
            </a:r>
            <a:r>
              <a:rPr lang="en-US" dirty="0" err="1" smtClean="0"/>
              <a:t>trabalhar</a:t>
            </a:r>
            <a:r>
              <a:rPr lang="en-US" dirty="0" smtClean="0"/>
              <a:t> </a:t>
            </a:r>
            <a:r>
              <a:rPr lang="en-US" dirty="0" err="1" smtClean="0"/>
              <a:t>tendo</a:t>
            </a:r>
            <a:r>
              <a:rPr lang="en-US" dirty="0" smtClean="0"/>
              <a:t> </a:t>
            </a:r>
            <a:r>
              <a:rPr lang="en-US" dirty="0" err="1" smtClean="0"/>
              <a:t>como</a:t>
            </a:r>
            <a:r>
              <a:rPr lang="en-US" dirty="0" smtClean="0"/>
              <a:t> </a:t>
            </a:r>
            <a:r>
              <a:rPr lang="en-US" dirty="0" err="1" smtClean="0"/>
              <a:t>pano</a:t>
            </a:r>
            <a:r>
              <a:rPr lang="en-US" dirty="0" smtClean="0"/>
              <a:t> de </a:t>
            </a:r>
            <a:r>
              <a:rPr lang="en-US" dirty="0" err="1" smtClean="0"/>
              <a:t>fundo</a:t>
            </a:r>
            <a:r>
              <a:rPr lang="en-US" dirty="0" smtClean="0"/>
              <a:t> a </a:t>
            </a:r>
            <a:r>
              <a:rPr lang="en-US" dirty="0" err="1" smtClean="0"/>
              <a:t>sustentabilidade</a:t>
            </a:r>
            <a:r>
              <a:rPr lang="en-US" dirty="0" smtClean="0"/>
              <a:t> e </a:t>
            </a:r>
            <a:r>
              <a:rPr lang="en-US" dirty="0" err="1" smtClean="0"/>
              <a:t>os</a:t>
            </a:r>
            <a:r>
              <a:rPr lang="en-US" dirty="0" smtClean="0"/>
              <a:t> </a:t>
            </a:r>
            <a:r>
              <a:rPr lang="en-US" dirty="0" err="1" smtClean="0"/>
              <a:t>direitos</a:t>
            </a:r>
            <a:r>
              <a:rPr lang="en-US" dirty="0" smtClean="0"/>
              <a:t> </a:t>
            </a:r>
            <a:r>
              <a:rPr lang="en-US" dirty="0" err="1" smtClean="0"/>
              <a:t>humanos</a:t>
            </a:r>
            <a:r>
              <a:rPr lang="en-US" dirty="0" smtClean="0"/>
              <a:t>, </a:t>
            </a:r>
            <a:r>
              <a:rPr lang="en-US" dirty="0" err="1" smtClean="0"/>
              <a:t>como</a:t>
            </a:r>
            <a:r>
              <a:rPr lang="en-US" dirty="0" smtClean="0"/>
              <a:t> </a:t>
            </a:r>
            <a:r>
              <a:rPr lang="en-US" dirty="0"/>
              <a:t>a</a:t>
            </a:r>
            <a:r>
              <a:rPr lang="en-US" dirty="0" smtClean="0"/>
              <a:t> </a:t>
            </a:r>
            <a:r>
              <a:rPr lang="en-US" dirty="0" err="1" smtClean="0"/>
              <a:t>alimentação</a:t>
            </a:r>
            <a:r>
              <a:rPr lang="en-US" dirty="0" smtClean="0"/>
              <a:t> </a:t>
            </a:r>
            <a:r>
              <a:rPr lang="en-US" dirty="0" err="1" smtClean="0"/>
              <a:t>adequada</a:t>
            </a:r>
            <a:r>
              <a:rPr lang="en-US" dirty="0" smtClean="0"/>
              <a:t>, a </a:t>
            </a:r>
            <a:r>
              <a:rPr lang="en-US" dirty="0" err="1" smtClean="0"/>
              <a:t>saúde</a:t>
            </a:r>
            <a:r>
              <a:rPr lang="en-US" dirty="0" smtClean="0"/>
              <a:t> e outros </a:t>
            </a:r>
            <a:r>
              <a:rPr lang="en-US" dirty="0" err="1" smtClean="0"/>
              <a:t>direitos</a:t>
            </a:r>
            <a:r>
              <a:rPr lang="en-US" dirty="0" smtClean="0"/>
              <a:t>.</a:t>
            </a:r>
          </a:p>
          <a:p>
            <a:pPr marL="0" indent="0">
              <a:buNone/>
            </a:pPr>
            <a:r>
              <a:rPr lang="en-US" dirty="0" smtClean="0"/>
              <a:t>3.8. </a:t>
            </a:r>
            <a:r>
              <a:rPr lang="en-US" dirty="0" err="1"/>
              <a:t>Promover</a:t>
            </a:r>
            <a:r>
              <a:rPr lang="en-US" dirty="0"/>
              <a:t> </a:t>
            </a:r>
            <a:r>
              <a:rPr lang="en-US" dirty="0" err="1" smtClean="0"/>
              <a:t>discussões</a:t>
            </a:r>
            <a:r>
              <a:rPr lang="en-US" dirty="0" smtClean="0"/>
              <a:t> </a:t>
            </a:r>
            <a:r>
              <a:rPr lang="en-US" dirty="0" err="1" smtClean="0"/>
              <a:t>sobre</a:t>
            </a:r>
            <a:r>
              <a:rPr lang="en-US" dirty="0" smtClean="0"/>
              <a:t> </a:t>
            </a:r>
            <a:r>
              <a:rPr lang="en-US" dirty="0" err="1" smtClean="0"/>
              <a:t>os</a:t>
            </a:r>
            <a:r>
              <a:rPr lang="en-US" dirty="0" smtClean="0"/>
              <a:t> </a:t>
            </a:r>
            <a:r>
              <a:rPr lang="en-US" dirty="0" err="1" smtClean="0"/>
              <a:t>grandes</a:t>
            </a:r>
            <a:r>
              <a:rPr lang="en-US" dirty="0" smtClean="0"/>
              <a:t> </a:t>
            </a:r>
            <a:r>
              <a:rPr lang="en-US" dirty="0" err="1" smtClean="0"/>
              <a:t>dilemas</a:t>
            </a:r>
            <a:r>
              <a:rPr lang="en-US" dirty="0" smtClean="0"/>
              <a:t> </a:t>
            </a:r>
            <a:r>
              <a:rPr lang="en-US" dirty="0" err="1" smtClean="0"/>
              <a:t>atuais</a:t>
            </a:r>
            <a:r>
              <a:rPr lang="en-US" dirty="0"/>
              <a:t>:</a:t>
            </a:r>
            <a:r>
              <a:rPr lang="en-US" dirty="0" smtClean="0"/>
              <a:t> </a:t>
            </a:r>
            <a:r>
              <a:rPr lang="en-US" dirty="0"/>
              <a:t>EAD</a:t>
            </a:r>
            <a:r>
              <a:rPr lang="en-US" dirty="0" smtClean="0"/>
              <a:t>, </a:t>
            </a:r>
            <a:r>
              <a:rPr lang="en-US" dirty="0" err="1" smtClean="0"/>
              <a:t>transgênicos</a:t>
            </a:r>
            <a:r>
              <a:rPr lang="en-US" dirty="0" smtClean="0"/>
              <a:t>, </a:t>
            </a:r>
            <a:r>
              <a:rPr lang="en-US" dirty="0" err="1" smtClean="0"/>
              <a:t>política</a:t>
            </a:r>
            <a:r>
              <a:rPr lang="en-US" dirty="0" smtClean="0"/>
              <a:t> </a:t>
            </a:r>
            <a:r>
              <a:rPr lang="en-US" dirty="0" err="1" smtClean="0"/>
              <a:t>agrícola</a:t>
            </a:r>
            <a:r>
              <a:rPr lang="en-US" dirty="0" smtClean="0"/>
              <a:t> </a:t>
            </a:r>
            <a:r>
              <a:rPr lang="en-US" dirty="0" smtClean="0"/>
              <a:t> </a:t>
            </a:r>
            <a:r>
              <a:rPr lang="en-US" dirty="0" err="1" smtClean="0"/>
              <a:t>nos</a:t>
            </a:r>
            <a:r>
              <a:rPr lang="en-US" dirty="0" smtClean="0"/>
              <a:t> </a:t>
            </a:r>
            <a:r>
              <a:rPr lang="en-US" dirty="0" err="1" smtClean="0"/>
              <a:t>espaços</a:t>
            </a:r>
            <a:r>
              <a:rPr lang="en-US" dirty="0" smtClean="0"/>
              <a:t> </a:t>
            </a:r>
            <a:r>
              <a:rPr lang="en-US" dirty="0" smtClean="0"/>
              <a:t>e </a:t>
            </a:r>
            <a:r>
              <a:rPr lang="en-US" dirty="0" err="1" smtClean="0"/>
              <a:t>dar</a:t>
            </a:r>
            <a:r>
              <a:rPr lang="en-US" dirty="0" smtClean="0"/>
              <a:t>  </a:t>
            </a:r>
            <a:r>
              <a:rPr lang="en-US" dirty="0" err="1" smtClean="0"/>
              <a:t>visibilidade</a:t>
            </a:r>
            <a:r>
              <a:rPr lang="en-US" dirty="0" smtClean="0"/>
              <a:t> </a:t>
            </a:r>
            <a:r>
              <a:rPr lang="en-US" dirty="0" err="1" smtClean="0"/>
              <a:t>dessas</a:t>
            </a:r>
            <a:r>
              <a:rPr lang="en-US" dirty="0" smtClean="0"/>
              <a:t> </a:t>
            </a:r>
            <a:r>
              <a:rPr lang="en-US" dirty="0" err="1" smtClean="0"/>
              <a:t>posições</a:t>
            </a:r>
            <a:r>
              <a:rPr lang="en-US" dirty="0" smtClean="0"/>
              <a:t>.</a:t>
            </a:r>
          </a:p>
          <a:p>
            <a:endParaRPr lang="en-US" dirty="0"/>
          </a:p>
        </p:txBody>
      </p:sp>
    </p:spTree>
    <p:extLst>
      <p:ext uri="{BB962C8B-B14F-4D97-AF65-F5344CB8AC3E}">
        <p14:creationId xmlns:p14="http://schemas.microsoft.com/office/powerpoint/2010/main" val="1902280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err="1" smtClean="0"/>
              <a:t>Gestão</a:t>
            </a:r>
            <a:r>
              <a:rPr lang="en-US" dirty="0" smtClean="0"/>
              <a:t> </a:t>
            </a:r>
            <a:r>
              <a:rPr lang="en-US" dirty="0" err="1"/>
              <a:t>Política</a:t>
            </a:r>
            <a:endParaRPr lang="en-US" dirty="0"/>
          </a:p>
        </p:txBody>
      </p:sp>
      <p:sp>
        <p:nvSpPr>
          <p:cNvPr id="3" name="Content Placeholder 2"/>
          <p:cNvSpPr>
            <a:spLocks noGrp="1"/>
          </p:cNvSpPr>
          <p:nvPr>
            <p:ph idx="1"/>
          </p:nvPr>
        </p:nvSpPr>
        <p:spPr>
          <a:xfrm>
            <a:off x="838200" y="1825624"/>
            <a:ext cx="10515600" cy="5032375"/>
          </a:xfrm>
        </p:spPr>
        <p:txBody>
          <a:bodyPr>
            <a:normAutofit/>
          </a:bodyPr>
          <a:lstStyle/>
          <a:p>
            <a:pPr marL="0" indent="0">
              <a:buNone/>
            </a:pPr>
            <a:r>
              <a:rPr lang="en-US" dirty="0" smtClean="0"/>
              <a:t>3.9. </a:t>
            </a:r>
            <a:r>
              <a:rPr lang="en-US" dirty="0" err="1"/>
              <a:t>Elaboração</a:t>
            </a:r>
            <a:r>
              <a:rPr lang="en-US" dirty="0"/>
              <a:t> </a:t>
            </a:r>
            <a:r>
              <a:rPr lang="en-US" dirty="0" smtClean="0"/>
              <a:t>de </a:t>
            </a:r>
            <a:r>
              <a:rPr lang="en-US" dirty="0" err="1" smtClean="0"/>
              <a:t>uma</a:t>
            </a:r>
            <a:r>
              <a:rPr lang="en-US" dirty="0" smtClean="0"/>
              <a:t> </a:t>
            </a:r>
            <a:r>
              <a:rPr lang="en-US" dirty="0" err="1"/>
              <a:t>C</a:t>
            </a:r>
            <a:r>
              <a:rPr lang="en-US" dirty="0" err="1" smtClean="0"/>
              <a:t>arta</a:t>
            </a:r>
            <a:r>
              <a:rPr lang="en-US" dirty="0" smtClean="0"/>
              <a:t> </a:t>
            </a:r>
            <a:r>
              <a:rPr lang="en-US" dirty="0" smtClean="0"/>
              <a:t>do </a:t>
            </a:r>
            <a:r>
              <a:rPr lang="en-US" dirty="0" err="1" smtClean="0"/>
              <a:t>Congresso</a:t>
            </a:r>
            <a:r>
              <a:rPr lang="en-US" dirty="0" smtClean="0"/>
              <a:t>- </a:t>
            </a:r>
            <a:r>
              <a:rPr lang="en-US" dirty="0" err="1" smtClean="0"/>
              <a:t>Carta</a:t>
            </a:r>
            <a:r>
              <a:rPr lang="en-US" dirty="0" smtClean="0"/>
              <a:t> </a:t>
            </a:r>
            <a:r>
              <a:rPr lang="en-US" dirty="0" smtClean="0"/>
              <a:t>de Brasília, com </a:t>
            </a:r>
            <a:r>
              <a:rPr lang="en-US" dirty="0" err="1" smtClean="0"/>
              <a:t>destaque</a:t>
            </a:r>
            <a:r>
              <a:rPr lang="en-US" dirty="0" smtClean="0"/>
              <a:t>  para </a:t>
            </a:r>
            <a:r>
              <a:rPr lang="en-US" dirty="0" err="1" smtClean="0"/>
              <a:t>os</a:t>
            </a:r>
            <a:r>
              <a:rPr lang="en-US" dirty="0" smtClean="0"/>
              <a:t> </a:t>
            </a:r>
            <a:r>
              <a:rPr lang="en-US" dirty="0" err="1" smtClean="0"/>
              <a:t>pontos</a:t>
            </a:r>
            <a:r>
              <a:rPr lang="en-US" dirty="0" smtClean="0"/>
              <a:t> contra a PEC dos </a:t>
            </a:r>
            <a:r>
              <a:rPr lang="en-US" dirty="0" err="1" smtClean="0"/>
              <a:t>gastos</a:t>
            </a:r>
            <a:r>
              <a:rPr lang="en-US" dirty="0" smtClean="0"/>
              <a:t> </a:t>
            </a:r>
            <a:r>
              <a:rPr lang="en-US" dirty="0" err="1" smtClean="0"/>
              <a:t>públicos</a:t>
            </a:r>
            <a:r>
              <a:rPr lang="en-US" dirty="0" smtClean="0"/>
              <a:t> e </a:t>
            </a:r>
            <a:r>
              <a:rPr lang="en-US" dirty="0" err="1" smtClean="0"/>
              <a:t>reforma</a:t>
            </a:r>
            <a:r>
              <a:rPr lang="en-US" dirty="0" smtClean="0"/>
              <a:t> </a:t>
            </a:r>
            <a:r>
              <a:rPr lang="en-US" dirty="0" err="1" smtClean="0"/>
              <a:t>trabalhista</a:t>
            </a:r>
            <a:r>
              <a:rPr lang="en-US" dirty="0" smtClean="0"/>
              <a:t>.</a:t>
            </a:r>
          </a:p>
          <a:p>
            <a:pPr marL="0" indent="0">
              <a:buNone/>
            </a:pPr>
            <a:r>
              <a:rPr lang="en-US" dirty="0" smtClean="0"/>
              <a:t>3.10. </a:t>
            </a:r>
            <a:r>
              <a:rPr lang="en-US" dirty="0" err="1" smtClean="0"/>
              <a:t>Promover</a:t>
            </a:r>
            <a:r>
              <a:rPr lang="en-US" dirty="0" smtClean="0"/>
              <a:t> o  </a:t>
            </a:r>
            <a:r>
              <a:rPr lang="en-US" dirty="0" err="1" smtClean="0"/>
              <a:t>empoderamento</a:t>
            </a:r>
            <a:r>
              <a:rPr lang="en-US" dirty="0" smtClean="0"/>
              <a:t> dos </a:t>
            </a:r>
            <a:r>
              <a:rPr lang="en-US" dirty="0" err="1" smtClean="0"/>
              <a:t>nutricionistas</a:t>
            </a:r>
            <a:r>
              <a:rPr lang="en-US" dirty="0" smtClean="0"/>
              <a:t> </a:t>
            </a:r>
            <a:r>
              <a:rPr lang="en-US" dirty="0" err="1" smtClean="0"/>
              <a:t>na</a:t>
            </a:r>
            <a:r>
              <a:rPr lang="en-US" dirty="0" smtClean="0"/>
              <a:t> </a:t>
            </a:r>
            <a:r>
              <a:rPr lang="en-US" dirty="0" err="1" smtClean="0"/>
              <a:t>participação</a:t>
            </a:r>
            <a:r>
              <a:rPr lang="en-US" dirty="0" smtClean="0"/>
              <a:t> </a:t>
            </a:r>
            <a:r>
              <a:rPr lang="en-US" dirty="0" err="1" smtClean="0"/>
              <a:t>em</a:t>
            </a:r>
            <a:r>
              <a:rPr lang="en-US" dirty="0" smtClean="0"/>
              <a:t> </a:t>
            </a:r>
            <a:r>
              <a:rPr lang="en-US" dirty="0" err="1"/>
              <a:t>C</a:t>
            </a:r>
            <a:r>
              <a:rPr lang="en-US" dirty="0" err="1" smtClean="0"/>
              <a:t>onferências</a:t>
            </a:r>
            <a:r>
              <a:rPr lang="en-US" dirty="0" smtClean="0"/>
              <a:t> </a:t>
            </a:r>
            <a:r>
              <a:rPr lang="en-US" dirty="0" smtClean="0"/>
              <a:t>e </a:t>
            </a:r>
            <a:r>
              <a:rPr lang="en-US" dirty="0" err="1" smtClean="0"/>
              <a:t>nos</a:t>
            </a:r>
            <a:r>
              <a:rPr lang="en-US" dirty="0" smtClean="0"/>
              <a:t> </a:t>
            </a:r>
            <a:r>
              <a:rPr lang="en-US" dirty="0" err="1" smtClean="0"/>
              <a:t>espaços</a:t>
            </a:r>
            <a:r>
              <a:rPr lang="en-US" dirty="0" smtClean="0"/>
              <a:t> de </a:t>
            </a:r>
            <a:r>
              <a:rPr lang="en-US" dirty="0" err="1" smtClean="0"/>
              <a:t>controle</a:t>
            </a:r>
            <a:r>
              <a:rPr lang="en-US" dirty="0" smtClean="0"/>
              <a:t> social .</a:t>
            </a:r>
          </a:p>
          <a:p>
            <a:pPr marL="0" indent="0">
              <a:buNone/>
            </a:pPr>
            <a:r>
              <a:rPr lang="en-US" dirty="0" smtClean="0"/>
              <a:t>3.11. </a:t>
            </a:r>
            <a:r>
              <a:rPr lang="en-US" dirty="0"/>
              <a:t>O </a:t>
            </a:r>
            <a:r>
              <a:rPr lang="en-US" dirty="0" err="1" smtClean="0"/>
              <a:t>sistema</a:t>
            </a:r>
            <a:r>
              <a:rPr lang="en-US" dirty="0" smtClean="0"/>
              <a:t> </a:t>
            </a:r>
            <a:r>
              <a:rPr lang="en-US" dirty="0" err="1" smtClean="0"/>
              <a:t>deve</a:t>
            </a:r>
            <a:r>
              <a:rPr lang="en-US" dirty="0" smtClean="0"/>
              <a:t> </a:t>
            </a:r>
            <a:r>
              <a:rPr lang="en-US" dirty="0" err="1" smtClean="0"/>
              <a:t>chamar</a:t>
            </a:r>
            <a:r>
              <a:rPr lang="en-US" dirty="0" smtClean="0"/>
              <a:t> um </a:t>
            </a:r>
            <a:r>
              <a:rPr lang="en-US" dirty="0" err="1" smtClean="0"/>
              <a:t>coletivo</a:t>
            </a:r>
            <a:r>
              <a:rPr lang="en-US" dirty="0" smtClean="0"/>
              <a:t> de </a:t>
            </a:r>
            <a:r>
              <a:rPr lang="en-US" dirty="0" err="1" smtClean="0"/>
              <a:t>imprensa</a:t>
            </a:r>
            <a:r>
              <a:rPr lang="en-US" dirty="0" smtClean="0"/>
              <a:t> </a:t>
            </a:r>
            <a:r>
              <a:rPr lang="en-US" dirty="0" err="1" smtClean="0"/>
              <a:t>dando</a:t>
            </a:r>
            <a:r>
              <a:rPr lang="en-US" dirty="0" smtClean="0"/>
              <a:t> </a:t>
            </a:r>
            <a:r>
              <a:rPr lang="en-US" dirty="0" err="1" smtClean="0"/>
              <a:t>visilidade</a:t>
            </a:r>
            <a:r>
              <a:rPr lang="en-US" dirty="0" smtClean="0"/>
              <a:t> à </a:t>
            </a:r>
            <a:r>
              <a:rPr lang="en-US" dirty="0" err="1" smtClean="0"/>
              <a:t>carta</a:t>
            </a:r>
            <a:r>
              <a:rPr lang="en-US" dirty="0" smtClean="0"/>
              <a:t> do </a:t>
            </a:r>
            <a:r>
              <a:rPr lang="en-US" dirty="0" err="1" smtClean="0"/>
              <a:t>Congresso</a:t>
            </a:r>
            <a:r>
              <a:rPr lang="en-US" dirty="0" smtClean="0"/>
              <a:t>.</a:t>
            </a:r>
          </a:p>
          <a:p>
            <a:endParaRPr lang="en-US" dirty="0"/>
          </a:p>
        </p:txBody>
      </p:sp>
    </p:spTree>
    <p:extLst>
      <p:ext uri="{BB962C8B-B14F-4D97-AF65-F5344CB8AC3E}">
        <p14:creationId xmlns:p14="http://schemas.microsoft.com/office/powerpoint/2010/main" val="853946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err="1" smtClean="0"/>
              <a:t>Gestão</a:t>
            </a:r>
            <a:r>
              <a:rPr lang="en-US" dirty="0" smtClean="0"/>
              <a:t> </a:t>
            </a:r>
            <a:r>
              <a:rPr lang="en-US" dirty="0" err="1" smtClean="0"/>
              <a:t>Política</a:t>
            </a:r>
            <a:endParaRPr lang="en-US" dirty="0"/>
          </a:p>
        </p:txBody>
      </p:sp>
      <p:sp>
        <p:nvSpPr>
          <p:cNvPr id="3" name="Content Placeholder 2"/>
          <p:cNvSpPr>
            <a:spLocks noGrp="1"/>
          </p:cNvSpPr>
          <p:nvPr>
            <p:ph idx="1"/>
          </p:nvPr>
        </p:nvSpPr>
        <p:spPr/>
        <p:txBody>
          <a:bodyPr>
            <a:noAutofit/>
          </a:bodyPr>
          <a:lstStyle/>
          <a:p>
            <a:pPr marL="0" indent="0">
              <a:buNone/>
            </a:pPr>
            <a:r>
              <a:rPr lang="en-US" dirty="0" smtClean="0"/>
              <a:t>3.12. </a:t>
            </a:r>
            <a:r>
              <a:rPr lang="en-US" dirty="0"/>
              <a:t>As </a:t>
            </a:r>
            <a:r>
              <a:rPr lang="en-US" dirty="0" err="1" smtClean="0"/>
              <a:t>entidades</a:t>
            </a:r>
            <a:r>
              <a:rPr lang="en-US" dirty="0" smtClean="0"/>
              <a:t> de </a:t>
            </a:r>
            <a:r>
              <a:rPr lang="en-US" dirty="0" err="1" smtClean="0"/>
              <a:t>Nutrição</a:t>
            </a:r>
            <a:r>
              <a:rPr lang="en-US" dirty="0" smtClean="0"/>
              <a:t> </a:t>
            </a:r>
            <a:r>
              <a:rPr lang="en-US" dirty="0" err="1" smtClean="0"/>
              <a:t>devem</a:t>
            </a:r>
            <a:r>
              <a:rPr lang="en-US" dirty="0" smtClean="0"/>
              <a:t> </a:t>
            </a:r>
            <a:r>
              <a:rPr lang="en-US" dirty="0" err="1" smtClean="0"/>
              <a:t>atuar</a:t>
            </a:r>
            <a:r>
              <a:rPr lang="en-US" dirty="0" smtClean="0"/>
              <a:t> de forma </a:t>
            </a:r>
            <a:r>
              <a:rPr lang="en-US" dirty="0" err="1" smtClean="0"/>
              <a:t>conjunta</a:t>
            </a:r>
            <a:r>
              <a:rPr lang="en-US" dirty="0" smtClean="0"/>
              <a:t> </a:t>
            </a:r>
            <a:r>
              <a:rPr lang="en-US" dirty="0" err="1" smtClean="0"/>
              <a:t>em</a:t>
            </a:r>
            <a:r>
              <a:rPr lang="en-US" dirty="0" smtClean="0"/>
              <a:t> </a:t>
            </a:r>
            <a:r>
              <a:rPr lang="en-US" dirty="0" err="1" smtClean="0"/>
              <a:t>Frentes</a:t>
            </a:r>
            <a:r>
              <a:rPr lang="en-US" dirty="0" smtClean="0"/>
              <a:t> </a:t>
            </a:r>
            <a:r>
              <a:rPr lang="en-US" dirty="0" err="1" smtClean="0"/>
              <a:t>nacionais</a:t>
            </a:r>
            <a:r>
              <a:rPr lang="en-US" dirty="0" smtClean="0"/>
              <a:t> e </a:t>
            </a:r>
            <a:r>
              <a:rPr lang="en-US" dirty="0" err="1" smtClean="0"/>
              <a:t>internacionais</a:t>
            </a:r>
            <a:r>
              <a:rPr lang="en-US" dirty="0" smtClean="0"/>
              <a:t>   </a:t>
            </a:r>
            <a:r>
              <a:rPr lang="en-US" dirty="0" err="1" smtClean="0"/>
              <a:t>que</a:t>
            </a:r>
            <a:r>
              <a:rPr lang="en-US" dirty="0" smtClean="0"/>
              <a:t> </a:t>
            </a:r>
            <a:r>
              <a:rPr lang="en-US" dirty="0" err="1" smtClean="0"/>
              <a:t>tratem</a:t>
            </a:r>
            <a:r>
              <a:rPr lang="en-US" dirty="0" smtClean="0"/>
              <a:t> da </a:t>
            </a:r>
            <a:r>
              <a:rPr lang="en-US" dirty="0" err="1" smtClean="0"/>
              <a:t>questão</a:t>
            </a:r>
            <a:r>
              <a:rPr lang="en-US" dirty="0" smtClean="0"/>
              <a:t> </a:t>
            </a:r>
            <a:r>
              <a:rPr lang="en-US" dirty="0" smtClean="0"/>
              <a:t> da </a:t>
            </a:r>
            <a:r>
              <a:rPr lang="en-US" dirty="0" err="1" smtClean="0"/>
              <a:t>fome</a:t>
            </a:r>
            <a:r>
              <a:rPr lang="en-US" dirty="0" smtClean="0"/>
              <a:t>; </a:t>
            </a:r>
            <a:r>
              <a:rPr lang="en-US" dirty="0" err="1" smtClean="0"/>
              <a:t>estimulando</a:t>
            </a:r>
            <a:r>
              <a:rPr lang="en-US" dirty="0" smtClean="0"/>
              <a:t> </a:t>
            </a:r>
            <a:r>
              <a:rPr lang="en-US" dirty="0" smtClean="0"/>
              <a:t>o </a:t>
            </a:r>
            <a:r>
              <a:rPr lang="en-US" dirty="0" err="1" smtClean="0"/>
              <a:t>diálogo</a:t>
            </a:r>
            <a:r>
              <a:rPr lang="en-US" dirty="0" smtClean="0"/>
              <a:t> </a:t>
            </a:r>
            <a:r>
              <a:rPr lang="en-US" dirty="0" err="1" smtClean="0"/>
              <a:t>direitos</a:t>
            </a:r>
            <a:r>
              <a:rPr lang="en-US" dirty="0" smtClean="0"/>
              <a:t> X capital;</a:t>
            </a:r>
          </a:p>
          <a:p>
            <a:pPr marL="0" indent="0">
              <a:buNone/>
            </a:pPr>
            <a:r>
              <a:rPr lang="en-US" dirty="0" smtClean="0"/>
              <a:t>3.13. </a:t>
            </a:r>
            <a:r>
              <a:rPr lang="en-US" dirty="0" err="1"/>
              <a:t>Criar</a:t>
            </a:r>
            <a:r>
              <a:rPr lang="en-US" dirty="0"/>
              <a:t> </a:t>
            </a:r>
            <a:r>
              <a:rPr lang="en-US" dirty="0" err="1" smtClean="0"/>
              <a:t>uma</a:t>
            </a:r>
            <a:r>
              <a:rPr lang="en-US" dirty="0" smtClean="0"/>
              <a:t> </a:t>
            </a:r>
            <a:r>
              <a:rPr lang="en-US" dirty="0" err="1"/>
              <a:t>C</a:t>
            </a:r>
            <a:r>
              <a:rPr lang="en-US" dirty="0" err="1" smtClean="0"/>
              <a:t>omissão</a:t>
            </a:r>
            <a:r>
              <a:rPr lang="en-US" dirty="0" smtClean="0"/>
              <a:t> </a:t>
            </a:r>
            <a:r>
              <a:rPr lang="en-US" dirty="0" err="1"/>
              <a:t>N</a:t>
            </a:r>
            <a:r>
              <a:rPr lang="en-US" dirty="0" err="1" smtClean="0"/>
              <a:t>acional</a:t>
            </a:r>
            <a:r>
              <a:rPr lang="en-US" dirty="0" smtClean="0"/>
              <a:t> </a:t>
            </a:r>
            <a:r>
              <a:rPr lang="en-US" dirty="0" smtClean="0"/>
              <a:t>das </a:t>
            </a:r>
            <a:r>
              <a:rPr lang="en-US" dirty="0" err="1" smtClean="0"/>
              <a:t>entidades</a:t>
            </a:r>
            <a:r>
              <a:rPr lang="en-US" dirty="0" smtClean="0"/>
              <a:t> de </a:t>
            </a:r>
            <a:r>
              <a:rPr lang="en-US" dirty="0" err="1" smtClean="0"/>
              <a:t>nutrição</a:t>
            </a:r>
            <a:r>
              <a:rPr lang="en-US" dirty="0" smtClean="0"/>
              <a:t> para </a:t>
            </a:r>
            <a:r>
              <a:rPr lang="en-US" dirty="0" err="1" smtClean="0"/>
              <a:t>atuar</a:t>
            </a:r>
            <a:r>
              <a:rPr lang="en-US" dirty="0" smtClean="0"/>
              <a:t> </a:t>
            </a:r>
            <a:r>
              <a:rPr lang="en-US" dirty="0" err="1" smtClean="0"/>
              <a:t>junto</a:t>
            </a:r>
            <a:r>
              <a:rPr lang="en-US" dirty="0" smtClean="0"/>
              <a:t> a </a:t>
            </a:r>
            <a:r>
              <a:rPr lang="en-US" dirty="0" err="1" smtClean="0"/>
              <a:t>parlamentares</a:t>
            </a:r>
            <a:r>
              <a:rPr lang="en-US" dirty="0" smtClean="0"/>
              <a:t> </a:t>
            </a:r>
            <a:r>
              <a:rPr lang="en-US" dirty="0" err="1" smtClean="0"/>
              <a:t>em</a:t>
            </a:r>
            <a:r>
              <a:rPr lang="en-US" dirty="0" smtClean="0"/>
              <a:t> </a:t>
            </a:r>
            <a:r>
              <a:rPr lang="en-US" dirty="0" err="1" smtClean="0"/>
              <a:t>nível</a:t>
            </a:r>
            <a:r>
              <a:rPr lang="en-US" dirty="0" smtClean="0"/>
              <a:t> federal </a:t>
            </a:r>
            <a:r>
              <a:rPr lang="en-US" dirty="0" err="1" smtClean="0"/>
              <a:t>estadual</a:t>
            </a:r>
            <a:r>
              <a:rPr lang="en-US" dirty="0" smtClean="0"/>
              <a:t> e municipal;</a:t>
            </a:r>
          </a:p>
          <a:p>
            <a:pPr marL="0" indent="0">
              <a:buNone/>
            </a:pPr>
            <a:r>
              <a:rPr lang="en-US" dirty="0" smtClean="0"/>
              <a:t>3.14. </a:t>
            </a:r>
            <a:r>
              <a:rPr lang="en-US" dirty="0" err="1"/>
              <a:t>Estimular</a:t>
            </a:r>
            <a:r>
              <a:rPr lang="en-US" dirty="0"/>
              <a:t> </a:t>
            </a:r>
            <a:r>
              <a:rPr lang="en-US" dirty="0" smtClean="0"/>
              <a:t>a </a:t>
            </a:r>
            <a:r>
              <a:rPr lang="en-US" dirty="0" err="1" smtClean="0"/>
              <a:t>formação</a:t>
            </a:r>
            <a:r>
              <a:rPr lang="en-US" dirty="0" smtClean="0"/>
              <a:t> do </a:t>
            </a:r>
            <a:r>
              <a:rPr lang="en-US" dirty="0" err="1" smtClean="0"/>
              <a:t>nutricionista</a:t>
            </a:r>
            <a:r>
              <a:rPr lang="en-US" dirty="0" smtClean="0"/>
              <a:t> com </a:t>
            </a:r>
            <a:r>
              <a:rPr lang="en-US" dirty="0" err="1" smtClean="0"/>
              <a:t>uma</a:t>
            </a:r>
            <a:r>
              <a:rPr lang="en-US" dirty="0" smtClean="0"/>
              <a:t> </a:t>
            </a:r>
            <a:r>
              <a:rPr lang="en-US" dirty="0" err="1" smtClean="0"/>
              <a:t>visão</a:t>
            </a:r>
            <a:r>
              <a:rPr lang="en-US" dirty="0" smtClean="0"/>
              <a:t> </a:t>
            </a:r>
            <a:r>
              <a:rPr lang="en-US" dirty="0" err="1" smtClean="0"/>
              <a:t>sistêmica</a:t>
            </a:r>
            <a:r>
              <a:rPr lang="en-US" dirty="0" smtClean="0"/>
              <a:t> integral, </a:t>
            </a:r>
            <a:r>
              <a:rPr lang="en-US" dirty="0" err="1" smtClean="0"/>
              <a:t>interdisciplinar</a:t>
            </a:r>
            <a:r>
              <a:rPr lang="en-US" dirty="0" smtClean="0"/>
              <a:t>, </a:t>
            </a:r>
            <a:r>
              <a:rPr lang="en-US" dirty="0" err="1" smtClean="0"/>
              <a:t>contextualizada</a:t>
            </a:r>
            <a:r>
              <a:rPr lang="en-US" dirty="0" smtClean="0"/>
              <a:t> social e </a:t>
            </a:r>
            <a:r>
              <a:rPr lang="en-US" dirty="0" err="1" smtClean="0"/>
              <a:t>politicamente</a:t>
            </a:r>
            <a:r>
              <a:rPr lang="en-US" dirty="0" smtClean="0"/>
              <a:t>, com </a:t>
            </a:r>
            <a:r>
              <a:rPr lang="en-US" dirty="0" err="1" smtClean="0"/>
              <a:t>metodologia</a:t>
            </a:r>
            <a:r>
              <a:rPr lang="en-US" dirty="0" smtClean="0"/>
              <a:t> </a:t>
            </a:r>
            <a:r>
              <a:rPr lang="en-US" dirty="0" err="1" smtClean="0"/>
              <a:t>ativa</a:t>
            </a:r>
            <a:r>
              <a:rPr lang="en-US" dirty="0" smtClean="0"/>
              <a:t> ,</a:t>
            </a:r>
            <a:r>
              <a:rPr lang="en-US" dirty="0" err="1" smtClean="0"/>
              <a:t>que</a:t>
            </a:r>
            <a:r>
              <a:rPr lang="en-US" dirty="0" smtClean="0"/>
              <a:t>  </a:t>
            </a:r>
            <a:r>
              <a:rPr lang="en-US" dirty="0" err="1" smtClean="0"/>
              <a:t>tenha</a:t>
            </a:r>
            <a:r>
              <a:rPr lang="en-US" dirty="0" smtClean="0"/>
              <a:t> </a:t>
            </a:r>
            <a:r>
              <a:rPr lang="en-US" dirty="0" err="1" smtClean="0"/>
              <a:t>como</a:t>
            </a:r>
            <a:r>
              <a:rPr lang="en-US" dirty="0" smtClean="0"/>
              <a:t> </a:t>
            </a:r>
            <a:r>
              <a:rPr lang="en-US" dirty="0" err="1" smtClean="0"/>
              <a:t>pano</a:t>
            </a:r>
            <a:r>
              <a:rPr lang="en-US" dirty="0" smtClean="0"/>
              <a:t> de </a:t>
            </a:r>
            <a:r>
              <a:rPr lang="en-US" dirty="0" err="1" smtClean="0"/>
              <a:t>fundo</a:t>
            </a:r>
            <a:r>
              <a:rPr lang="en-US" dirty="0" smtClean="0"/>
              <a:t> </a:t>
            </a:r>
            <a:r>
              <a:rPr lang="en-US" dirty="0" err="1" smtClean="0"/>
              <a:t>os</a:t>
            </a:r>
            <a:r>
              <a:rPr lang="en-US" dirty="0" smtClean="0"/>
              <a:t> </a:t>
            </a:r>
            <a:r>
              <a:rPr lang="en-US" dirty="0" err="1" smtClean="0"/>
              <a:t>sistemas</a:t>
            </a:r>
            <a:r>
              <a:rPr lang="en-US" dirty="0" smtClean="0"/>
              <a:t> </a:t>
            </a:r>
            <a:r>
              <a:rPr lang="en-US" dirty="0" err="1" smtClean="0"/>
              <a:t>alimentares</a:t>
            </a:r>
            <a:r>
              <a:rPr lang="en-US" dirty="0" smtClean="0"/>
              <a:t> e </a:t>
            </a:r>
            <a:r>
              <a:rPr lang="en-US" dirty="0" err="1" smtClean="0"/>
              <a:t>toda</a:t>
            </a:r>
            <a:r>
              <a:rPr lang="en-US" dirty="0" smtClean="0"/>
              <a:t> a </a:t>
            </a:r>
            <a:r>
              <a:rPr lang="en-US" dirty="0" err="1" smtClean="0"/>
              <a:t>cadeia</a:t>
            </a:r>
            <a:r>
              <a:rPr lang="en-US" dirty="0" smtClean="0"/>
              <a:t> de </a:t>
            </a:r>
            <a:r>
              <a:rPr lang="en-US" dirty="0" err="1" smtClean="0"/>
              <a:t>produção</a:t>
            </a:r>
            <a:r>
              <a:rPr lang="en-US" dirty="0" smtClean="0"/>
              <a:t> </a:t>
            </a:r>
            <a:r>
              <a:rPr lang="en-US" dirty="0" err="1" smtClean="0"/>
              <a:t>ao</a:t>
            </a:r>
            <a:r>
              <a:rPr lang="en-US" dirty="0" smtClean="0"/>
              <a:t> </a:t>
            </a:r>
            <a:r>
              <a:rPr lang="en-US" dirty="0" err="1" smtClean="0"/>
              <a:t>consumo</a:t>
            </a:r>
            <a:r>
              <a:rPr lang="en-US" dirty="0" smtClean="0"/>
              <a:t> de </a:t>
            </a:r>
            <a:r>
              <a:rPr lang="en-US" dirty="0" err="1" smtClean="0"/>
              <a:t>alimentos</a:t>
            </a:r>
            <a:r>
              <a:rPr lang="en-US" dirty="0" smtClean="0"/>
              <a:t>;</a:t>
            </a:r>
            <a:endParaRPr lang="en-US" dirty="0" smtClean="0"/>
          </a:p>
        </p:txBody>
      </p:sp>
    </p:spTree>
    <p:extLst>
      <p:ext uri="{BB962C8B-B14F-4D97-AF65-F5344CB8AC3E}">
        <p14:creationId xmlns:p14="http://schemas.microsoft.com/office/powerpoint/2010/main" val="4143135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err="1" smtClean="0"/>
              <a:t>Gestão</a:t>
            </a:r>
            <a:r>
              <a:rPr lang="en-US" dirty="0" smtClean="0"/>
              <a:t> </a:t>
            </a:r>
            <a:r>
              <a:rPr lang="en-US" dirty="0" err="1" smtClean="0"/>
              <a:t>Política</a:t>
            </a:r>
            <a:endParaRPr lang="en-US" dirty="0"/>
          </a:p>
        </p:txBody>
      </p:sp>
      <p:sp>
        <p:nvSpPr>
          <p:cNvPr id="3" name="Content Placeholder 2"/>
          <p:cNvSpPr>
            <a:spLocks noGrp="1"/>
          </p:cNvSpPr>
          <p:nvPr>
            <p:ph idx="1"/>
          </p:nvPr>
        </p:nvSpPr>
        <p:spPr/>
        <p:txBody>
          <a:bodyPr>
            <a:noAutofit/>
          </a:bodyPr>
          <a:lstStyle/>
          <a:p>
            <a:pPr marL="0" indent="0">
              <a:buNone/>
            </a:pPr>
            <a:r>
              <a:rPr lang="en-US" dirty="0" smtClean="0"/>
              <a:t>3.15. </a:t>
            </a:r>
            <a:r>
              <a:rPr lang="en-US" dirty="0" err="1" smtClean="0"/>
              <a:t>Aprofundar</a:t>
            </a:r>
            <a:r>
              <a:rPr lang="en-US" dirty="0" smtClean="0"/>
              <a:t> </a:t>
            </a:r>
            <a:r>
              <a:rPr lang="en-US" dirty="0" err="1"/>
              <a:t>os</a:t>
            </a:r>
            <a:r>
              <a:rPr lang="en-US" dirty="0"/>
              <a:t> </a:t>
            </a:r>
            <a:r>
              <a:rPr lang="en-US" dirty="0" err="1"/>
              <a:t>efeitos</a:t>
            </a:r>
            <a:r>
              <a:rPr lang="en-US" dirty="0"/>
              <a:t> da </a:t>
            </a:r>
            <a:r>
              <a:rPr lang="en-US" dirty="0" err="1"/>
              <a:t>reforma</a:t>
            </a:r>
            <a:r>
              <a:rPr lang="en-US" dirty="0"/>
              <a:t> </a:t>
            </a:r>
            <a:r>
              <a:rPr lang="en-US" dirty="0" err="1"/>
              <a:t>trabalhista</a:t>
            </a:r>
            <a:r>
              <a:rPr lang="en-US" dirty="0"/>
              <a:t> </a:t>
            </a:r>
            <a:r>
              <a:rPr lang="en-US" dirty="0" err="1"/>
              <a:t>que</a:t>
            </a:r>
            <a:r>
              <a:rPr lang="en-US" dirty="0"/>
              <a:t> </a:t>
            </a:r>
            <a:r>
              <a:rPr lang="en-US" dirty="0" err="1"/>
              <a:t>impactam</a:t>
            </a:r>
            <a:r>
              <a:rPr lang="en-US" dirty="0"/>
              <a:t> </a:t>
            </a:r>
            <a:r>
              <a:rPr lang="en-US" dirty="0" err="1"/>
              <a:t>diretamente</a:t>
            </a:r>
            <a:r>
              <a:rPr lang="en-US" dirty="0"/>
              <a:t> </a:t>
            </a:r>
            <a:r>
              <a:rPr lang="en-US" dirty="0" err="1"/>
              <a:t>na</a:t>
            </a:r>
            <a:r>
              <a:rPr lang="en-US" dirty="0"/>
              <a:t> </a:t>
            </a:r>
            <a:r>
              <a:rPr lang="en-US" dirty="0" err="1"/>
              <a:t>condição</a:t>
            </a:r>
            <a:r>
              <a:rPr lang="en-US" dirty="0"/>
              <a:t> de </a:t>
            </a:r>
            <a:r>
              <a:rPr lang="en-US" dirty="0" err="1"/>
              <a:t>trabalho</a:t>
            </a:r>
            <a:r>
              <a:rPr lang="en-US" dirty="0"/>
              <a:t> do </a:t>
            </a:r>
            <a:r>
              <a:rPr lang="en-US" dirty="0" err="1"/>
              <a:t>nutricionista:precarização</a:t>
            </a:r>
            <a:r>
              <a:rPr lang="en-US" dirty="0"/>
              <a:t> do </a:t>
            </a:r>
            <a:r>
              <a:rPr lang="en-US" dirty="0" err="1"/>
              <a:t>trabalho,trabalho</a:t>
            </a:r>
            <a:r>
              <a:rPr lang="en-US" dirty="0"/>
              <a:t> </a:t>
            </a:r>
            <a:r>
              <a:rPr lang="en-US" dirty="0" err="1"/>
              <a:t>escravo</a:t>
            </a:r>
            <a:r>
              <a:rPr lang="en-US" dirty="0"/>
              <a:t> </a:t>
            </a:r>
            <a:r>
              <a:rPr lang="en-US" dirty="0" err="1"/>
              <a:t>contemporâneo,capital</a:t>
            </a:r>
            <a:r>
              <a:rPr lang="en-US" dirty="0"/>
              <a:t> </a:t>
            </a:r>
            <a:r>
              <a:rPr lang="en-US" dirty="0" err="1"/>
              <a:t>prevalente</a:t>
            </a:r>
            <a:r>
              <a:rPr lang="en-US" dirty="0"/>
              <a:t> </a:t>
            </a:r>
            <a:r>
              <a:rPr lang="en-US" dirty="0" err="1"/>
              <a:t>em</a:t>
            </a:r>
            <a:r>
              <a:rPr lang="en-US" dirty="0"/>
              <a:t> </a:t>
            </a:r>
            <a:r>
              <a:rPr lang="en-US" dirty="0" err="1"/>
              <a:t>relação</a:t>
            </a:r>
            <a:r>
              <a:rPr lang="en-US" dirty="0"/>
              <a:t> </a:t>
            </a:r>
            <a:r>
              <a:rPr lang="en-US" dirty="0" err="1"/>
              <a:t>ao</a:t>
            </a:r>
            <a:r>
              <a:rPr lang="en-US" dirty="0"/>
              <a:t> social, </a:t>
            </a:r>
            <a:r>
              <a:rPr lang="en-US" dirty="0" err="1" smtClean="0"/>
              <a:t>etc</a:t>
            </a:r>
            <a:r>
              <a:rPr lang="en-US" dirty="0" smtClean="0"/>
              <a:t>;</a:t>
            </a:r>
          </a:p>
          <a:p>
            <a:pPr marL="0" indent="0">
              <a:buNone/>
            </a:pPr>
            <a:endParaRPr lang="en-US" dirty="0" smtClean="0"/>
          </a:p>
          <a:p>
            <a:pPr marL="0" indent="0">
              <a:buNone/>
            </a:pPr>
            <a:endParaRPr lang="en-US" dirty="0"/>
          </a:p>
          <a:p>
            <a:pPr marL="0" indent="0">
              <a:buNone/>
            </a:pPr>
            <a:r>
              <a:rPr lang="en-US" dirty="0" smtClean="0"/>
              <a:t>3.16. </a:t>
            </a:r>
            <a:r>
              <a:rPr lang="en-US" dirty="0" err="1" smtClean="0"/>
              <a:t>Fortalecimento</a:t>
            </a:r>
            <a:r>
              <a:rPr lang="en-US" dirty="0" smtClean="0"/>
              <a:t> </a:t>
            </a:r>
            <a:r>
              <a:rPr lang="en-US" dirty="0"/>
              <a:t>do </a:t>
            </a:r>
            <a:r>
              <a:rPr lang="en-US" dirty="0" err="1"/>
              <a:t>papel</a:t>
            </a:r>
            <a:r>
              <a:rPr lang="en-US" dirty="0"/>
              <a:t> dos </a:t>
            </a:r>
            <a:r>
              <a:rPr lang="en-US" dirty="0" err="1"/>
              <a:t>Conselhos</a:t>
            </a:r>
            <a:r>
              <a:rPr lang="en-US" dirty="0"/>
              <a:t> </a:t>
            </a:r>
            <a:r>
              <a:rPr lang="en-US" dirty="0" err="1"/>
              <a:t>em</a:t>
            </a:r>
            <a:r>
              <a:rPr lang="en-US" dirty="0"/>
              <a:t> </a:t>
            </a:r>
            <a:r>
              <a:rPr lang="en-US" dirty="0" err="1"/>
              <a:t>defesa</a:t>
            </a:r>
            <a:r>
              <a:rPr lang="en-US" dirty="0"/>
              <a:t> da </a:t>
            </a:r>
            <a:r>
              <a:rPr lang="en-US" dirty="0" err="1"/>
              <a:t>sociedade</a:t>
            </a:r>
            <a:r>
              <a:rPr lang="en-US" dirty="0" err="1" smtClean="0"/>
              <a:t>,contra</a:t>
            </a:r>
            <a:r>
              <a:rPr lang="en-US" dirty="0" smtClean="0"/>
              <a:t> </a:t>
            </a:r>
            <a:r>
              <a:rPr lang="en-US" dirty="0" err="1" smtClean="0"/>
              <a:t>os</a:t>
            </a:r>
            <a:r>
              <a:rPr lang="en-US" dirty="0" smtClean="0"/>
              <a:t> </a:t>
            </a:r>
            <a:r>
              <a:rPr lang="en-US" dirty="0" err="1"/>
              <a:t>maus</a:t>
            </a:r>
            <a:r>
              <a:rPr lang="en-US" dirty="0"/>
              <a:t> </a:t>
            </a:r>
            <a:r>
              <a:rPr lang="en-US" dirty="0" err="1"/>
              <a:t>profissionais</a:t>
            </a:r>
            <a:r>
              <a:rPr lang="en-US" dirty="0"/>
              <a:t> </a:t>
            </a:r>
            <a:r>
              <a:rPr lang="en-US" dirty="0" err="1"/>
              <a:t>que</a:t>
            </a:r>
            <a:r>
              <a:rPr lang="en-US" dirty="0"/>
              <a:t> </a:t>
            </a:r>
            <a:r>
              <a:rPr lang="en-US" dirty="0" err="1"/>
              <a:t>prestam</a:t>
            </a:r>
            <a:r>
              <a:rPr lang="en-US" dirty="0"/>
              <a:t> </a:t>
            </a:r>
            <a:r>
              <a:rPr lang="en-US" dirty="0" err="1" smtClean="0"/>
              <a:t>serviços</a:t>
            </a:r>
            <a:r>
              <a:rPr lang="en-US" dirty="0" smtClean="0"/>
              <a:t> com </a:t>
            </a:r>
            <a:r>
              <a:rPr lang="en-US" dirty="0"/>
              <a:t>forte </a:t>
            </a:r>
            <a:r>
              <a:rPr lang="en-US" dirty="0" err="1"/>
              <a:t>papel</a:t>
            </a:r>
            <a:r>
              <a:rPr lang="en-US" dirty="0"/>
              <a:t> </a:t>
            </a:r>
            <a:r>
              <a:rPr lang="en-US" dirty="0" err="1"/>
              <a:t>orientador</a:t>
            </a:r>
            <a:r>
              <a:rPr lang="en-US" dirty="0"/>
              <a:t> </a:t>
            </a:r>
            <a:r>
              <a:rPr lang="en-US" dirty="0" err="1"/>
              <a:t>aos</a:t>
            </a:r>
            <a:r>
              <a:rPr lang="en-US" dirty="0"/>
              <a:t> </a:t>
            </a:r>
            <a:r>
              <a:rPr lang="en-US" dirty="0" err="1"/>
              <a:t>profissionais</a:t>
            </a:r>
            <a:r>
              <a:rPr lang="en-US" dirty="0"/>
              <a:t>;</a:t>
            </a:r>
          </a:p>
        </p:txBody>
      </p:sp>
    </p:spTree>
    <p:extLst>
      <p:ext uri="{BB962C8B-B14F-4D97-AF65-F5344CB8AC3E}">
        <p14:creationId xmlns:p14="http://schemas.microsoft.com/office/powerpoint/2010/main" val="1269343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err="1" smtClean="0"/>
              <a:t>Gestão</a:t>
            </a:r>
            <a:r>
              <a:rPr lang="en-US" dirty="0" smtClean="0"/>
              <a:t> </a:t>
            </a:r>
            <a:r>
              <a:rPr lang="en-US" dirty="0" err="1" smtClean="0"/>
              <a:t>Política</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3.17. </a:t>
            </a:r>
            <a:r>
              <a:rPr lang="en-US" dirty="0" err="1"/>
              <a:t>Fortalecimento</a:t>
            </a:r>
            <a:r>
              <a:rPr lang="en-US" dirty="0"/>
              <a:t> </a:t>
            </a:r>
            <a:r>
              <a:rPr lang="en-US" dirty="0" smtClean="0"/>
              <a:t>dos </a:t>
            </a:r>
            <a:r>
              <a:rPr lang="en-US" dirty="0" err="1"/>
              <a:t>S</a:t>
            </a:r>
            <a:r>
              <a:rPr lang="en-US" dirty="0" err="1" smtClean="0"/>
              <a:t>indicatos</a:t>
            </a:r>
            <a:r>
              <a:rPr lang="en-US" dirty="0" smtClean="0"/>
              <a:t> </a:t>
            </a:r>
            <a:r>
              <a:rPr lang="en-US" dirty="0" smtClean="0"/>
              <a:t>para </a:t>
            </a:r>
            <a:r>
              <a:rPr lang="en-US" dirty="0" err="1" smtClean="0"/>
              <a:t>promover</a:t>
            </a:r>
            <a:r>
              <a:rPr lang="en-US" dirty="0" smtClean="0"/>
              <a:t> as </a:t>
            </a:r>
            <a:r>
              <a:rPr lang="en-US" dirty="0" err="1" smtClean="0"/>
              <a:t>convenções</a:t>
            </a:r>
            <a:r>
              <a:rPr lang="en-US" dirty="0" smtClean="0"/>
              <a:t> </a:t>
            </a:r>
            <a:r>
              <a:rPr lang="en-US" dirty="0" err="1" smtClean="0"/>
              <a:t>coletivas</a:t>
            </a:r>
            <a:r>
              <a:rPr lang="en-US" dirty="0" smtClean="0"/>
              <a:t> </a:t>
            </a:r>
            <a:r>
              <a:rPr lang="en-US" dirty="0" err="1" smtClean="0"/>
              <a:t>em</a:t>
            </a:r>
            <a:r>
              <a:rPr lang="en-US" dirty="0" smtClean="0"/>
              <a:t> </a:t>
            </a:r>
            <a:r>
              <a:rPr lang="en-US" dirty="0" err="1" smtClean="0"/>
              <a:t>todas</a:t>
            </a:r>
            <a:r>
              <a:rPr lang="en-US" dirty="0" smtClean="0"/>
              <a:t> as </a:t>
            </a:r>
            <a:r>
              <a:rPr lang="en-US" dirty="0" err="1" smtClean="0"/>
              <a:t>áreas</a:t>
            </a:r>
            <a:r>
              <a:rPr lang="en-US" dirty="0" smtClean="0"/>
              <a:t> de </a:t>
            </a:r>
            <a:r>
              <a:rPr lang="en-US" dirty="0" err="1" smtClean="0"/>
              <a:t>atuação</a:t>
            </a:r>
            <a:r>
              <a:rPr lang="en-US" dirty="0" smtClean="0"/>
              <a:t> </a:t>
            </a:r>
            <a:r>
              <a:rPr lang="en-US" dirty="0" err="1" smtClean="0"/>
              <a:t>em</a:t>
            </a:r>
            <a:r>
              <a:rPr lang="en-US" dirty="0" smtClean="0"/>
              <a:t> </a:t>
            </a:r>
            <a:r>
              <a:rPr lang="en-US" dirty="0" err="1" smtClean="0"/>
              <a:t>todo</a:t>
            </a:r>
            <a:r>
              <a:rPr lang="en-US" dirty="0" smtClean="0"/>
              <a:t>  </a:t>
            </a:r>
            <a:r>
              <a:rPr lang="en-US" dirty="0" err="1" smtClean="0"/>
              <a:t>território</a:t>
            </a:r>
            <a:r>
              <a:rPr lang="en-US" dirty="0" smtClean="0"/>
              <a:t> </a:t>
            </a:r>
            <a:r>
              <a:rPr lang="en-US" dirty="0" err="1" smtClean="0"/>
              <a:t>nacional</a:t>
            </a:r>
            <a:r>
              <a:rPr lang="en-US" dirty="0" smtClean="0"/>
              <a:t>,</a:t>
            </a:r>
          </a:p>
          <a:p>
            <a:pPr marL="0" indent="0">
              <a:buNone/>
            </a:pPr>
            <a:r>
              <a:rPr lang="en-US" dirty="0" smtClean="0"/>
              <a:t>3.18. </a:t>
            </a:r>
            <a:r>
              <a:rPr lang="en-US" dirty="0"/>
              <a:t>As </a:t>
            </a:r>
            <a:r>
              <a:rPr lang="en-US" dirty="0" err="1" smtClean="0"/>
              <a:t>entidades</a:t>
            </a:r>
            <a:r>
              <a:rPr lang="en-US" dirty="0" smtClean="0"/>
              <a:t> de </a:t>
            </a:r>
            <a:r>
              <a:rPr lang="en-US" dirty="0" err="1" smtClean="0"/>
              <a:t>Nutrição</a:t>
            </a:r>
            <a:r>
              <a:rPr lang="en-US" dirty="0" smtClean="0"/>
              <a:t> </a:t>
            </a:r>
            <a:r>
              <a:rPr lang="en-US" dirty="0" err="1" smtClean="0"/>
              <a:t>devem</a:t>
            </a:r>
            <a:r>
              <a:rPr lang="en-US" dirty="0" smtClean="0"/>
              <a:t> </a:t>
            </a:r>
            <a:r>
              <a:rPr lang="en-US" dirty="0" err="1" smtClean="0"/>
              <a:t>desenvolver</a:t>
            </a:r>
            <a:r>
              <a:rPr lang="en-US" dirty="0" smtClean="0"/>
              <a:t> </a:t>
            </a:r>
            <a:r>
              <a:rPr lang="en-US" dirty="0" err="1" smtClean="0"/>
              <a:t>atividades</a:t>
            </a:r>
            <a:r>
              <a:rPr lang="en-US" dirty="0" smtClean="0"/>
              <a:t> </a:t>
            </a:r>
            <a:r>
              <a:rPr lang="en-US" dirty="0" err="1" smtClean="0"/>
              <a:t>em</a:t>
            </a:r>
            <a:r>
              <a:rPr lang="en-US" dirty="0" smtClean="0"/>
              <a:t> </a:t>
            </a:r>
            <a:r>
              <a:rPr lang="en-US" dirty="0" err="1" smtClean="0"/>
              <a:t>salas</a:t>
            </a:r>
            <a:r>
              <a:rPr lang="en-US" dirty="0" smtClean="0"/>
              <a:t> de aula, </a:t>
            </a:r>
            <a:r>
              <a:rPr lang="en-US" dirty="0" err="1" smtClean="0"/>
              <a:t>promovendo</a:t>
            </a:r>
            <a:r>
              <a:rPr lang="en-US" dirty="0" smtClean="0"/>
              <a:t> a </a:t>
            </a:r>
            <a:r>
              <a:rPr lang="en-US" dirty="0" err="1" smtClean="0"/>
              <a:t>discussão</a:t>
            </a:r>
            <a:r>
              <a:rPr lang="en-US" dirty="0" smtClean="0"/>
              <a:t> de </a:t>
            </a:r>
            <a:r>
              <a:rPr lang="en-US" dirty="0" err="1" smtClean="0"/>
              <a:t>temas</a:t>
            </a:r>
            <a:r>
              <a:rPr lang="en-US" dirty="0" smtClean="0"/>
              <a:t> </a:t>
            </a:r>
            <a:r>
              <a:rPr lang="en-US" dirty="0" err="1" smtClean="0"/>
              <a:t>como</a:t>
            </a:r>
            <a:r>
              <a:rPr lang="en-US" dirty="0" smtClean="0"/>
              <a:t> </a:t>
            </a:r>
            <a:r>
              <a:rPr lang="en-US" dirty="0" err="1" smtClean="0"/>
              <a:t>ética</a:t>
            </a:r>
            <a:r>
              <a:rPr lang="en-US" dirty="0" smtClean="0"/>
              <a:t>, </a:t>
            </a:r>
            <a:r>
              <a:rPr lang="en-US" dirty="0" err="1" smtClean="0"/>
              <a:t>mercado</a:t>
            </a:r>
            <a:r>
              <a:rPr lang="en-US" dirty="0" smtClean="0"/>
              <a:t> de </a:t>
            </a:r>
            <a:r>
              <a:rPr lang="en-US" dirty="0" err="1" smtClean="0"/>
              <a:t>trabalho</a:t>
            </a:r>
            <a:r>
              <a:rPr lang="en-US" dirty="0" smtClean="0"/>
              <a:t>, para </a:t>
            </a:r>
            <a:r>
              <a:rPr lang="en-US" dirty="0" err="1" smtClean="0"/>
              <a:t>promover</a:t>
            </a:r>
            <a:r>
              <a:rPr lang="en-US" dirty="0" smtClean="0"/>
              <a:t>  a </a:t>
            </a:r>
            <a:r>
              <a:rPr lang="en-US" dirty="0" err="1" smtClean="0"/>
              <a:t>aproximação</a:t>
            </a:r>
            <a:r>
              <a:rPr lang="en-US" dirty="0" smtClean="0"/>
              <a:t> com </a:t>
            </a:r>
            <a:r>
              <a:rPr lang="en-US" dirty="0" err="1" smtClean="0"/>
              <a:t>os</a:t>
            </a:r>
            <a:r>
              <a:rPr lang="en-US" dirty="0" smtClean="0"/>
              <a:t> </a:t>
            </a:r>
            <a:r>
              <a:rPr lang="en-US" dirty="0" err="1" smtClean="0"/>
              <a:t>estudantes</a:t>
            </a:r>
            <a:r>
              <a:rPr lang="en-US" dirty="0" smtClean="0"/>
              <a:t>  e </a:t>
            </a:r>
            <a:r>
              <a:rPr lang="en-US" dirty="0" err="1" smtClean="0"/>
              <a:t>contribuindo</a:t>
            </a:r>
            <a:r>
              <a:rPr lang="en-US" dirty="0" smtClean="0"/>
              <a:t> para </a:t>
            </a:r>
            <a:r>
              <a:rPr lang="en-US" dirty="0" err="1" smtClean="0"/>
              <a:t>uma</a:t>
            </a:r>
            <a:r>
              <a:rPr lang="en-US" dirty="0" smtClean="0"/>
              <a:t> </a:t>
            </a:r>
            <a:r>
              <a:rPr lang="en-US" dirty="0" err="1" smtClean="0"/>
              <a:t>formação</a:t>
            </a:r>
            <a:r>
              <a:rPr lang="en-US" dirty="0" smtClean="0"/>
              <a:t> </a:t>
            </a:r>
            <a:r>
              <a:rPr lang="en-US" dirty="0" err="1" smtClean="0"/>
              <a:t>inserida</a:t>
            </a:r>
            <a:r>
              <a:rPr lang="en-US" dirty="0" smtClean="0"/>
              <a:t> no </a:t>
            </a:r>
            <a:r>
              <a:rPr lang="en-US" dirty="0" err="1" smtClean="0"/>
              <a:t>contexto</a:t>
            </a:r>
            <a:r>
              <a:rPr lang="en-US" dirty="0" smtClean="0"/>
              <a:t> </a:t>
            </a:r>
            <a:r>
              <a:rPr lang="en-US" dirty="0" err="1" smtClean="0"/>
              <a:t>político,Ex</a:t>
            </a:r>
            <a:r>
              <a:rPr lang="en-US" dirty="0" smtClean="0"/>
              <a:t>: CRN </a:t>
            </a:r>
            <a:r>
              <a:rPr lang="en-US" dirty="0" err="1" smtClean="0"/>
              <a:t>acadêmico</a:t>
            </a:r>
            <a:r>
              <a:rPr lang="en-US" dirty="0" smtClean="0"/>
              <a:t>, CRN Junior; </a:t>
            </a:r>
          </a:p>
          <a:p>
            <a:pPr marL="0" indent="0">
              <a:buNone/>
            </a:pPr>
            <a:r>
              <a:rPr lang="en-US" dirty="0" smtClean="0"/>
              <a:t>3.19. </a:t>
            </a:r>
            <a:r>
              <a:rPr lang="en-US" dirty="0" err="1"/>
              <a:t>Fortalecimento</a:t>
            </a:r>
            <a:r>
              <a:rPr lang="en-US" dirty="0"/>
              <a:t> </a:t>
            </a:r>
            <a:r>
              <a:rPr lang="en-US" dirty="0" smtClean="0"/>
              <a:t>do </a:t>
            </a:r>
            <a:r>
              <a:rPr lang="en-US" dirty="0" err="1" smtClean="0"/>
              <a:t>ENENUT,com</a:t>
            </a:r>
            <a:r>
              <a:rPr lang="en-US" dirty="0" smtClean="0"/>
              <a:t> a  </a:t>
            </a:r>
            <a:r>
              <a:rPr lang="en-US" dirty="0" err="1" smtClean="0"/>
              <a:t>ampliação</a:t>
            </a:r>
            <a:r>
              <a:rPr lang="en-US" dirty="0" smtClean="0"/>
              <a:t> de </a:t>
            </a:r>
            <a:r>
              <a:rPr lang="en-US" dirty="0" err="1" smtClean="0"/>
              <a:t>participaç</a:t>
            </a:r>
            <a:r>
              <a:rPr lang="en-US" dirty="0" err="1" smtClean="0"/>
              <a:t>ão</a:t>
            </a:r>
            <a:r>
              <a:rPr lang="en-US" dirty="0" smtClean="0"/>
              <a:t>  </a:t>
            </a:r>
            <a:r>
              <a:rPr lang="en-US" dirty="0" smtClean="0"/>
              <a:t>dos </a:t>
            </a:r>
            <a:r>
              <a:rPr lang="en-US" dirty="0" err="1" smtClean="0"/>
              <a:t>estudantes</a:t>
            </a:r>
            <a:r>
              <a:rPr lang="en-US" dirty="0" smtClean="0"/>
              <a:t> das </a:t>
            </a:r>
            <a:r>
              <a:rPr lang="en-US" dirty="0" err="1" smtClean="0"/>
              <a:t>instituições</a:t>
            </a:r>
            <a:r>
              <a:rPr lang="en-US" dirty="0" smtClean="0"/>
              <a:t> </a:t>
            </a:r>
            <a:r>
              <a:rPr lang="en-US" dirty="0" err="1" smtClean="0"/>
              <a:t>privadas</a:t>
            </a:r>
            <a:r>
              <a:rPr lang="en-US" dirty="0" smtClean="0"/>
              <a:t>; </a:t>
            </a:r>
          </a:p>
          <a:p>
            <a:pPr marL="0" indent="0">
              <a:buNone/>
            </a:pPr>
            <a:r>
              <a:rPr lang="en-US" dirty="0" smtClean="0"/>
              <a:t>3.20. As </a:t>
            </a:r>
            <a:r>
              <a:rPr lang="en-US" dirty="0" err="1" smtClean="0"/>
              <a:t>entidades</a:t>
            </a:r>
            <a:r>
              <a:rPr lang="en-US" dirty="0" smtClean="0"/>
              <a:t> de </a:t>
            </a:r>
            <a:r>
              <a:rPr lang="en-US" dirty="0" err="1" smtClean="0"/>
              <a:t>nutrição</a:t>
            </a:r>
            <a:r>
              <a:rPr lang="en-US" dirty="0" smtClean="0"/>
              <a:t> </a:t>
            </a:r>
            <a:r>
              <a:rPr lang="en-US" dirty="0" err="1" smtClean="0"/>
              <a:t>devem</a:t>
            </a:r>
            <a:r>
              <a:rPr lang="en-US" dirty="0" smtClean="0"/>
              <a:t> </a:t>
            </a:r>
            <a:r>
              <a:rPr lang="en-US" dirty="0" err="1"/>
              <a:t>p</a:t>
            </a:r>
            <a:r>
              <a:rPr lang="en-US" dirty="0" err="1" smtClean="0"/>
              <a:t>romover</a:t>
            </a:r>
            <a:r>
              <a:rPr lang="en-US" dirty="0" smtClean="0"/>
              <a:t> </a:t>
            </a:r>
            <a:r>
              <a:rPr lang="en-US" dirty="0" err="1" smtClean="0"/>
              <a:t>discussões</a:t>
            </a:r>
            <a:r>
              <a:rPr lang="en-US" dirty="0" smtClean="0"/>
              <a:t> </a:t>
            </a:r>
            <a:r>
              <a:rPr lang="en-US" dirty="0" err="1" smtClean="0"/>
              <a:t>sobre</a:t>
            </a:r>
            <a:r>
              <a:rPr lang="en-US" dirty="0" smtClean="0"/>
              <a:t> a PEC dos </a:t>
            </a:r>
            <a:r>
              <a:rPr lang="en-US" dirty="0" err="1" smtClean="0"/>
              <a:t>gastos</a:t>
            </a:r>
            <a:r>
              <a:rPr lang="en-US" dirty="0" smtClean="0"/>
              <a:t> </a:t>
            </a:r>
            <a:r>
              <a:rPr lang="en-US" dirty="0" err="1" smtClean="0"/>
              <a:t>públicos</a:t>
            </a:r>
            <a:r>
              <a:rPr lang="en-US" dirty="0" smtClean="0"/>
              <a:t>, </a:t>
            </a:r>
            <a:r>
              <a:rPr lang="en-US" dirty="0" err="1" smtClean="0"/>
              <a:t>que</a:t>
            </a:r>
            <a:r>
              <a:rPr lang="en-US" dirty="0" smtClean="0"/>
              <a:t> </a:t>
            </a:r>
            <a:r>
              <a:rPr lang="en-US" dirty="0" err="1" smtClean="0"/>
              <a:t>interferem</a:t>
            </a:r>
            <a:r>
              <a:rPr lang="en-US" dirty="0" smtClean="0"/>
              <a:t> </a:t>
            </a:r>
            <a:r>
              <a:rPr lang="en-US" dirty="0" err="1" smtClean="0"/>
              <a:t>diretamente</a:t>
            </a:r>
            <a:r>
              <a:rPr lang="en-US" dirty="0" smtClean="0"/>
              <a:t> </a:t>
            </a:r>
            <a:r>
              <a:rPr lang="en-US" dirty="0" err="1" smtClean="0"/>
              <a:t>na</a:t>
            </a:r>
            <a:r>
              <a:rPr lang="en-US" dirty="0" smtClean="0"/>
              <a:t> </a:t>
            </a:r>
            <a:r>
              <a:rPr lang="en-US" dirty="0" err="1" smtClean="0"/>
              <a:t>atuação</a:t>
            </a:r>
            <a:r>
              <a:rPr lang="en-US" dirty="0" smtClean="0"/>
              <a:t> do </a:t>
            </a:r>
            <a:r>
              <a:rPr lang="en-US" dirty="0" err="1" smtClean="0"/>
              <a:t>profissional</a:t>
            </a:r>
            <a:r>
              <a:rPr lang="en-US" dirty="0" smtClean="0"/>
              <a:t> e </a:t>
            </a:r>
            <a:r>
              <a:rPr lang="en-US" dirty="0" err="1" smtClean="0"/>
              <a:t>consequentemente</a:t>
            </a:r>
            <a:r>
              <a:rPr lang="en-US" dirty="0" smtClean="0"/>
              <a:t> </a:t>
            </a:r>
            <a:r>
              <a:rPr lang="en-US" dirty="0" err="1" smtClean="0"/>
              <a:t>na</a:t>
            </a:r>
            <a:r>
              <a:rPr lang="en-US" dirty="0" smtClean="0"/>
              <a:t> </a:t>
            </a:r>
            <a:r>
              <a:rPr lang="en-US" dirty="0" smtClean="0"/>
              <a:t>SAN da </a:t>
            </a:r>
            <a:r>
              <a:rPr lang="en-US" dirty="0" err="1" smtClean="0"/>
              <a:t>população</a:t>
            </a:r>
            <a:r>
              <a:rPr lang="en-US" dirty="0" err="1" smtClean="0"/>
              <a:t>;</a:t>
            </a:r>
            <a:r>
              <a:rPr lang="en-US" dirty="0" err="1" smtClean="0"/>
              <a:t>e</a:t>
            </a:r>
            <a:r>
              <a:rPr lang="en-US" dirty="0" smtClean="0"/>
              <a:t> </a:t>
            </a:r>
            <a:r>
              <a:rPr lang="en-US" dirty="0" err="1" smtClean="0"/>
              <a:t>sobre</a:t>
            </a:r>
            <a:r>
              <a:rPr lang="en-US" dirty="0" smtClean="0"/>
              <a:t> </a:t>
            </a:r>
            <a:r>
              <a:rPr lang="en-US" dirty="0" smtClean="0"/>
              <a:t> </a:t>
            </a:r>
            <a:r>
              <a:rPr lang="en-US" dirty="0" err="1" smtClean="0"/>
              <a:t>diretrizes</a:t>
            </a:r>
            <a:r>
              <a:rPr lang="en-US" dirty="0" smtClean="0"/>
              <a:t> </a:t>
            </a:r>
            <a:r>
              <a:rPr lang="en-US" dirty="0" err="1" smtClean="0"/>
              <a:t>curriculares</a:t>
            </a:r>
            <a:r>
              <a:rPr lang="en-US" dirty="0" smtClean="0"/>
              <a:t> do </a:t>
            </a:r>
            <a:r>
              <a:rPr lang="en-US" dirty="0" err="1" smtClean="0"/>
              <a:t>ensino</a:t>
            </a:r>
            <a:r>
              <a:rPr lang="en-US" dirty="0" smtClean="0"/>
              <a:t> </a:t>
            </a:r>
            <a:r>
              <a:rPr lang="en-US" dirty="0" err="1" smtClean="0"/>
              <a:t>médio,Ex</a:t>
            </a:r>
            <a:r>
              <a:rPr lang="en-US" dirty="0" smtClean="0"/>
              <a:t>. </a:t>
            </a:r>
            <a:r>
              <a:rPr lang="en-US" dirty="0" err="1" smtClean="0"/>
              <a:t>escolas</a:t>
            </a:r>
            <a:r>
              <a:rPr lang="en-US" dirty="0" smtClean="0"/>
              <a:t> </a:t>
            </a:r>
            <a:r>
              <a:rPr lang="en-US" dirty="0" err="1" smtClean="0"/>
              <a:t>sem</a:t>
            </a:r>
            <a:r>
              <a:rPr lang="en-US" dirty="0" smtClean="0"/>
              <a:t> </a:t>
            </a:r>
            <a:r>
              <a:rPr lang="en-US" dirty="0" err="1" smtClean="0"/>
              <a:t>partido</a:t>
            </a:r>
            <a:endParaRPr lang="en-US" dirty="0" smtClean="0"/>
          </a:p>
        </p:txBody>
      </p:sp>
    </p:spTree>
    <p:extLst>
      <p:ext uri="{BB962C8B-B14F-4D97-AF65-F5344CB8AC3E}">
        <p14:creationId xmlns:p14="http://schemas.microsoft.com/office/powerpoint/2010/main" val="461451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err="1" smtClean="0"/>
              <a:t>Gestão</a:t>
            </a:r>
            <a:r>
              <a:rPr lang="en-US" dirty="0" smtClean="0"/>
              <a:t> </a:t>
            </a:r>
            <a:r>
              <a:rPr lang="en-US" dirty="0" err="1" smtClean="0"/>
              <a:t>Política</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3.21. </a:t>
            </a:r>
            <a:r>
              <a:rPr lang="en-US" dirty="0" err="1" smtClean="0"/>
              <a:t>Estimular</a:t>
            </a:r>
            <a:r>
              <a:rPr lang="en-US" dirty="0" smtClean="0"/>
              <a:t> a </a:t>
            </a:r>
            <a:r>
              <a:rPr lang="en-US" dirty="0" err="1" smtClean="0"/>
              <a:t>reflexão</a:t>
            </a:r>
            <a:r>
              <a:rPr lang="en-US" dirty="0" smtClean="0"/>
              <a:t> </a:t>
            </a:r>
            <a:r>
              <a:rPr lang="en-US" dirty="0" err="1" smtClean="0"/>
              <a:t>sobre</a:t>
            </a:r>
            <a:r>
              <a:rPr lang="en-US" dirty="0" smtClean="0"/>
              <a:t> a </a:t>
            </a:r>
            <a:r>
              <a:rPr lang="en-US" dirty="0" err="1" smtClean="0"/>
              <a:t>mudança</a:t>
            </a:r>
            <a:r>
              <a:rPr lang="en-US" dirty="0" smtClean="0"/>
              <a:t> de </a:t>
            </a:r>
            <a:r>
              <a:rPr lang="en-US" dirty="0" err="1" smtClean="0"/>
              <a:t>paradigma</a:t>
            </a:r>
            <a:r>
              <a:rPr lang="en-US" dirty="0" smtClean="0"/>
              <a:t>  da </a:t>
            </a:r>
            <a:r>
              <a:rPr lang="en-US" dirty="0" err="1" smtClean="0"/>
              <a:t>formação</a:t>
            </a:r>
            <a:r>
              <a:rPr lang="en-US" dirty="0" smtClean="0"/>
              <a:t> do professor, com </a:t>
            </a:r>
            <a:r>
              <a:rPr lang="en-US" dirty="0" smtClean="0"/>
              <a:t> </a:t>
            </a:r>
            <a:r>
              <a:rPr lang="en-US" dirty="0" err="1" smtClean="0"/>
              <a:t>elaboraç</a:t>
            </a:r>
            <a:r>
              <a:rPr lang="en-US" dirty="0" err="1" smtClean="0"/>
              <a:t>ão</a:t>
            </a:r>
            <a:r>
              <a:rPr lang="en-US" dirty="0" smtClean="0"/>
              <a:t> de </a:t>
            </a:r>
            <a:r>
              <a:rPr lang="en-US" dirty="0" err="1" smtClean="0"/>
              <a:t>uma</a:t>
            </a:r>
            <a:r>
              <a:rPr lang="en-US" dirty="0" smtClean="0"/>
              <a:t> </a:t>
            </a:r>
            <a:r>
              <a:rPr lang="en-US" dirty="0" smtClean="0"/>
              <a:t> </a:t>
            </a:r>
            <a:r>
              <a:rPr lang="en-US" dirty="0" err="1" smtClean="0"/>
              <a:t>matriz</a:t>
            </a:r>
            <a:r>
              <a:rPr lang="en-US" dirty="0" smtClean="0"/>
              <a:t> de </a:t>
            </a:r>
            <a:r>
              <a:rPr lang="en-US" dirty="0" err="1" smtClean="0"/>
              <a:t>referência</a:t>
            </a:r>
            <a:r>
              <a:rPr lang="en-US" dirty="0" smtClean="0"/>
              <a:t> </a:t>
            </a:r>
            <a:r>
              <a:rPr lang="en-US" dirty="0" err="1" smtClean="0"/>
              <a:t>multiprofissional</a:t>
            </a:r>
            <a:r>
              <a:rPr lang="en-US" dirty="0" smtClean="0"/>
              <a:t> e </a:t>
            </a:r>
            <a:r>
              <a:rPr lang="en-US" dirty="0" err="1" smtClean="0"/>
              <a:t>integração</a:t>
            </a:r>
            <a:r>
              <a:rPr lang="en-US" dirty="0" smtClean="0"/>
              <a:t> </a:t>
            </a:r>
            <a:r>
              <a:rPr lang="en-US" dirty="0" err="1" smtClean="0"/>
              <a:t>ensino</a:t>
            </a:r>
            <a:r>
              <a:rPr lang="en-US" dirty="0" smtClean="0"/>
              <a:t>/</a:t>
            </a:r>
            <a:r>
              <a:rPr lang="en-US" dirty="0" err="1" smtClean="0"/>
              <a:t>serviço</a:t>
            </a:r>
            <a:r>
              <a:rPr lang="en-US" dirty="0" smtClean="0"/>
              <a:t>;</a:t>
            </a:r>
          </a:p>
          <a:p>
            <a:pPr marL="0" indent="0">
              <a:buNone/>
            </a:pPr>
            <a:r>
              <a:rPr lang="en-US" dirty="0" smtClean="0"/>
              <a:t>3.22. </a:t>
            </a:r>
            <a:r>
              <a:rPr lang="en-US" dirty="0" err="1"/>
              <a:t>Reforçar</a:t>
            </a:r>
            <a:r>
              <a:rPr lang="en-US" dirty="0"/>
              <a:t> </a:t>
            </a:r>
            <a:r>
              <a:rPr lang="en-US" dirty="0" err="1" smtClean="0"/>
              <a:t>iniciativas</a:t>
            </a:r>
            <a:r>
              <a:rPr lang="en-US" dirty="0" smtClean="0"/>
              <a:t> </a:t>
            </a:r>
            <a:r>
              <a:rPr lang="en-US" dirty="0" err="1" smtClean="0"/>
              <a:t>como</a:t>
            </a:r>
            <a:r>
              <a:rPr lang="en-US" dirty="0" smtClean="0"/>
              <a:t> </a:t>
            </a:r>
            <a:r>
              <a:rPr lang="en-US" dirty="0" smtClean="0"/>
              <a:t>“</a:t>
            </a:r>
            <a:r>
              <a:rPr lang="en-US" dirty="0" err="1" smtClean="0"/>
              <a:t>idéias</a:t>
            </a:r>
            <a:r>
              <a:rPr lang="en-US" dirty="0" smtClean="0"/>
              <a:t> </a:t>
            </a:r>
            <a:r>
              <a:rPr lang="en-US" dirty="0" err="1" smtClean="0"/>
              <a:t>criativas</a:t>
            </a:r>
            <a:r>
              <a:rPr lang="en-US" dirty="0" smtClean="0"/>
              <a:t>” </a:t>
            </a:r>
            <a:r>
              <a:rPr lang="en-US" dirty="0" smtClean="0"/>
              <a:t>no </a:t>
            </a:r>
            <a:r>
              <a:rPr lang="en-US" dirty="0" err="1" smtClean="0"/>
              <a:t>Congresso</a:t>
            </a:r>
            <a:r>
              <a:rPr lang="en-US" dirty="0" smtClean="0"/>
              <a:t> </a:t>
            </a:r>
            <a:r>
              <a:rPr lang="en-US" dirty="0" err="1" smtClean="0"/>
              <a:t>Nacional</a:t>
            </a:r>
            <a:r>
              <a:rPr lang="en-US" dirty="0" smtClean="0"/>
              <a:t>, </a:t>
            </a:r>
            <a:r>
              <a:rPr lang="en-US" dirty="0" err="1" smtClean="0"/>
              <a:t>bem</a:t>
            </a:r>
            <a:r>
              <a:rPr lang="en-US" dirty="0" smtClean="0"/>
              <a:t> </a:t>
            </a:r>
            <a:r>
              <a:rPr lang="en-US" dirty="0" err="1" smtClean="0"/>
              <a:t>como</a:t>
            </a:r>
            <a:r>
              <a:rPr lang="en-US" dirty="0" smtClean="0"/>
              <a:t> a </a:t>
            </a:r>
            <a:r>
              <a:rPr lang="en-US" dirty="0" err="1" smtClean="0"/>
              <a:t>ampla</a:t>
            </a:r>
            <a:r>
              <a:rPr lang="en-US" dirty="0" smtClean="0"/>
              <a:t> </a:t>
            </a:r>
            <a:r>
              <a:rPr lang="en-US" dirty="0" err="1" smtClean="0"/>
              <a:t>divulgação</a:t>
            </a:r>
            <a:r>
              <a:rPr lang="en-US" dirty="0" smtClean="0"/>
              <a:t> </a:t>
            </a:r>
            <a:r>
              <a:rPr lang="en-US" dirty="0" err="1" smtClean="0"/>
              <a:t>dessas</a:t>
            </a:r>
            <a:r>
              <a:rPr lang="en-US" dirty="0" smtClean="0"/>
              <a:t> </a:t>
            </a:r>
            <a:r>
              <a:rPr lang="en-US" dirty="0" err="1" smtClean="0"/>
              <a:t>iniciativas</a:t>
            </a:r>
            <a:r>
              <a:rPr lang="en-US" dirty="0" smtClean="0"/>
              <a:t> </a:t>
            </a:r>
            <a:r>
              <a:rPr lang="en-US" dirty="0" err="1" smtClean="0"/>
              <a:t>aos</a:t>
            </a:r>
            <a:r>
              <a:rPr lang="en-US" dirty="0" smtClean="0"/>
              <a:t> </a:t>
            </a:r>
            <a:r>
              <a:rPr lang="en-US" dirty="0" err="1" smtClean="0"/>
              <a:t>profissionais</a:t>
            </a:r>
            <a:r>
              <a:rPr lang="en-US" dirty="0" smtClean="0"/>
              <a:t>, </a:t>
            </a:r>
            <a:r>
              <a:rPr lang="en-US" dirty="0" err="1" smtClean="0"/>
              <a:t>estimulando</a:t>
            </a:r>
            <a:r>
              <a:rPr lang="en-US" dirty="0" smtClean="0"/>
              <a:t> a </a:t>
            </a:r>
            <a:r>
              <a:rPr lang="en-US" dirty="0" err="1" smtClean="0"/>
              <a:t>participação</a:t>
            </a:r>
            <a:r>
              <a:rPr lang="en-US" dirty="0" smtClean="0"/>
              <a:t> e </a:t>
            </a:r>
            <a:r>
              <a:rPr lang="en-US" dirty="0" err="1" smtClean="0"/>
              <a:t>protagonismo</a:t>
            </a:r>
            <a:r>
              <a:rPr lang="en-US" dirty="0" smtClean="0"/>
              <a:t>; </a:t>
            </a:r>
          </a:p>
          <a:p>
            <a:pPr marL="0" indent="0">
              <a:buNone/>
            </a:pPr>
            <a:r>
              <a:rPr lang="en-US" dirty="0" smtClean="0"/>
              <a:t>3.23. </a:t>
            </a:r>
            <a:r>
              <a:rPr lang="en-US" dirty="0" err="1"/>
              <a:t>Fortalecer</a:t>
            </a:r>
            <a:r>
              <a:rPr lang="en-US" dirty="0"/>
              <a:t> </a:t>
            </a:r>
            <a:r>
              <a:rPr lang="en-US" dirty="0" smtClean="0"/>
              <a:t>a </a:t>
            </a:r>
            <a:r>
              <a:rPr lang="en-US" dirty="0" err="1" smtClean="0"/>
              <a:t>participação</a:t>
            </a:r>
            <a:r>
              <a:rPr lang="en-US" dirty="0" smtClean="0"/>
              <a:t> das </a:t>
            </a:r>
            <a:r>
              <a:rPr lang="en-US" dirty="0" err="1" smtClean="0"/>
              <a:t>entidades</a:t>
            </a:r>
            <a:r>
              <a:rPr lang="en-US" dirty="0" smtClean="0"/>
              <a:t> </a:t>
            </a:r>
            <a:r>
              <a:rPr lang="en-US" dirty="0" err="1" smtClean="0"/>
              <a:t>em</a:t>
            </a:r>
            <a:r>
              <a:rPr lang="en-US" dirty="0" smtClean="0"/>
              <a:t> </a:t>
            </a:r>
            <a:r>
              <a:rPr lang="en-US" dirty="0" err="1" smtClean="0"/>
              <a:t>F</a:t>
            </a:r>
            <a:r>
              <a:rPr lang="en-US" dirty="0" err="1" smtClean="0"/>
              <a:t>óruns</a:t>
            </a:r>
            <a:r>
              <a:rPr lang="en-US" dirty="0" smtClean="0"/>
              <a:t>,  </a:t>
            </a:r>
            <a:r>
              <a:rPr lang="en-US" dirty="0" smtClean="0"/>
              <a:t>para o </a:t>
            </a:r>
            <a:r>
              <a:rPr lang="en-US" dirty="0" err="1" smtClean="0"/>
              <a:t>diálogo</a:t>
            </a:r>
            <a:r>
              <a:rPr lang="en-US" dirty="0" smtClean="0"/>
              <a:t> com o </a:t>
            </a:r>
            <a:r>
              <a:rPr lang="en-US" dirty="0" err="1" smtClean="0"/>
              <a:t>estado</a:t>
            </a:r>
            <a:r>
              <a:rPr lang="en-US" dirty="0" smtClean="0"/>
              <a:t>, </a:t>
            </a:r>
            <a:r>
              <a:rPr lang="en-US" dirty="0" err="1" smtClean="0"/>
              <a:t>setor</a:t>
            </a:r>
            <a:r>
              <a:rPr lang="en-US" dirty="0" smtClean="0"/>
              <a:t> </a:t>
            </a:r>
            <a:r>
              <a:rPr lang="en-US" dirty="0" err="1" smtClean="0"/>
              <a:t>público</a:t>
            </a:r>
            <a:r>
              <a:rPr lang="en-US" dirty="0" smtClean="0"/>
              <a:t> e </a:t>
            </a:r>
            <a:r>
              <a:rPr lang="en-US" dirty="0" err="1" smtClean="0"/>
              <a:t>sociedade</a:t>
            </a:r>
            <a:r>
              <a:rPr lang="en-US" dirty="0" smtClean="0"/>
              <a:t>;</a:t>
            </a:r>
          </a:p>
          <a:p>
            <a:pPr marL="0" indent="0">
              <a:buNone/>
            </a:pPr>
            <a:r>
              <a:rPr lang="en-US" dirty="0" smtClean="0"/>
              <a:t>3.24. </a:t>
            </a:r>
            <a:r>
              <a:rPr lang="en-US" dirty="0" err="1"/>
              <a:t>Estimular</a:t>
            </a:r>
            <a:r>
              <a:rPr lang="en-US" dirty="0"/>
              <a:t> </a:t>
            </a:r>
            <a:r>
              <a:rPr lang="en-US" dirty="0" smtClean="0"/>
              <a:t>a </a:t>
            </a:r>
            <a:r>
              <a:rPr lang="en-US" dirty="0" err="1" smtClean="0"/>
              <a:t>participação</a:t>
            </a:r>
            <a:r>
              <a:rPr lang="en-US" dirty="0" smtClean="0"/>
              <a:t> dos </a:t>
            </a:r>
            <a:r>
              <a:rPr lang="en-US" dirty="0" err="1" smtClean="0"/>
              <a:t>profissionais</a:t>
            </a:r>
            <a:r>
              <a:rPr lang="en-US" dirty="0" smtClean="0"/>
              <a:t> </a:t>
            </a:r>
            <a:r>
              <a:rPr lang="en-US" dirty="0" err="1" smtClean="0"/>
              <a:t>nas</a:t>
            </a:r>
            <a:r>
              <a:rPr lang="en-US" dirty="0" smtClean="0"/>
              <a:t> </a:t>
            </a:r>
            <a:r>
              <a:rPr lang="en-US" dirty="0" err="1" smtClean="0"/>
              <a:t>instâncias</a:t>
            </a:r>
            <a:r>
              <a:rPr lang="en-US" dirty="0" smtClean="0"/>
              <a:t> de </a:t>
            </a:r>
            <a:r>
              <a:rPr lang="en-US" dirty="0" err="1" smtClean="0"/>
              <a:t>controle</a:t>
            </a:r>
            <a:r>
              <a:rPr lang="en-US" dirty="0" smtClean="0"/>
              <a:t> social, </a:t>
            </a:r>
            <a:r>
              <a:rPr lang="en-US" dirty="0" err="1" smtClean="0"/>
              <a:t>Conselhos</a:t>
            </a:r>
            <a:r>
              <a:rPr lang="en-US" dirty="0" smtClean="0"/>
              <a:t> , </a:t>
            </a:r>
            <a:r>
              <a:rPr lang="en-US" dirty="0" err="1" smtClean="0"/>
              <a:t>Frentes</a:t>
            </a:r>
            <a:r>
              <a:rPr lang="en-US" dirty="0" smtClean="0"/>
              <a:t>, </a:t>
            </a:r>
            <a:r>
              <a:rPr lang="en-US" dirty="0" err="1" smtClean="0"/>
              <a:t>articualçaões</a:t>
            </a:r>
            <a:r>
              <a:rPr lang="en-US" dirty="0" smtClean="0"/>
              <a:t>, EX: </a:t>
            </a:r>
            <a:r>
              <a:rPr lang="en-US" dirty="0" err="1" smtClean="0"/>
              <a:t>Frente</a:t>
            </a:r>
            <a:r>
              <a:rPr lang="en-US" dirty="0" smtClean="0"/>
              <a:t> </a:t>
            </a:r>
            <a:r>
              <a:rPr lang="en-US" dirty="0" err="1" smtClean="0"/>
              <a:t>em</a:t>
            </a:r>
            <a:r>
              <a:rPr lang="en-US" dirty="0" smtClean="0"/>
              <a:t> </a:t>
            </a:r>
            <a:r>
              <a:rPr lang="en-US" dirty="0" err="1" smtClean="0"/>
              <a:t>defesa</a:t>
            </a:r>
            <a:r>
              <a:rPr lang="en-US" dirty="0" smtClean="0"/>
              <a:t> do SUS; </a:t>
            </a:r>
          </a:p>
        </p:txBody>
      </p:sp>
    </p:spTree>
    <p:extLst>
      <p:ext uri="{BB962C8B-B14F-4D97-AF65-F5344CB8AC3E}">
        <p14:creationId xmlns:p14="http://schemas.microsoft.com/office/powerpoint/2010/main" val="1505883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err="1" smtClean="0"/>
              <a:t>Gestão</a:t>
            </a:r>
            <a:r>
              <a:rPr lang="en-US" dirty="0" smtClean="0"/>
              <a:t> </a:t>
            </a:r>
            <a:r>
              <a:rPr lang="en-US" dirty="0" err="1" smtClean="0"/>
              <a:t>Política</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3.25. </a:t>
            </a:r>
            <a:r>
              <a:rPr lang="en-US" dirty="0" err="1"/>
              <a:t>Aprofundar</a:t>
            </a:r>
            <a:r>
              <a:rPr lang="en-US" dirty="0"/>
              <a:t> </a:t>
            </a:r>
            <a:r>
              <a:rPr lang="en-US" dirty="0" err="1" smtClean="0"/>
              <a:t>os</a:t>
            </a:r>
            <a:r>
              <a:rPr lang="en-US" dirty="0" smtClean="0"/>
              <a:t> </a:t>
            </a:r>
            <a:r>
              <a:rPr lang="en-US" dirty="0" err="1" smtClean="0"/>
              <a:t>efeitos</a:t>
            </a:r>
            <a:r>
              <a:rPr lang="en-US" dirty="0" smtClean="0"/>
              <a:t> da </a:t>
            </a:r>
            <a:r>
              <a:rPr lang="en-US" dirty="0" err="1" smtClean="0"/>
              <a:t>reforma</a:t>
            </a:r>
            <a:r>
              <a:rPr lang="en-US" dirty="0" smtClean="0"/>
              <a:t> </a:t>
            </a:r>
            <a:r>
              <a:rPr lang="en-US" dirty="0" err="1" smtClean="0"/>
              <a:t>trabalhista</a:t>
            </a:r>
            <a:r>
              <a:rPr lang="en-US" dirty="0" smtClean="0"/>
              <a:t> </a:t>
            </a:r>
            <a:r>
              <a:rPr lang="en-US" dirty="0" err="1" smtClean="0"/>
              <a:t>que</a:t>
            </a:r>
            <a:r>
              <a:rPr lang="en-US" dirty="0" smtClean="0"/>
              <a:t> </a:t>
            </a:r>
            <a:r>
              <a:rPr lang="en-US" dirty="0" err="1" smtClean="0"/>
              <a:t>impactam</a:t>
            </a:r>
            <a:r>
              <a:rPr lang="en-US" dirty="0" smtClean="0"/>
              <a:t> </a:t>
            </a:r>
            <a:r>
              <a:rPr lang="en-US" dirty="0" err="1" smtClean="0"/>
              <a:t>diretamente</a:t>
            </a:r>
            <a:r>
              <a:rPr lang="en-US" dirty="0" smtClean="0"/>
              <a:t> </a:t>
            </a:r>
            <a:r>
              <a:rPr lang="en-US" dirty="0" err="1" smtClean="0"/>
              <a:t>na</a:t>
            </a:r>
            <a:r>
              <a:rPr lang="en-US" dirty="0" smtClean="0"/>
              <a:t> </a:t>
            </a:r>
            <a:r>
              <a:rPr lang="en-US" dirty="0" err="1" smtClean="0"/>
              <a:t>condição</a:t>
            </a:r>
            <a:r>
              <a:rPr lang="en-US" dirty="0" smtClean="0"/>
              <a:t> de </a:t>
            </a:r>
            <a:r>
              <a:rPr lang="en-US" dirty="0" err="1" smtClean="0"/>
              <a:t>trabalho</a:t>
            </a:r>
            <a:r>
              <a:rPr lang="en-US" dirty="0" smtClean="0"/>
              <a:t> do </a:t>
            </a:r>
            <a:r>
              <a:rPr lang="en-US" dirty="0" err="1" smtClean="0"/>
              <a:t>nutricionista:precarização</a:t>
            </a:r>
            <a:r>
              <a:rPr lang="en-US" dirty="0" smtClean="0"/>
              <a:t> do </a:t>
            </a:r>
            <a:r>
              <a:rPr lang="en-US" dirty="0" err="1" smtClean="0"/>
              <a:t>trabalho,trabalho</a:t>
            </a:r>
            <a:r>
              <a:rPr lang="en-US" dirty="0" smtClean="0"/>
              <a:t> </a:t>
            </a:r>
            <a:r>
              <a:rPr lang="en-US" dirty="0" err="1" smtClean="0"/>
              <a:t>escravo</a:t>
            </a:r>
            <a:r>
              <a:rPr lang="en-US" dirty="0" smtClean="0"/>
              <a:t> </a:t>
            </a:r>
            <a:r>
              <a:rPr lang="en-US" dirty="0" err="1" smtClean="0"/>
              <a:t>contemporâneo,capital</a:t>
            </a:r>
            <a:r>
              <a:rPr lang="en-US" dirty="0" smtClean="0"/>
              <a:t> </a:t>
            </a:r>
            <a:r>
              <a:rPr lang="en-US" dirty="0" err="1" smtClean="0"/>
              <a:t>prevalente</a:t>
            </a:r>
            <a:r>
              <a:rPr lang="en-US" dirty="0" smtClean="0"/>
              <a:t> </a:t>
            </a:r>
            <a:r>
              <a:rPr lang="en-US" dirty="0" err="1" smtClean="0"/>
              <a:t>em</a:t>
            </a:r>
            <a:r>
              <a:rPr lang="en-US" dirty="0" smtClean="0"/>
              <a:t> </a:t>
            </a:r>
            <a:r>
              <a:rPr lang="en-US" dirty="0" err="1" smtClean="0"/>
              <a:t>relação</a:t>
            </a:r>
            <a:r>
              <a:rPr lang="en-US" dirty="0" smtClean="0"/>
              <a:t> </a:t>
            </a:r>
            <a:r>
              <a:rPr lang="en-US" dirty="0" err="1" smtClean="0"/>
              <a:t>ao</a:t>
            </a:r>
            <a:r>
              <a:rPr lang="en-US" dirty="0" smtClean="0"/>
              <a:t> social, </a:t>
            </a:r>
            <a:r>
              <a:rPr lang="en-US" dirty="0" err="1" smtClean="0"/>
              <a:t>etc</a:t>
            </a:r>
            <a:endParaRPr lang="en-US" dirty="0" smtClean="0"/>
          </a:p>
        </p:txBody>
      </p:sp>
    </p:spTree>
    <p:extLst>
      <p:ext uri="{BB962C8B-B14F-4D97-AF65-F5344CB8AC3E}">
        <p14:creationId xmlns:p14="http://schemas.microsoft.com/office/powerpoint/2010/main" val="2054540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err="1" smtClean="0"/>
              <a:t>Gestão</a:t>
            </a:r>
            <a:r>
              <a:rPr lang="en-US" dirty="0" smtClean="0"/>
              <a:t> </a:t>
            </a:r>
            <a:r>
              <a:rPr lang="en-US" dirty="0" err="1" smtClean="0"/>
              <a:t>Política</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3.26. </a:t>
            </a:r>
            <a:r>
              <a:rPr lang="en-US" dirty="0" err="1"/>
              <a:t>Fortalecimento</a:t>
            </a:r>
            <a:r>
              <a:rPr lang="en-US" dirty="0"/>
              <a:t> </a:t>
            </a:r>
            <a:r>
              <a:rPr lang="en-US" dirty="0" smtClean="0"/>
              <a:t>do </a:t>
            </a:r>
            <a:r>
              <a:rPr lang="en-US" dirty="0" err="1" smtClean="0"/>
              <a:t>papel</a:t>
            </a:r>
            <a:r>
              <a:rPr lang="en-US" dirty="0" smtClean="0"/>
              <a:t> dos </a:t>
            </a:r>
            <a:r>
              <a:rPr lang="en-US" dirty="0" err="1" smtClean="0"/>
              <a:t>Conselhos</a:t>
            </a:r>
            <a:r>
              <a:rPr lang="en-US" dirty="0" smtClean="0"/>
              <a:t> </a:t>
            </a:r>
            <a:r>
              <a:rPr lang="en-US" dirty="0" err="1" smtClean="0"/>
              <a:t>em</a:t>
            </a:r>
            <a:r>
              <a:rPr lang="en-US" dirty="0" smtClean="0"/>
              <a:t> </a:t>
            </a:r>
            <a:r>
              <a:rPr lang="en-US" dirty="0" err="1" smtClean="0"/>
              <a:t>defesa</a:t>
            </a:r>
            <a:r>
              <a:rPr lang="en-US" dirty="0" smtClean="0"/>
              <a:t> da </a:t>
            </a:r>
            <a:r>
              <a:rPr lang="en-US" dirty="0" err="1" smtClean="0"/>
              <a:t>sociedade</a:t>
            </a:r>
            <a:r>
              <a:rPr lang="en-US" dirty="0" smtClean="0"/>
              <a:t>, dos </a:t>
            </a:r>
            <a:r>
              <a:rPr lang="en-US" dirty="0" err="1" smtClean="0"/>
              <a:t>maus</a:t>
            </a:r>
            <a:r>
              <a:rPr lang="en-US" dirty="0" smtClean="0"/>
              <a:t> </a:t>
            </a:r>
            <a:r>
              <a:rPr lang="en-US" dirty="0" err="1" smtClean="0"/>
              <a:t>profissionais</a:t>
            </a:r>
            <a:r>
              <a:rPr lang="en-US" dirty="0"/>
              <a:t> </a:t>
            </a:r>
            <a:r>
              <a:rPr lang="en-US" dirty="0" err="1" smtClean="0"/>
              <a:t>que</a:t>
            </a:r>
            <a:r>
              <a:rPr lang="en-US" dirty="0" smtClean="0"/>
              <a:t> </a:t>
            </a:r>
            <a:r>
              <a:rPr lang="en-US" dirty="0" err="1" smtClean="0"/>
              <a:t>prestam</a:t>
            </a:r>
            <a:r>
              <a:rPr lang="en-US" dirty="0" smtClean="0"/>
              <a:t> </a:t>
            </a:r>
            <a:r>
              <a:rPr lang="en-US" dirty="0" err="1" smtClean="0"/>
              <a:t>serviçoes</a:t>
            </a:r>
            <a:r>
              <a:rPr lang="en-US" dirty="0" smtClean="0"/>
              <a:t> para a </a:t>
            </a:r>
            <a:r>
              <a:rPr lang="en-US" dirty="0" err="1" smtClean="0"/>
              <a:t>sociedade</a:t>
            </a:r>
            <a:r>
              <a:rPr lang="en-US" dirty="0" smtClean="0"/>
              <a:t> com forte </a:t>
            </a:r>
            <a:r>
              <a:rPr lang="en-US" dirty="0" err="1" smtClean="0"/>
              <a:t>papel</a:t>
            </a:r>
            <a:r>
              <a:rPr lang="en-US" dirty="0" smtClean="0"/>
              <a:t> </a:t>
            </a:r>
            <a:r>
              <a:rPr lang="en-US" dirty="0" err="1" smtClean="0"/>
              <a:t>orientador</a:t>
            </a:r>
            <a:r>
              <a:rPr lang="en-US" dirty="0" smtClean="0"/>
              <a:t> </a:t>
            </a:r>
            <a:r>
              <a:rPr lang="en-US" dirty="0" err="1" smtClean="0"/>
              <a:t>aos</a:t>
            </a:r>
            <a:r>
              <a:rPr lang="en-US" dirty="0" smtClean="0"/>
              <a:t> </a:t>
            </a:r>
            <a:r>
              <a:rPr lang="en-US" dirty="0" err="1" smtClean="0"/>
              <a:t>profissionais</a:t>
            </a:r>
            <a:r>
              <a:rPr lang="en-US" dirty="0" smtClean="0"/>
              <a:t>;</a:t>
            </a:r>
          </a:p>
          <a:p>
            <a:pPr marL="0" indent="0">
              <a:buNone/>
            </a:pPr>
            <a:r>
              <a:rPr lang="en-US" dirty="0" smtClean="0"/>
              <a:t>3.27. </a:t>
            </a:r>
            <a:r>
              <a:rPr lang="en-US" dirty="0" err="1"/>
              <a:t>Fortalecimento</a:t>
            </a:r>
            <a:r>
              <a:rPr lang="en-US" dirty="0"/>
              <a:t> </a:t>
            </a:r>
            <a:r>
              <a:rPr lang="en-US" dirty="0" smtClean="0"/>
              <a:t>dos </a:t>
            </a:r>
            <a:r>
              <a:rPr lang="en-US" dirty="0" err="1" smtClean="0"/>
              <a:t>sindicatos</a:t>
            </a:r>
            <a:r>
              <a:rPr lang="en-US" dirty="0" smtClean="0"/>
              <a:t> para </a:t>
            </a:r>
            <a:r>
              <a:rPr lang="en-US" dirty="0" err="1" smtClean="0"/>
              <a:t>promover</a:t>
            </a:r>
            <a:r>
              <a:rPr lang="en-US" dirty="0" smtClean="0"/>
              <a:t> as </a:t>
            </a:r>
            <a:r>
              <a:rPr lang="en-US" dirty="0" err="1" smtClean="0"/>
              <a:t>convenções</a:t>
            </a:r>
            <a:r>
              <a:rPr lang="en-US" dirty="0" smtClean="0"/>
              <a:t> </a:t>
            </a:r>
            <a:r>
              <a:rPr lang="en-US" dirty="0" err="1" smtClean="0"/>
              <a:t>coletivas</a:t>
            </a:r>
            <a:r>
              <a:rPr lang="en-US" dirty="0" smtClean="0"/>
              <a:t> </a:t>
            </a:r>
            <a:r>
              <a:rPr lang="en-US" dirty="0" err="1" smtClean="0"/>
              <a:t>em</a:t>
            </a:r>
            <a:r>
              <a:rPr lang="en-US" dirty="0" smtClean="0"/>
              <a:t> </a:t>
            </a:r>
            <a:r>
              <a:rPr lang="en-US" dirty="0" err="1" smtClean="0"/>
              <a:t>todas</a:t>
            </a:r>
            <a:r>
              <a:rPr lang="en-US" dirty="0" smtClean="0"/>
              <a:t> as </a:t>
            </a:r>
            <a:r>
              <a:rPr lang="en-US" dirty="0" err="1" smtClean="0"/>
              <a:t>áreas</a:t>
            </a:r>
            <a:r>
              <a:rPr lang="en-US" dirty="0" smtClean="0"/>
              <a:t> de </a:t>
            </a:r>
            <a:r>
              <a:rPr lang="en-US" dirty="0" err="1" smtClean="0"/>
              <a:t>atuação</a:t>
            </a:r>
            <a:r>
              <a:rPr lang="en-US" dirty="0" smtClean="0"/>
              <a:t> no </a:t>
            </a:r>
            <a:r>
              <a:rPr lang="en-US" dirty="0" err="1" smtClean="0"/>
              <a:t>território</a:t>
            </a:r>
            <a:r>
              <a:rPr lang="en-US" dirty="0" smtClean="0"/>
              <a:t> </a:t>
            </a:r>
            <a:r>
              <a:rPr lang="en-US" dirty="0" err="1" smtClean="0"/>
              <a:t>nacional</a:t>
            </a:r>
            <a:r>
              <a:rPr lang="en-US" dirty="0" smtClean="0"/>
              <a:t>,</a:t>
            </a:r>
          </a:p>
          <a:p>
            <a:pPr marL="0" indent="0">
              <a:buNone/>
            </a:pPr>
            <a:r>
              <a:rPr lang="en-US" dirty="0" smtClean="0"/>
              <a:t>3.28. </a:t>
            </a:r>
            <a:r>
              <a:rPr lang="en-US" dirty="0"/>
              <a:t>As </a:t>
            </a:r>
            <a:r>
              <a:rPr lang="en-US" dirty="0" err="1" smtClean="0"/>
              <a:t>entidades</a:t>
            </a:r>
            <a:r>
              <a:rPr lang="en-US" dirty="0" smtClean="0"/>
              <a:t> de </a:t>
            </a:r>
            <a:r>
              <a:rPr lang="en-US" dirty="0" err="1" smtClean="0"/>
              <a:t>Nutrição</a:t>
            </a:r>
            <a:r>
              <a:rPr lang="en-US" dirty="0" smtClean="0"/>
              <a:t> </a:t>
            </a:r>
            <a:r>
              <a:rPr lang="en-US" dirty="0" err="1" smtClean="0"/>
              <a:t>devem</a:t>
            </a:r>
            <a:r>
              <a:rPr lang="en-US" dirty="0" smtClean="0"/>
              <a:t> d </a:t>
            </a:r>
            <a:r>
              <a:rPr lang="en-US" dirty="0" err="1" smtClean="0"/>
              <a:t>esenvolver</a:t>
            </a:r>
            <a:r>
              <a:rPr lang="en-US" dirty="0" smtClean="0"/>
              <a:t> </a:t>
            </a:r>
            <a:r>
              <a:rPr lang="en-US" dirty="0" err="1" smtClean="0"/>
              <a:t>atividades</a:t>
            </a:r>
            <a:r>
              <a:rPr lang="en-US" dirty="0" smtClean="0"/>
              <a:t> </a:t>
            </a:r>
            <a:r>
              <a:rPr lang="en-US" dirty="0" err="1" smtClean="0"/>
              <a:t>em</a:t>
            </a:r>
            <a:r>
              <a:rPr lang="en-US" dirty="0" smtClean="0"/>
              <a:t> </a:t>
            </a:r>
            <a:r>
              <a:rPr lang="en-US" dirty="0" err="1" smtClean="0"/>
              <a:t>salas</a:t>
            </a:r>
            <a:r>
              <a:rPr lang="en-US" dirty="0" smtClean="0"/>
              <a:t> de aula, </a:t>
            </a:r>
            <a:r>
              <a:rPr lang="en-US" dirty="0" err="1" smtClean="0"/>
              <a:t>promovendo</a:t>
            </a:r>
            <a:r>
              <a:rPr lang="en-US" dirty="0" smtClean="0"/>
              <a:t> a </a:t>
            </a:r>
            <a:r>
              <a:rPr lang="en-US" dirty="0" err="1" smtClean="0"/>
              <a:t>discussão</a:t>
            </a:r>
            <a:r>
              <a:rPr lang="en-US" dirty="0" smtClean="0"/>
              <a:t> de </a:t>
            </a:r>
            <a:r>
              <a:rPr lang="en-US" dirty="0" err="1" smtClean="0"/>
              <a:t>temas</a:t>
            </a:r>
            <a:r>
              <a:rPr lang="en-US" dirty="0" smtClean="0"/>
              <a:t> </a:t>
            </a:r>
            <a:r>
              <a:rPr lang="en-US" dirty="0" err="1" smtClean="0"/>
              <a:t>como</a:t>
            </a:r>
            <a:r>
              <a:rPr lang="en-US" dirty="0" smtClean="0"/>
              <a:t> </a:t>
            </a:r>
            <a:r>
              <a:rPr lang="en-US" dirty="0" err="1" smtClean="0"/>
              <a:t>ética</a:t>
            </a:r>
            <a:r>
              <a:rPr lang="en-US" dirty="0" smtClean="0"/>
              <a:t>, </a:t>
            </a:r>
            <a:r>
              <a:rPr lang="en-US" dirty="0" err="1" smtClean="0"/>
              <a:t>mercado</a:t>
            </a:r>
            <a:r>
              <a:rPr lang="en-US" dirty="0" smtClean="0"/>
              <a:t> de </a:t>
            </a:r>
            <a:r>
              <a:rPr lang="en-US" dirty="0" err="1" smtClean="0"/>
              <a:t>trabalho</a:t>
            </a:r>
            <a:r>
              <a:rPr lang="en-US" dirty="0" smtClean="0"/>
              <a:t>, para </a:t>
            </a:r>
            <a:r>
              <a:rPr lang="en-US" dirty="0" err="1" smtClean="0"/>
              <a:t>promover</a:t>
            </a:r>
            <a:r>
              <a:rPr lang="en-US" dirty="0" smtClean="0"/>
              <a:t>  a </a:t>
            </a:r>
            <a:r>
              <a:rPr lang="en-US" dirty="0" err="1" smtClean="0"/>
              <a:t>aproximação</a:t>
            </a:r>
            <a:r>
              <a:rPr lang="en-US" dirty="0" smtClean="0"/>
              <a:t> com </a:t>
            </a:r>
            <a:r>
              <a:rPr lang="en-US" dirty="0" err="1" smtClean="0"/>
              <a:t>os</a:t>
            </a:r>
            <a:r>
              <a:rPr lang="en-US" dirty="0" smtClean="0"/>
              <a:t> </a:t>
            </a:r>
            <a:r>
              <a:rPr lang="en-US" dirty="0" err="1" smtClean="0"/>
              <a:t>estudantes</a:t>
            </a:r>
            <a:r>
              <a:rPr lang="en-US" dirty="0" smtClean="0"/>
              <a:t>  e </a:t>
            </a:r>
            <a:r>
              <a:rPr lang="en-US" dirty="0" err="1" smtClean="0"/>
              <a:t>contribuindo</a:t>
            </a:r>
            <a:r>
              <a:rPr lang="en-US" dirty="0" smtClean="0"/>
              <a:t> para </a:t>
            </a:r>
            <a:r>
              <a:rPr lang="en-US" dirty="0" err="1" smtClean="0"/>
              <a:t>uma</a:t>
            </a:r>
            <a:r>
              <a:rPr lang="en-US" dirty="0" smtClean="0"/>
              <a:t> </a:t>
            </a:r>
            <a:r>
              <a:rPr lang="en-US" dirty="0" err="1" smtClean="0"/>
              <a:t>formação</a:t>
            </a:r>
            <a:r>
              <a:rPr lang="en-US" dirty="0" smtClean="0"/>
              <a:t> </a:t>
            </a:r>
            <a:r>
              <a:rPr lang="en-US" dirty="0" err="1" smtClean="0"/>
              <a:t>inserida</a:t>
            </a:r>
            <a:r>
              <a:rPr lang="en-US" dirty="0" smtClean="0"/>
              <a:t> no </a:t>
            </a:r>
            <a:r>
              <a:rPr lang="en-US" dirty="0" err="1" smtClean="0"/>
              <a:t>contexto</a:t>
            </a:r>
            <a:r>
              <a:rPr lang="en-US" dirty="0" smtClean="0"/>
              <a:t> </a:t>
            </a:r>
            <a:r>
              <a:rPr lang="en-US" dirty="0" err="1" smtClean="0"/>
              <a:t>político,Ex</a:t>
            </a:r>
            <a:r>
              <a:rPr lang="en-US" dirty="0" smtClean="0"/>
              <a:t>: CRN </a:t>
            </a:r>
            <a:r>
              <a:rPr lang="en-US" dirty="0" err="1" smtClean="0"/>
              <a:t>acadêmico</a:t>
            </a:r>
            <a:r>
              <a:rPr lang="en-US" dirty="0" smtClean="0"/>
              <a:t>, CRN Junior; </a:t>
            </a:r>
          </a:p>
          <a:p>
            <a:pPr marL="0" indent="0">
              <a:buNone/>
            </a:pPr>
            <a:r>
              <a:rPr lang="en-US" dirty="0" smtClean="0"/>
              <a:t>3.29. </a:t>
            </a:r>
            <a:r>
              <a:rPr lang="en-US" dirty="0" err="1"/>
              <a:t>Fortalecimento</a:t>
            </a:r>
            <a:r>
              <a:rPr lang="en-US" dirty="0"/>
              <a:t> </a:t>
            </a:r>
            <a:r>
              <a:rPr lang="en-US" dirty="0" smtClean="0"/>
              <a:t>do </a:t>
            </a:r>
            <a:r>
              <a:rPr lang="en-US" dirty="0" err="1" smtClean="0"/>
              <a:t>ENENUT,com</a:t>
            </a:r>
            <a:r>
              <a:rPr lang="en-US" dirty="0" smtClean="0"/>
              <a:t> a  </a:t>
            </a:r>
            <a:r>
              <a:rPr lang="en-US" dirty="0" err="1" smtClean="0"/>
              <a:t>ampliação</a:t>
            </a:r>
            <a:r>
              <a:rPr lang="en-US" dirty="0" smtClean="0"/>
              <a:t> para a </a:t>
            </a:r>
            <a:r>
              <a:rPr lang="en-US" dirty="0" err="1" smtClean="0"/>
              <a:t>inclusão</a:t>
            </a:r>
            <a:r>
              <a:rPr lang="en-US" dirty="0" smtClean="0"/>
              <a:t> dos </a:t>
            </a:r>
            <a:r>
              <a:rPr lang="en-US" dirty="0" err="1" smtClean="0"/>
              <a:t>estudantes</a:t>
            </a:r>
            <a:r>
              <a:rPr lang="en-US" dirty="0" smtClean="0"/>
              <a:t> das </a:t>
            </a:r>
            <a:r>
              <a:rPr lang="en-US" dirty="0" err="1" smtClean="0"/>
              <a:t>instituições</a:t>
            </a:r>
            <a:r>
              <a:rPr lang="en-US" dirty="0" smtClean="0"/>
              <a:t> </a:t>
            </a:r>
            <a:r>
              <a:rPr lang="en-US" dirty="0" err="1" smtClean="0"/>
              <a:t>privadas</a:t>
            </a:r>
            <a:r>
              <a:rPr lang="en-US" dirty="0" smtClean="0"/>
              <a:t>; </a:t>
            </a:r>
          </a:p>
        </p:txBody>
      </p:sp>
    </p:spTree>
    <p:extLst>
      <p:ext uri="{BB962C8B-B14F-4D97-AF65-F5344CB8AC3E}">
        <p14:creationId xmlns:p14="http://schemas.microsoft.com/office/powerpoint/2010/main" val="3345787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err="1" smtClean="0"/>
              <a:t>Gestão</a:t>
            </a:r>
            <a:r>
              <a:rPr lang="en-US" dirty="0" smtClean="0"/>
              <a:t> </a:t>
            </a:r>
            <a:r>
              <a:rPr lang="en-US" dirty="0" err="1" smtClean="0"/>
              <a:t>Política</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3.30. </a:t>
            </a:r>
            <a:r>
              <a:rPr lang="en-US" dirty="0"/>
              <a:t>As </a:t>
            </a:r>
            <a:r>
              <a:rPr lang="en-US" dirty="0" err="1" smtClean="0"/>
              <a:t>entidades</a:t>
            </a:r>
            <a:r>
              <a:rPr lang="en-US" dirty="0" smtClean="0"/>
              <a:t> de </a:t>
            </a:r>
            <a:r>
              <a:rPr lang="en-US" dirty="0" err="1" smtClean="0"/>
              <a:t>nutrição</a:t>
            </a:r>
            <a:r>
              <a:rPr lang="en-US" dirty="0" smtClean="0"/>
              <a:t> </a:t>
            </a:r>
            <a:r>
              <a:rPr lang="en-US" dirty="0" err="1" smtClean="0"/>
              <a:t>devem</a:t>
            </a:r>
            <a:r>
              <a:rPr lang="en-US" dirty="0" smtClean="0"/>
              <a:t> </a:t>
            </a:r>
            <a:r>
              <a:rPr lang="en-US" dirty="0" err="1"/>
              <a:t>p</a:t>
            </a:r>
            <a:r>
              <a:rPr lang="en-US" dirty="0" err="1" smtClean="0"/>
              <a:t>romover</a:t>
            </a:r>
            <a:r>
              <a:rPr lang="en-US" dirty="0" smtClean="0"/>
              <a:t> </a:t>
            </a:r>
            <a:r>
              <a:rPr lang="en-US" dirty="0" err="1" smtClean="0"/>
              <a:t>discussões</a:t>
            </a:r>
            <a:r>
              <a:rPr lang="en-US" dirty="0" smtClean="0"/>
              <a:t> </a:t>
            </a:r>
            <a:r>
              <a:rPr lang="en-US" dirty="0" err="1" smtClean="0"/>
              <a:t>sobre</a:t>
            </a:r>
            <a:r>
              <a:rPr lang="en-US" dirty="0" smtClean="0"/>
              <a:t> a PEC dos </a:t>
            </a:r>
            <a:r>
              <a:rPr lang="en-US" dirty="0" err="1" smtClean="0"/>
              <a:t>gastos</a:t>
            </a:r>
            <a:r>
              <a:rPr lang="en-US" dirty="0" smtClean="0"/>
              <a:t> </a:t>
            </a:r>
            <a:r>
              <a:rPr lang="en-US" dirty="0" err="1" smtClean="0"/>
              <a:t>públicos</a:t>
            </a:r>
            <a:r>
              <a:rPr lang="en-US" dirty="0" smtClean="0"/>
              <a:t>, </a:t>
            </a:r>
            <a:r>
              <a:rPr lang="en-US" dirty="0" err="1" smtClean="0"/>
              <a:t>que</a:t>
            </a:r>
            <a:r>
              <a:rPr lang="en-US" dirty="0" smtClean="0"/>
              <a:t> </a:t>
            </a:r>
            <a:r>
              <a:rPr lang="en-US" dirty="0" err="1" smtClean="0"/>
              <a:t>interferem</a:t>
            </a:r>
            <a:r>
              <a:rPr lang="en-US" dirty="0" smtClean="0"/>
              <a:t> </a:t>
            </a:r>
            <a:r>
              <a:rPr lang="en-US" dirty="0" err="1" smtClean="0"/>
              <a:t>diretamente</a:t>
            </a:r>
            <a:r>
              <a:rPr lang="en-US" dirty="0" smtClean="0"/>
              <a:t> </a:t>
            </a:r>
            <a:r>
              <a:rPr lang="en-US" dirty="0" err="1" smtClean="0"/>
              <a:t>na</a:t>
            </a:r>
            <a:r>
              <a:rPr lang="en-US" dirty="0" smtClean="0"/>
              <a:t> </a:t>
            </a:r>
            <a:r>
              <a:rPr lang="en-US" dirty="0" err="1" smtClean="0"/>
              <a:t>atuação</a:t>
            </a:r>
            <a:r>
              <a:rPr lang="en-US" dirty="0" smtClean="0"/>
              <a:t> do </a:t>
            </a:r>
            <a:r>
              <a:rPr lang="en-US" dirty="0" err="1" smtClean="0"/>
              <a:t>profissional</a:t>
            </a:r>
            <a:r>
              <a:rPr lang="en-US" dirty="0" smtClean="0"/>
              <a:t> e </a:t>
            </a:r>
            <a:r>
              <a:rPr lang="en-US" dirty="0" err="1" smtClean="0"/>
              <a:t>na</a:t>
            </a:r>
            <a:r>
              <a:rPr lang="en-US" dirty="0" smtClean="0"/>
              <a:t> SAN da </a:t>
            </a:r>
            <a:r>
              <a:rPr lang="en-US" dirty="0" err="1" smtClean="0"/>
              <a:t>população;DAS</a:t>
            </a:r>
            <a:r>
              <a:rPr lang="en-US" dirty="0" smtClean="0"/>
              <a:t> </a:t>
            </a:r>
            <a:r>
              <a:rPr lang="en-US" dirty="0" err="1" smtClean="0"/>
              <a:t>diretrizes</a:t>
            </a:r>
            <a:r>
              <a:rPr lang="en-US" dirty="0" smtClean="0"/>
              <a:t> </a:t>
            </a:r>
            <a:r>
              <a:rPr lang="en-US" dirty="0" err="1" smtClean="0"/>
              <a:t>curriculares</a:t>
            </a:r>
            <a:r>
              <a:rPr lang="en-US" dirty="0" smtClean="0"/>
              <a:t> do </a:t>
            </a:r>
            <a:r>
              <a:rPr lang="en-US" dirty="0" err="1" smtClean="0"/>
              <a:t>ensino</a:t>
            </a:r>
            <a:r>
              <a:rPr lang="en-US" dirty="0" smtClean="0"/>
              <a:t> </a:t>
            </a:r>
            <a:r>
              <a:rPr lang="en-US" dirty="0" err="1" smtClean="0"/>
              <a:t>médio,Ex</a:t>
            </a:r>
            <a:r>
              <a:rPr lang="en-US" dirty="0" smtClean="0"/>
              <a:t>. </a:t>
            </a:r>
            <a:r>
              <a:rPr lang="en-US" dirty="0" err="1" smtClean="0"/>
              <a:t>escolas</a:t>
            </a:r>
            <a:r>
              <a:rPr lang="en-US" dirty="0" smtClean="0"/>
              <a:t> </a:t>
            </a:r>
            <a:r>
              <a:rPr lang="en-US" dirty="0" err="1" smtClean="0"/>
              <a:t>sem</a:t>
            </a:r>
            <a:r>
              <a:rPr lang="en-US" dirty="0" smtClean="0"/>
              <a:t> </a:t>
            </a:r>
            <a:r>
              <a:rPr lang="en-US" dirty="0" err="1" smtClean="0"/>
              <a:t>partido</a:t>
            </a:r>
            <a:endParaRPr lang="en-US" dirty="0" smtClean="0"/>
          </a:p>
          <a:p>
            <a:pPr marL="0" indent="0">
              <a:buNone/>
            </a:pPr>
            <a:r>
              <a:rPr lang="en-US" dirty="0" smtClean="0"/>
              <a:t>3.31. </a:t>
            </a:r>
            <a:r>
              <a:rPr lang="en-US" dirty="0" err="1"/>
              <a:t>Estimular</a:t>
            </a:r>
            <a:r>
              <a:rPr lang="en-US" dirty="0"/>
              <a:t> </a:t>
            </a:r>
            <a:r>
              <a:rPr lang="en-US" dirty="0" smtClean="0"/>
              <a:t>a </a:t>
            </a:r>
            <a:r>
              <a:rPr lang="en-US" dirty="0" err="1" smtClean="0"/>
              <a:t>reflexão</a:t>
            </a:r>
            <a:r>
              <a:rPr lang="en-US" dirty="0" smtClean="0"/>
              <a:t> </a:t>
            </a:r>
            <a:r>
              <a:rPr lang="en-US" dirty="0" err="1" smtClean="0"/>
              <a:t>sobre</a:t>
            </a:r>
            <a:r>
              <a:rPr lang="en-US" dirty="0" smtClean="0"/>
              <a:t> a </a:t>
            </a:r>
            <a:r>
              <a:rPr lang="en-US" dirty="0" err="1" smtClean="0"/>
              <a:t>mudança</a:t>
            </a:r>
            <a:r>
              <a:rPr lang="en-US" dirty="0" smtClean="0"/>
              <a:t> de </a:t>
            </a:r>
            <a:r>
              <a:rPr lang="en-US" dirty="0" err="1" smtClean="0"/>
              <a:t>paradigma</a:t>
            </a:r>
            <a:r>
              <a:rPr lang="en-US" dirty="0" smtClean="0"/>
              <a:t>  da </a:t>
            </a:r>
            <a:r>
              <a:rPr lang="en-US" dirty="0" err="1" smtClean="0"/>
              <a:t>formação</a:t>
            </a:r>
            <a:r>
              <a:rPr lang="en-US" dirty="0" smtClean="0"/>
              <a:t> do professor com  </a:t>
            </a:r>
            <a:r>
              <a:rPr lang="en-US" dirty="0" err="1" smtClean="0"/>
              <a:t>matriz</a:t>
            </a:r>
            <a:r>
              <a:rPr lang="en-US" dirty="0" smtClean="0"/>
              <a:t> de </a:t>
            </a:r>
            <a:r>
              <a:rPr lang="en-US" dirty="0" err="1" smtClean="0"/>
              <a:t>referência</a:t>
            </a:r>
            <a:r>
              <a:rPr lang="en-US" dirty="0" smtClean="0"/>
              <a:t> </a:t>
            </a:r>
            <a:r>
              <a:rPr lang="en-US" dirty="0" err="1" smtClean="0"/>
              <a:t>multiprofissional</a:t>
            </a:r>
            <a:r>
              <a:rPr lang="en-US" dirty="0" smtClean="0"/>
              <a:t> e </a:t>
            </a:r>
            <a:r>
              <a:rPr lang="en-US" dirty="0" err="1" smtClean="0"/>
              <a:t>integração</a:t>
            </a:r>
            <a:r>
              <a:rPr lang="en-US" dirty="0" smtClean="0"/>
              <a:t> </a:t>
            </a:r>
            <a:r>
              <a:rPr lang="en-US" dirty="0" err="1" smtClean="0"/>
              <a:t>ensino</a:t>
            </a:r>
            <a:r>
              <a:rPr lang="en-US" dirty="0" smtClean="0"/>
              <a:t>/</a:t>
            </a:r>
            <a:r>
              <a:rPr lang="en-US" dirty="0" err="1" smtClean="0"/>
              <a:t>serviço</a:t>
            </a:r>
            <a:r>
              <a:rPr lang="en-US" dirty="0" smtClean="0"/>
              <a:t>;</a:t>
            </a:r>
          </a:p>
          <a:p>
            <a:pPr marL="0" indent="0">
              <a:buNone/>
            </a:pPr>
            <a:r>
              <a:rPr lang="en-US" dirty="0" smtClean="0"/>
              <a:t>3.32. </a:t>
            </a:r>
            <a:r>
              <a:rPr lang="en-US" dirty="0" err="1"/>
              <a:t>Reforçar</a:t>
            </a:r>
            <a:r>
              <a:rPr lang="en-US" dirty="0"/>
              <a:t> </a:t>
            </a:r>
            <a:r>
              <a:rPr lang="en-US" dirty="0" err="1" smtClean="0"/>
              <a:t>iniciativas</a:t>
            </a:r>
            <a:r>
              <a:rPr lang="en-US" dirty="0" smtClean="0"/>
              <a:t> </a:t>
            </a:r>
            <a:r>
              <a:rPr lang="en-US" dirty="0" err="1" smtClean="0"/>
              <a:t>como</a:t>
            </a:r>
            <a:r>
              <a:rPr lang="en-US" dirty="0" smtClean="0"/>
              <a:t> </a:t>
            </a:r>
            <a:r>
              <a:rPr lang="en-US" dirty="0" err="1" smtClean="0"/>
              <a:t>idéias</a:t>
            </a:r>
            <a:r>
              <a:rPr lang="en-US" dirty="0" smtClean="0"/>
              <a:t> </a:t>
            </a:r>
            <a:r>
              <a:rPr lang="en-US" dirty="0" err="1" smtClean="0"/>
              <a:t>criativas</a:t>
            </a:r>
            <a:r>
              <a:rPr lang="en-US" dirty="0" smtClean="0"/>
              <a:t> no </a:t>
            </a:r>
            <a:r>
              <a:rPr lang="en-US" dirty="0" err="1" smtClean="0"/>
              <a:t>Congresso</a:t>
            </a:r>
            <a:r>
              <a:rPr lang="en-US" dirty="0" smtClean="0"/>
              <a:t> </a:t>
            </a:r>
            <a:r>
              <a:rPr lang="en-US" dirty="0" err="1" smtClean="0"/>
              <a:t>Nacional</a:t>
            </a:r>
            <a:r>
              <a:rPr lang="en-US" dirty="0" smtClean="0"/>
              <a:t>, </a:t>
            </a:r>
            <a:r>
              <a:rPr lang="en-US" dirty="0" err="1" smtClean="0"/>
              <a:t>bem</a:t>
            </a:r>
            <a:r>
              <a:rPr lang="en-US" dirty="0" smtClean="0"/>
              <a:t> </a:t>
            </a:r>
            <a:r>
              <a:rPr lang="en-US" dirty="0" err="1" smtClean="0"/>
              <a:t>como</a:t>
            </a:r>
            <a:r>
              <a:rPr lang="en-US" dirty="0" smtClean="0"/>
              <a:t> a </a:t>
            </a:r>
            <a:r>
              <a:rPr lang="en-US" dirty="0" err="1" smtClean="0"/>
              <a:t>ampla</a:t>
            </a:r>
            <a:r>
              <a:rPr lang="en-US" dirty="0" smtClean="0"/>
              <a:t> </a:t>
            </a:r>
            <a:r>
              <a:rPr lang="en-US" dirty="0" err="1" smtClean="0"/>
              <a:t>divulgação</a:t>
            </a:r>
            <a:r>
              <a:rPr lang="en-US" dirty="0" smtClean="0"/>
              <a:t> </a:t>
            </a:r>
            <a:r>
              <a:rPr lang="en-US" dirty="0" err="1" smtClean="0"/>
              <a:t>dessas</a:t>
            </a:r>
            <a:r>
              <a:rPr lang="en-US" dirty="0" smtClean="0"/>
              <a:t> </a:t>
            </a:r>
            <a:r>
              <a:rPr lang="en-US" dirty="0" err="1" smtClean="0"/>
              <a:t>iniciativas</a:t>
            </a:r>
            <a:r>
              <a:rPr lang="en-US" dirty="0" smtClean="0"/>
              <a:t> </a:t>
            </a:r>
            <a:r>
              <a:rPr lang="en-US" dirty="0" err="1" smtClean="0"/>
              <a:t>aos</a:t>
            </a:r>
            <a:r>
              <a:rPr lang="en-US" dirty="0" smtClean="0"/>
              <a:t> </a:t>
            </a:r>
            <a:r>
              <a:rPr lang="en-US" dirty="0" err="1" smtClean="0"/>
              <a:t>profissionais</a:t>
            </a:r>
            <a:r>
              <a:rPr lang="en-US" dirty="0" smtClean="0"/>
              <a:t> </a:t>
            </a:r>
            <a:r>
              <a:rPr lang="en-US" dirty="0" err="1" smtClean="0"/>
              <a:t>estimulando</a:t>
            </a:r>
            <a:r>
              <a:rPr lang="en-US" dirty="0" smtClean="0"/>
              <a:t> a </a:t>
            </a:r>
            <a:r>
              <a:rPr lang="en-US" dirty="0" err="1" smtClean="0"/>
              <a:t>participação</a:t>
            </a:r>
            <a:r>
              <a:rPr lang="en-US" dirty="0" smtClean="0"/>
              <a:t> e </a:t>
            </a:r>
            <a:r>
              <a:rPr lang="en-US" dirty="0" err="1" smtClean="0"/>
              <a:t>protagonismo</a:t>
            </a:r>
            <a:r>
              <a:rPr lang="en-US" dirty="0" smtClean="0"/>
              <a:t>; </a:t>
            </a:r>
          </a:p>
          <a:p>
            <a:pPr marL="0" indent="0">
              <a:buNone/>
            </a:pPr>
            <a:r>
              <a:rPr lang="en-US" dirty="0" smtClean="0"/>
              <a:t>3.33. </a:t>
            </a:r>
            <a:r>
              <a:rPr lang="en-US" dirty="0" err="1"/>
              <a:t>Fortalecer</a:t>
            </a:r>
            <a:r>
              <a:rPr lang="en-US" dirty="0"/>
              <a:t> </a:t>
            </a:r>
            <a:r>
              <a:rPr lang="en-US" dirty="0" smtClean="0"/>
              <a:t>a </a:t>
            </a:r>
            <a:r>
              <a:rPr lang="en-US" dirty="0" err="1" smtClean="0"/>
              <a:t>participação</a:t>
            </a:r>
            <a:r>
              <a:rPr lang="en-US" dirty="0" smtClean="0"/>
              <a:t> das </a:t>
            </a:r>
            <a:r>
              <a:rPr lang="en-US" dirty="0" err="1" smtClean="0"/>
              <a:t>entidades</a:t>
            </a:r>
            <a:r>
              <a:rPr lang="en-US" dirty="0" smtClean="0"/>
              <a:t> </a:t>
            </a:r>
            <a:r>
              <a:rPr lang="en-US" dirty="0" err="1" smtClean="0"/>
              <a:t>em</a:t>
            </a:r>
            <a:r>
              <a:rPr lang="en-US" dirty="0" smtClean="0"/>
              <a:t> </a:t>
            </a:r>
            <a:r>
              <a:rPr lang="en-US" dirty="0" err="1" smtClean="0"/>
              <a:t>fóruns</a:t>
            </a:r>
            <a:r>
              <a:rPr lang="en-US" dirty="0" smtClean="0"/>
              <a:t>  para o </a:t>
            </a:r>
            <a:r>
              <a:rPr lang="en-US" dirty="0" err="1" smtClean="0"/>
              <a:t>diálogo</a:t>
            </a:r>
            <a:r>
              <a:rPr lang="en-US" dirty="0" smtClean="0"/>
              <a:t> com o </a:t>
            </a:r>
            <a:r>
              <a:rPr lang="en-US" dirty="0" err="1" smtClean="0"/>
              <a:t>estado</a:t>
            </a:r>
            <a:r>
              <a:rPr lang="en-US" dirty="0" smtClean="0"/>
              <a:t>, </a:t>
            </a:r>
            <a:r>
              <a:rPr lang="en-US" dirty="0" err="1" smtClean="0"/>
              <a:t>setor</a:t>
            </a:r>
            <a:r>
              <a:rPr lang="en-US" dirty="0" smtClean="0"/>
              <a:t> </a:t>
            </a:r>
            <a:r>
              <a:rPr lang="en-US" dirty="0" err="1" smtClean="0"/>
              <a:t>público</a:t>
            </a:r>
            <a:r>
              <a:rPr lang="en-US" dirty="0" smtClean="0"/>
              <a:t> e </a:t>
            </a:r>
            <a:r>
              <a:rPr lang="en-US" dirty="0" err="1" smtClean="0"/>
              <a:t>sociedade</a:t>
            </a:r>
            <a:r>
              <a:rPr lang="en-US" dirty="0" smtClean="0"/>
              <a:t>;</a:t>
            </a:r>
          </a:p>
          <a:p>
            <a:pPr marL="0" indent="0">
              <a:buNone/>
            </a:pPr>
            <a:r>
              <a:rPr lang="en-US" dirty="0" smtClean="0"/>
              <a:t>3.34. </a:t>
            </a:r>
            <a:r>
              <a:rPr lang="en-US" dirty="0" err="1"/>
              <a:t>Estimular</a:t>
            </a:r>
            <a:r>
              <a:rPr lang="en-US" dirty="0"/>
              <a:t> </a:t>
            </a:r>
            <a:r>
              <a:rPr lang="en-US" dirty="0" smtClean="0"/>
              <a:t>a </a:t>
            </a:r>
            <a:r>
              <a:rPr lang="en-US" dirty="0" err="1" smtClean="0"/>
              <a:t>participação</a:t>
            </a:r>
            <a:r>
              <a:rPr lang="en-US" dirty="0" smtClean="0"/>
              <a:t> dos </a:t>
            </a:r>
            <a:r>
              <a:rPr lang="en-US" dirty="0" err="1" smtClean="0"/>
              <a:t>profissionais</a:t>
            </a:r>
            <a:r>
              <a:rPr lang="en-US" dirty="0" smtClean="0"/>
              <a:t> </a:t>
            </a:r>
            <a:r>
              <a:rPr lang="en-US" dirty="0" err="1" smtClean="0"/>
              <a:t>nas</a:t>
            </a:r>
            <a:r>
              <a:rPr lang="en-US" dirty="0" smtClean="0"/>
              <a:t> </a:t>
            </a:r>
            <a:r>
              <a:rPr lang="en-US" dirty="0" err="1" smtClean="0"/>
              <a:t>instâncias</a:t>
            </a:r>
            <a:r>
              <a:rPr lang="en-US" dirty="0" smtClean="0"/>
              <a:t> de </a:t>
            </a:r>
            <a:r>
              <a:rPr lang="en-US" dirty="0" err="1" smtClean="0"/>
              <a:t>controle</a:t>
            </a:r>
            <a:r>
              <a:rPr lang="en-US" dirty="0" smtClean="0"/>
              <a:t> social, </a:t>
            </a:r>
            <a:r>
              <a:rPr lang="en-US" dirty="0" err="1" smtClean="0"/>
              <a:t>Conselhos</a:t>
            </a:r>
            <a:r>
              <a:rPr lang="en-US" dirty="0" smtClean="0"/>
              <a:t> , </a:t>
            </a:r>
            <a:r>
              <a:rPr lang="en-US" dirty="0" err="1" smtClean="0"/>
              <a:t>Frentes</a:t>
            </a:r>
            <a:r>
              <a:rPr lang="en-US" dirty="0" smtClean="0"/>
              <a:t>, </a:t>
            </a:r>
            <a:r>
              <a:rPr lang="en-US" dirty="0" err="1" smtClean="0"/>
              <a:t>articualçaões</a:t>
            </a:r>
            <a:r>
              <a:rPr lang="en-US" dirty="0" smtClean="0"/>
              <a:t>, EX: </a:t>
            </a:r>
            <a:r>
              <a:rPr lang="en-US" dirty="0" err="1" smtClean="0"/>
              <a:t>Frente</a:t>
            </a:r>
            <a:r>
              <a:rPr lang="en-US" dirty="0" smtClean="0"/>
              <a:t> </a:t>
            </a:r>
            <a:r>
              <a:rPr lang="en-US" dirty="0" err="1" smtClean="0"/>
              <a:t>em</a:t>
            </a:r>
            <a:r>
              <a:rPr lang="en-US" dirty="0" smtClean="0"/>
              <a:t> </a:t>
            </a:r>
            <a:r>
              <a:rPr lang="en-US" dirty="0" err="1" smtClean="0"/>
              <a:t>defesa</a:t>
            </a:r>
            <a:r>
              <a:rPr lang="en-US" dirty="0" smtClean="0"/>
              <a:t> do SUS; </a:t>
            </a:r>
          </a:p>
        </p:txBody>
      </p:sp>
    </p:spTree>
    <p:extLst>
      <p:ext uri="{BB962C8B-B14F-4D97-AF65-F5344CB8AC3E}">
        <p14:creationId xmlns:p14="http://schemas.microsoft.com/office/powerpoint/2010/main" val="1110276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38200" y="321972"/>
            <a:ext cx="10515600" cy="5854991"/>
          </a:xfrm>
        </p:spPr>
        <p:txBody>
          <a:bodyPr/>
          <a:lstStyle/>
          <a:p>
            <a:pPr marL="514350" indent="-514350">
              <a:buFont typeface="+mj-lt"/>
              <a:buAutoNum type="arabicPeriod"/>
            </a:pPr>
            <a:r>
              <a:rPr lang="pt-BR" dirty="0" smtClean="0"/>
              <a:t>GESTÃO ADMINISTRATIVA</a:t>
            </a:r>
          </a:p>
          <a:p>
            <a:pPr marL="0" indent="0">
              <a:buNone/>
            </a:pPr>
            <a:r>
              <a:rPr lang="pt-BR" sz="2000" dirty="0" smtClean="0"/>
              <a:t>1.1. Criação de grupo para discussão das Compras Conjuntas no Sistema CFN/CRN:</a:t>
            </a:r>
          </a:p>
          <a:p>
            <a:pPr marL="0" indent="0">
              <a:buNone/>
            </a:pPr>
            <a:r>
              <a:rPr lang="pt-BR" sz="2000" dirty="0" smtClean="0"/>
              <a:t>1.2. Planejamento das aquisições </a:t>
            </a:r>
            <a:r>
              <a:rPr lang="pt-BR" sz="2000" dirty="0" smtClean="0"/>
              <a:t>anuais</a:t>
            </a:r>
            <a:r>
              <a:rPr lang="pt-BR" sz="2000" dirty="0" smtClean="0"/>
              <a:t> </a:t>
            </a:r>
            <a:r>
              <a:rPr lang="pt-BR" sz="2000" dirty="0" smtClean="0"/>
              <a:t>(CFN e CRN);</a:t>
            </a:r>
          </a:p>
          <a:p>
            <a:pPr marL="0" indent="0">
              <a:buNone/>
            </a:pPr>
            <a:r>
              <a:rPr lang="pt-BR" sz="2000" dirty="0" smtClean="0"/>
              <a:t>1.3. Capacitação de pessoal;</a:t>
            </a:r>
          </a:p>
          <a:p>
            <a:pPr marL="0" indent="0">
              <a:buNone/>
            </a:pPr>
            <a:r>
              <a:rPr lang="pt-BR" sz="2000" dirty="0" smtClean="0"/>
              <a:t>1.4. Padronização do processo de compras;</a:t>
            </a:r>
          </a:p>
          <a:p>
            <a:pPr marL="0" indent="0">
              <a:buNone/>
            </a:pPr>
            <a:r>
              <a:rPr lang="pt-BR" sz="2000" dirty="0" smtClean="0"/>
              <a:t>1.5. Levantamento das habilidades/expertise de cada CRN/CFN;</a:t>
            </a:r>
          </a:p>
          <a:p>
            <a:pPr marL="0" indent="0">
              <a:buNone/>
            </a:pPr>
            <a:r>
              <a:rPr lang="pt-BR" sz="2000" dirty="0" smtClean="0"/>
              <a:t>1.6. Distribuição das licitações de acordo com a </a:t>
            </a:r>
            <a:r>
              <a:rPr lang="pt-BR" sz="2000" dirty="0" smtClean="0"/>
              <a:t>expertise de cada Regional e do Federal</a:t>
            </a:r>
            <a:endParaRPr lang="pt-BR" sz="2000" dirty="0" smtClean="0"/>
          </a:p>
          <a:p>
            <a:pPr marL="0" indent="0">
              <a:buNone/>
            </a:pPr>
            <a:r>
              <a:rPr lang="pt-BR" sz="2000" dirty="0" smtClean="0"/>
              <a:t>1.7. Normatização do processo de compras conjuntas do Sistema</a:t>
            </a:r>
          </a:p>
          <a:p>
            <a:pPr marL="0" indent="0">
              <a:buNone/>
            </a:pPr>
            <a:endParaRPr lang="pt-BR" sz="2000" dirty="0"/>
          </a:p>
          <a:p>
            <a:pPr marL="0" indent="0">
              <a:buNone/>
            </a:pPr>
            <a:r>
              <a:rPr lang="pt-BR" sz="2000" dirty="0" smtClean="0"/>
              <a:t>Justificativa: Adequações do Sistema devido ao Acordão 2622/2015 do TCU sobre Governança. Agilidade e maior eficiência nas aquisições.</a:t>
            </a:r>
          </a:p>
          <a:p>
            <a:pPr marL="0" indent="0">
              <a:buNone/>
            </a:pPr>
            <a:endParaRPr lang="pt-BR" sz="2000" dirty="0" smtClean="0"/>
          </a:p>
        </p:txBody>
      </p:sp>
    </p:spTree>
    <p:extLst>
      <p:ext uri="{BB962C8B-B14F-4D97-AF65-F5344CB8AC3E}">
        <p14:creationId xmlns:p14="http://schemas.microsoft.com/office/powerpoint/2010/main" val="3710693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err="1" smtClean="0"/>
              <a:t>Gestão</a:t>
            </a:r>
            <a:r>
              <a:rPr lang="en-US" dirty="0" smtClean="0"/>
              <a:t> </a:t>
            </a:r>
            <a:r>
              <a:rPr lang="en-US" dirty="0" err="1"/>
              <a:t>Política</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3.35. </a:t>
            </a:r>
            <a:r>
              <a:rPr lang="en-US" dirty="0"/>
              <a:t>As </a:t>
            </a:r>
            <a:r>
              <a:rPr lang="en-US" dirty="0" err="1" smtClean="0"/>
              <a:t>entidades</a:t>
            </a:r>
            <a:r>
              <a:rPr lang="en-US" dirty="0" smtClean="0"/>
              <a:t> de </a:t>
            </a:r>
            <a:r>
              <a:rPr lang="en-US" dirty="0" err="1" smtClean="0"/>
              <a:t>nutrição</a:t>
            </a:r>
            <a:r>
              <a:rPr lang="en-US" dirty="0" smtClean="0"/>
              <a:t> </a:t>
            </a:r>
            <a:r>
              <a:rPr lang="en-US" dirty="0" err="1" smtClean="0"/>
              <a:t>devem</a:t>
            </a:r>
            <a:r>
              <a:rPr lang="en-US" dirty="0" smtClean="0"/>
              <a:t> </a:t>
            </a:r>
            <a:r>
              <a:rPr lang="en-US" dirty="0" err="1" smtClean="0"/>
              <a:t>traçar</a:t>
            </a:r>
            <a:r>
              <a:rPr lang="en-US" dirty="0" smtClean="0"/>
              <a:t> </a:t>
            </a:r>
            <a:r>
              <a:rPr lang="en-US" dirty="0" err="1" smtClean="0"/>
              <a:t>estratégias</a:t>
            </a:r>
            <a:r>
              <a:rPr lang="en-US" dirty="0" smtClean="0"/>
              <a:t> </a:t>
            </a:r>
            <a:r>
              <a:rPr lang="en-US" dirty="0" err="1" smtClean="0"/>
              <a:t>comuns</a:t>
            </a:r>
            <a:r>
              <a:rPr lang="en-US" dirty="0" smtClean="0"/>
              <a:t> para </a:t>
            </a:r>
            <a:r>
              <a:rPr lang="en-US" dirty="0" err="1" smtClean="0"/>
              <a:t>reforço</a:t>
            </a:r>
            <a:r>
              <a:rPr lang="en-US" dirty="0" smtClean="0"/>
              <a:t> e </a:t>
            </a:r>
            <a:r>
              <a:rPr lang="en-US" dirty="0" err="1" smtClean="0"/>
              <a:t>acompanhamento</a:t>
            </a:r>
            <a:r>
              <a:rPr lang="en-US" dirty="0" smtClean="0"/>
              <a:t> das </a:t>
            </a:r>
            <a:r>
              <a:rPr lang="en-US" dirty="0" err="1" smtClean="0"/>
              <a:t>políticas</a:t>
            </a:r>
            <a:r>
              <a:rPr lang="en-US" dirty="0" smtClean="0"/>
              <a:t> </a:t>
            </a:r>
            <a:r>
              <a:rPr lang="en-US" dirty="0" err="1" smtClean="0"/>
              <a:t>públicas</a:t>
            </a:r>
            <a:r>
              <a:rPr lang="en-US" dirty="0" smtClean="0"/>
              <a:t> de </a:t>
            </a:r>
            <a:r>
              <a:rPr lang="en-US" dirty="0" err="1" smtClean="0"/>
              <a:t>alimentação</a:t>
            </a:r>
            <a:r>
              <a:rPr lang="en-US" dirty="0" smtClean="0"/>
              <a:t>, </a:t>
            </a:r>
            <a:r>
              <a:rPr lang="en-US" dirty="0" err="1" smtClean="0"/>
              <a:t>nutrição</a:t>
            </a:r>
            <a:r>
              <a:rPr lang="en-US" dirty="0" smtClean="0"/>
              <a:t> e </a:t>
            </a:r>
            <a:r>
              <a:rPr lang="en-US" dirty="0" err="1" smtClean="0"/>
              <a:t>segurança</a:t>
            </a:r>
            <a:r>
              <a:rPr lang="en-US" dirty="0" smtClean="0"/>
              <a:t> </a:t>
            </a:r>
            <a:r>
              <a:rPr lang="en-US" dirty="0" err="1" smtClean="0"/>
              <a:t>alimentar</a:t>
            </a:r>
            <a:r>
              <a:rPr lang="en-US" dirty="0" smtClean="0"/>
              <a:t> e </a:t>
            </a:r>
            <a:r>
              <a:rPr lang="en-US" dirty="0" err="1" smtClean="0"/>
              <a:t>nutricional</a:t>
            </a:r>
            <a:r>
              <a:rPr lang="en-US" dirty="0" smtClean="0"/>
              <a:t> dos </a:t>
            </a:r>
            <a:r>
              <a:rPr lang="en-US" dirty="0" err="1" smtClean="0"/>
              <a:t>diversos</a:t>
            </a:r>
            <a:r>
              <a:rPr lang="en-US" dirty="0" smtClean="0"/>
              <a:t> </a:t>
            </a:r>
            <a:r>
              <a:rPr lang="en-US" dirty="0" err="1" smtClean="0"/>
              <a:t>ministérios</a:t>
            </a:r>
            <a:r>
              <a:rPr lang="en-US" dirty="0" smtClean="0"/>
              <a:t> </a:t>
            </a:r>
            <a:r>
              <a:rPr lang="en-US" dirty="0" err="1" smtClean="0"/>
              <a:t>bem</a:t>
            </a:r>
            <a:r>
              <a:rPr lang="en-US" dirty="0" smtClean="0"/>
              <a:t> </a:t>
            </a:r>
            <a:r>
              <a:rPr lang="en-US" dirty="0" err="1" smtClean="0"/>
              <a:t>como</a:t>
            </a:r>
            <a:r>
              <a:rPr lang="en-US" dirty="0" smtClean="0"/>
              <a:t> </a:t>
            </a:r>
            <a:r>
              <a:rPr lang="en-US" dirty="0" err="1" smtClean="0"/>
              <a:t>nas</a:t>
            </a:r>
            <a:r>
              <a:rPr lang="en-US" dirty="0" smtClean="0"/>
              <a:t> </a:t>
            </a:r>
            <a:r>
              <a:rPr lang="en-US" dirty="0" err="1" smtClean="0"/>
              <a:t>instâncias</a:t>
            </a:r>
            <a:r>
              <a:rPr lang="en-US" dirty="0" smtClean="0"/>
              <a:t> de </a:t>
            </a:r>
            <a:r>
              <a:rPr lang="en-US" dirty="0" err="1" smtClean="0"/>
              <a:t>controle</a:t>
            </a:r>
            <a:r>
              <a:rPr lang="en-US" dirty="0" smtClean="0"/>
              <a:t> social, </a:t>
            </a:r>
            <a:r>
              <a:rPr lang="en-US" dirty="0" err="1" smtClean="0"/>
              <a:t>especialmente</a:t>
            </a:r>
            <a:r>
              <a:rPr lang="en-US" dirty="0" smtClean="0"/>
              <a:t> </a:t>
            </a:r>
            <a:r>
              <a:rPr lang="en-US" dirty="0" err="1" smtClean="0"/>
              <a:t>nas</a:t>
            </a:r>
            <a:r>
              <a:rPr lang="en-US" dirty="0" smtClean="0"/>
              <a:t> </a:t>
            </a:r>
            <a:r>
              <a:rPr lang="en-US" dirty="0" err="1" smtClean="0"/>
              <a:t>ações</a:t>
            </a:r>
            <a:r>
              <a:rPr lang="en-US" dirty="0" smtClean="0"/>
              <a:t> </a:t>
            </a:r>
            <a:r>
              <a:rPr lang="en-US" dirty="0" err="1" smtClean="0"/>
              <a:t>regulatórias</a:t>
            </a:r>
            <a:r>
              <a:rPr lang="en-US" dirty="0" smtClean="0"/>
              <a:t>, </a:t>
            </a:r>
            <a:r>
              <a:rPr lang="en-US" dirty="0" err="1" smtClean="0"/>
              <a:t>publicidade</a:t>
            </a:r>
            <a:r>
              <a:rPr lang="en-US" dirty="0" smtClean="0"/>
              <a:t> de </a:t>
            </a:r>
            <a:r>
              <a:rPr lang="en-US" dirty="0" err="1" smtClean="0"/>
              <a:t>alimentos</a:t>
            </a:r>
            <a:r>
              <a:rPr lang="en-US" dirty="0" smtClean="0"/>
              <a:t>, </a:t>
            </a:r>
            <a:r>
              <a:rPr lang="en-US" dirty="0" err="1" smtClean="0"/>
              <a:t>taxação</a:t>
            </a:r>
            <a:r>
              <a:rPr lang="en-US" dirty="0" smtClean="0"/>
              <a:t> de </a:t>
            </a:r>
            <a:r>
              <a:rPr lang="en-US" dirty="0" err="1" smtClean="0"/>
              <a:t>alimentos</a:t>
            </a:r>
            <a:r>
              <a:rPr lang="en-US" dirty="0" smtClean="0"/>
              <a:t> </a:t>
            </a:r>
            <a:r>
              <a:rPr lang="en-US" dirty="0" err="1" smtClean="0"/>
              <a:t>não</a:t>
            </a:r>
            <a:r>
              <a:rPr lang="en-US" dirty="0" smtClean="0"/>
              <a:t> </a:t>
            </a:r>
            <a:r>
              <a:rPr lang="en-US" dirty="0" err="1" smtClean="0"/>
              <a:t>saudáveis</a:t>
            </a:r>
            <a:r>
              <a:rPr lang="en-US" dirty="0"/>
              <a:t> </a:t>
            </a:r>
            <a:r>
              <a:rPr lang="en-US" dirty="0" smtClean="0"/>
              <a:t>e </a:t>
            </a:r>
            <a:r>
              <a:rPr lang="en-US" dirty="0" err="1" smtClean="0"/>
              <a:t>rotulagem</a:t>
            </a:r>
            <a:r>
              <a:rPr lang="en-US" dirty="0" smtClean="0"/>
              <a:t> frontal dos </a:t>
            </a:r>
            <a:r>
              <a:rPr lang="en-US" dirty="0" err="1" smtClean="0"/>
              <a:t>alimentos</a:t>
            </a:r>
            <a:r>
              <a:rPr lang="en-US" dirty="0" smtClean="0"/>
              <a:t>.</a:t>
            </a:r>
          </a:p>
          <a:p>
            <a:pPr marL="0" indent="0">
              <a:buNone/>
            </a:pPr>
            <a:r>
              <a:rPr lang="en-US" dirty="0" smtClean="0"/>
              <a:t>3.36. </a:t>
            </a:r>
            <a:r>
              <a:rPr lang="en-US" dirty="0"/>
              <a:t>A </a:t>
            </a:r>
            <a:r>
              <a:rPr lang="en-US" dirty="0" err="1" smtClean="0"/>
              <a:t>entidades</a:t>
            </a:r>
            <a:r>
              <a:rPr lang="en-US" dirty="0" smtClean="0"/>
              <a:t> </a:t>
            </a:r>
            <a:r>
              <a:rPr lang="en-US" dirty="0" err="1" smtClean="0"/>
              <a:t>devem</a:t>
            </a:r>
            <a:r>
              <a:rPr lang="en-US" dirty="0" smtClean="0"/>
              <a:t> se articular com o </a:t>
            </a:r>
            <a:r>
              <a:rPr lang="en-US" dirty="0" err="1" smtClean="0"/>
              <a:t>Poder</a:t>
            </a:r>
            <a:r>
              <a:rPr lang="en-US" dirty="0" smtClean="0"/>
              <a:t> </a:t>
            </a:r>
            <a:r>
              <a:rPr lang="en-US" dirty="0" err="1" smtClean="0"/>
              <a:t>Legislativo</a:t>
            </a:r>
            <a:r>
              <a:rPr lang="en-US" dirty="0" smtClean="0"/>
              <a:t> para </a:t>
            </a:r>
            <a:r>
              <a:rPr lang="en-US" dirty="0" err="1" smtClean="0"/>
              <a:t>acompanhamento</a:t>
            </a:r>
            <a:r>
              <a:rPr lang="en-US" dirty="0" smtClean="0"/>
              <a:t> </a:t>
            </a:r>
            <a:r>
              <a:rPr lang="en-US" dirty="0" err="1" smtClean="0"/>
              <a:t>conjunto</a:t>
            </a:r>
            <a:r>
              <a:rPr lang="en-US" dirty="0" smtClean="0"/>
              <a:t> das </a:t>
            </a:r>
            <a:r>
              <a:rPr lang="en-US" dirty="0" err="1" smtClean="0"/>
              <a:t>matérias</a:t>
            </a:r>
            <a:r>
              <a:rPr lang="en-US" dirty="0" smtClean="0"/>
              <a:t> </a:t>
            </a:r>
            <a:r>
              <a:rPr lang="en-US" dirty="0" err="1" smtClean="0"/>
              <a:t>relacionas</a:t>
            </a:r>
            <a:r>
              <a:rPr lang="en-US" dirty="0" smtClean="0"/>
              <a:t> com </a:t>
            </a:r>
            <a:r>
              <a:rPr lang="en-US" dirty="0" err="1" smtClean="0"/>
              <a:t>alimentação</a:t>
            </a:r>
            <a:r>
              <a:rPr lang="en-US" dirty="0" smtClean="0"/>
              <a:t>, </a:t>
            </a:r>
            <a:r>
              <a:rPr lang="en-US" dirty="0" err="1" smtClean="0"/>
              <a:t>nutrição</a:t>
            </a:r>
            <a:r>
              <a:rPr lang="en-US" dirty="0" smtClean="0"/>
              <a:t> e </a:t>
            </a:r>
            <a:r>
              <a:rPr lang="en-US" dirty="0" err="1" smtClean="0"/>
              <a:t>segurança</a:t>
            </a:r>
            <a:r>
              <a:rPr lang="en-US" dirty="0" smtClean="0"/>
              <a:t> </a:t>
            </a:r>
            <a:r>
              <a:rPr lang="en-US" dirty="0" err="1" smtClean="0"/>
              <a:t>alimentar</a:t>
            </a:r>
            <a:r>
              <a:rPr lang="en-US" dirty="0" smtClean="0"/>
              <a:t> e </a:t>
            </a:r>
            <a:r>
              <a:rPr lang="en-US" dirty="0" err="1" smtClean="0"/>
              <a:t>nutricional</a:t>
            </a:r>
            <a:r>
              <a:rPr lang="en-US" dirty="0" smtClean="0"/>
              <a:t>.</a:t>
            </a:r>
          </a:p>
          <a:p>
            <a:pPr marL="0" indent="0">
              <a:buNone/>
            </a:pPr>
            <a:r>
              <a:rPr lang="en-US" dirty="0" smtClean="0"/>
              <a:t>3.37. </a:t>
            </a:r>
            <a:r>
              <a:rPr lang="en-US" dirty="0"/>
              <a:t>O </a:t>
            </a:r>
            <a:r>
              <a:rPr lang="en-US" dirty="0" smtClean="0"/>
              <a:t>CFN </a:t>
            </a:r>
            <a:r>
              <a:rPr lang="en-US" dirty="0" err="1" smtClean="0"/>
              <a:t>deve</a:t>
            </a:r>
            <a:r>
              <a:rPr lang="en-US" dirty="0" smtClean="0"/>
              <a:t> </a:t>
            </a:r>
            <a:r>
              <a:rPr lang="en-US" dirty="0" err="1" smtClean="0"/>
              <a:t>promover</a:t>
            </a:r>
            <a:r>
              <a:rPr lang="en-US" dirty="0" smtClean="0"/>
              <a:t> </a:t>
            </a:r>
            <a:r>
              <a:rPr lang="en-US" dirty="0" err="1" smtClean="0"/>
              <a:t>discussões</a:t>
            </a:r>
            <a:r>
              <a:rPr lang="en-US" dirty="0" smtClean="0"/>
              <a:t> </a:t>
            </a:r>
            <a:r>
              <a:rPr lang="en-US" dirty="0" err="1" smtClean="0"/>
              <a:t>acerca</a:t>
            </a:r>
            <a:r>
              <a:rPr lang="en-US" dirty="0" smtClean="0"/>
              <a:t> da </a:t>
            </a:r>
            <a:r>
              <a:rPr lang="en-US" dirty="0" err="1" smtClean="0"/>
              <a:t>reforma</a:t>
            </a:r>
            <a:r>
              <a:rPr lang="en-US" dirty="0" smtClean="0"/>
              <a:t> </a:t>
            </a:r>
            <a:r>
              <a:rPr lang="en-US" dirty="0" err="1" smtClean="0"/>
              <a:t>trabalhista</a:t>
            </a:r>
            <a:r>
              <a:rPr lang="en-US" dirty="0" smtClean="0"/>
              <a:t> </a:t>
            </a:r>
            <a:r>
              <a:rPr lang="en-US" dirty="0" err="1" smtClean="0"/>
              <a:t>nos</a:t>
            </a:r>
            <a:r>
              <a:rPr lang="en-US" dirty="0" smtClean="0"/>
              <a:t> </a:t>
            </a:r>
            <a:r>
              <a:rPr lang="en-US" dirty="0" err="1" smtClean="0"/>
              <a:t>aspectos</a:t>
            </a:r>
            <a:r>
              <a:rPr lang="en-US" dirty="0" smtClean="0"/>
              <a:t> </a:t>
            </a:r>
            <a:r>
              <a:rPr lang="en-US" dirty="0" err="1" smtClean="0"/>
              <a:t>relacionas</a:t>
            </a:r>
            <a:r>
              <a:rPr lang="en-US" dirty="0" smtClean="0"/>
              <a:t> à </a:t>
            </a:r>
            <a:r>
              <a:rPr lang="en-US" dirty="0" err="1" smtClean="0"/>
              <a:t>alimentação</a:t>
            </a:r>
            <a:r>
              <a:rPr lang="en-US" dirty="0" smtClean="0"/>
              <a:t> do </a:t>
            </a:r>
            <a:r>
              <a:rPr lang="en-US" dirty="0" err="1" smtClean="0"/>
              <a:t>trabalhador</a:t>
            </a:r>
            <a:r>
              <a:rPr lang="en-US" dirty="0" smtClean="0"/>
              <a:t> – </a:t>
            </a:r>
            <a:r>
              <a:rPr lang="en-US" dirty="0" err="1" smtClean="0"/>
              <a:t>Programa</a:t>
            </a:r>
            <a:r>
              <a:rPr lang="en-US" dirty="0" smtClean="0"/>
              <a:t> de Alimentação do </a:t>
            </a:r>
            <a:r>
              <a:rPr lang="en-US" dirty="0" err="1" smtClean="0"/>
              <a:t>Trabalhador</a:t>
            </a:r>
            <a:r>
              <a:rPr lang="en-US" dirty="0" smtClean="0"/>
              <a:t>/ PAT.</a:t>
            </a:r>
          </a:p>
          <a:p>
            <a:endParaRPr lang="en-US" dirty="0"/>
          </a:p>
        </p:txBody>
      </p:sp>
    </p:spTree>
    <p:extLst>
      <p:ext uri="{BB962C8B-B14F-4D97-AF65-F5344CB8AC3E}">
        <p14:creationId xmlns:p14="http://schemas.microsoft.com/office/powerpoint/2010/main" val="306409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err="1" smtClean="0"/>
              <a:t>Gestão</a:t>
            </a:r>
            <a:r>
              <a:rPr lang="en-US" dirty="0" smtClean="0"/>
              <a:t> </a:t>
            </a:r>
            <a:r>
              <a:rPr lang="en-US" dirty="0" err="1"/>
              <a:t>Política</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3.38. </a:t>
            </a:r>
            <a:r>
              <a:rPr lang="en-US" dirty="0" err="1" smtClean="0"/>
              <a:t>Monitoramento</a:t>
            </a:r>
            <a:r>
              <a:rPr lang="en-US" dirty="0" smtClean="0"/>
              <a:t> das </a:t>
            </a:r>
            <a:r>
              <a:rPr lang="en-US" dirty="0" err="1" smtClean="0"/>
              <a:t>ações</a:t>
            </a:r>
            <a:r>
              <a:rPr lang="en-US" dirty="0" smtClean="0"/>
              <a:t> </a:t>
            </a:r>
            <a:r>
              <a:rPr lang="en-US" dirty="0" err="1" smtClean="0"/>
              <a:t>realizadas</a:t>
            </a:r>
            <a:r>
              <a:rPr lang="en-US" dirty="0" smtClean="0"/>
              <a:t> </a:t>
            </a:r>
            <a:r>
              <a:rPr lang="en-US" dirty="0" err="1" smtClean="0"/>
              <a:t>pelas</a:t>
            </a:r>
            <a:r>
              <a:rPr lang="en-US" dirty="0" smtClean="0"/>
              <a:t> CRN’s e </a:t>
            </a:r>
            <a:r>
              <a:rPr lang="en-US" dirty="0" err="1" smtClean="0"/>
              <a:t>definidas</a:t>
            </a:r>
            <a:r>
              <a:rPr lang="en-US" dirty="0"/>
              <a:t> </a:t>
            </a:r>
            <a:r>
              <a:rPr lang="en-US" dirty="0" smtClean="0"/>
              <a:t>no VII ENAEN.</a:t>
            </a:r>
          </a:p>
          <a:p>
            <a:pPr marL="0" indent="0">
              <a:buNone/>
            </a:pPr>
            <a:r>
              <a:rPr lang="en-US" dirty="0" smtClean="0"/>
              <a:t>3.39. </a:t>
            </a:r>
            <a:r>
              <a:rPr lang="en-US" dirty="0" err="1" smtClean="0"/>
              <a:t>Propostas</a:t>
            </a:r>
            <a:r>
              <a:rPr lang="en-US" dirty="0" smtClean="0"/>
              <a:t> a </a:t>
            </a:r>
            <a:r>
              <a:rPr lang="en-US" dirty="0" err="1" smtClean="0"/>
              <a:t>serem</a:t>
            </a:r>
            <a:r>
              <a:rPr lang="en-US" dirty="0" smtClean="0"/>
              <a:t> </a:t>
            </a:r>
            <a:r>
              <a:rPr lang="en-US" dirty="0" err="1" smtClean="0"/>
              <a:t>feitas</a:t>
            </a:r>
            <a:r>
              <a:rPr lang="en-US" dirty="0" smtClean="0"/>
              <a:t> </a:t>
            </a:r>
            <a:r>
              <a:rPr lang="en-US" dirty="0" err="1" smtClean="0"/>
              <a:t>por</a:t>
            </a:r>
            <a:r>
              <a:rPr lang="en-US" dirty="0" smtClean="0"/>
              <a:t> </a:t>
            </a:r>
            <a:r>
              <a:rPr lang="en-US" dirty="0" err="1" smtClean="0"/>
              <a:t>cada</a:t>
            </a:r>
            <a:r>
              <a:rPr lang="en-US" dirty="0" smtClean="0"/>
              <a:t> CRN.</a:t>
            </a:r>
          </a:p>
          <a:p>
            <a:endParaRPr lang="en-US" dirty="0"/>
          </a:p>
        </p:txBody>
      </p:sp>
    </p:spTree>
    <p:extLst>
      <p:ext uri="{BB962C8B-B14F-4D97-AF65-F5344CB8AC3E}">
        <p14:creationId xmlns:p14="http://schemas.microsoft.com/office/powerpoint/2010/main" val="687691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4. Contábil</a:t>
            </a:r>
            <a:endParaRPr lang="pt-BR" dirty="0"/>
          </a:p>
        </p:txBody>
      </p:sp>
      <p:sp>
        <p:nvSpPr>
          <p:cNvPr id="3" name="Espaço Reservado para Conteúdo 2"/>
          <p:cNvSpPr>
            <a:spLocks noGrp="1"/>
          </p:cNvSpPr>
          <p:nvPr>
            <p:ph idx="1"/>
          </p:nvPr>
        </p:nvSpPr>
        <p:spPr/>
        <p:txBody>
          <a:bodyPr>
            <a:normAutofit lnSpcReduction="10000"/>
          </a:bodyPr>
          <a:lstStyle/>
          <a:p>
            <a:pPr marL="0" indent="0">
              <a:buNone/>
            </a:pPr>
            <a:r>
              <a:rPr lang="pt-BR" dirty="0" smtClean="0"/>
              <a:t>4.1. Padronização  de Relatórios contábeis:</a:t>
            </a:r>
          </a:p>
          <a:p>
            <a:pPr marL="0" indent="0">
              <a:buNone/>
            </a:pPr>
            <a:r>
              <a:rPr lang="pt-BR" dirty="0" smtClean="0"/>
              <a:t>Objetivo: Unificar para facilitar a </a:t>
            </a:r>
            <a:r>
              <a:rPr lang="pt-BR" dirty="0" smtClean="0"/>
              <a:t>comparação entre os relat</a:t>
            </a:r>
            <a:r>
              <a:rPr lang="pt-BR" dirty="0" smtClean="0"/>
              <a:t>órios do Sistema</a:t>
            </a:r>
            <a:endParaRPr lang="pt-BR" dirty="0" smtClean="0"/>
          </a:p>
          <a:p>
            <a:pPr marL="0" indent="0">
              <a:buNone/>
            </a:pPr>
            <a:r>
              <a:rPr lang="pt-BR" dirty="0" smtClean="0"/>
              <a:t>4.2. Acompanhamento </a:t>
            </a:r>
            <a:r>
              <a:rPr lang="pt-BR" dirty="0"/>
              <a:t>orçamentário </a:t>
            </a:r>
            <a:r>
              <a:rPr lang="pt-BR" dirty="0" smtClean="0"/>
              <a:t>Mensal:</a:t>
            </a:r>
          </a:p>
          <a:p>
            <a:pPr marL="0" indent="0">
              <a:buNone/>
            </a:pPr>
            <a:r>
              <a:rPr lang="pt-BR" dirty="0" smtClean="0"/>
              <a:t>Objetivo de </a:t>
            </a:r>
            <a:r>
              <a:rPr lang="pt-BR" dirty="0"/>
              <a:t>a</a:t>
            </a:r>
            <a:r>
              <a:rPr lang="pt-BR" dirty="0" smtClean="0"/>
              <a:t>companhamento da </a:t>
            </a:r>
            <a:r>
              <a:rPr lang="pt-BR" dirty="0" smtClean="0"/>
              <a:t>dificuldades enfrentadas  </a:t>
            </a:r>
            <a:endParaRPr lang="pt-BR" dirty="0" smtClean="0"/>
          </a:p>
          <a:p>
            <a:pPr marL="0" indent="0">
              <a:buNone/>
            </a:pPr>
            <a:r>
              <a:rPr lang="pt-BR" dirty="0" smtClean="0"/>
              <a:t>4.3. Projeção </a:t>
            </a:r>
            <a:r>
              <a:rPr lang="pt-BR" dirty="0"/>
              <a:t>arrecadação </a:t>
            </a:r>
            <a:r>
              <a:rPr lang="pt-BR" dirty="0" smtClean="0"/>
              <a:t>Mensal:</a:t>
            </a:r>
            <a:endParaRPr lang="pt-BR" dirty="0"/>
          </a:p>
          <a:p>
            <a:pPr marL="0" indent="0">
              <a:buNone/>
            </a:pPr>
            <a:r>
              <a:rPr lang="pt-BR" dirty="0" smtClean="0"/>
              <a:t>4.4. Controle </a:t>
            </a:r>
            <a:r>
              <a:rPr lang="pt-BR" dirty="0"/>
              <a:t>de gestão </a:t>
            </a:r>
          </a:p>
          <a:p>
            <a:pPr marL="0" indent="0">
              <a:buNone/>
            </a:pPr>
            <a:r>
              <a:rPr lang="pt-BR" dirty="0" smtClean="0"/>
              <a:t>4.5. Proposta </a:t>
            </a:r>
            <a:r>
              <a:rPr lang="pt-BR" dirty="0" smtClean="0"/>
              <a:t>orçament</a:t>
            </a:r>
            <a:r>
              <a:rPr lang="pt-BR" dirty="0" smtClean="0"/>
              <a:t>á</a:t>
            </a:r>
            <a:r>
              <a:rPr lang="pt-BR" dirty="0" smtClean="0"/>
              <a:t>ria </a:t>
            </a:r>
            <a:endParaRPr lang="pt-BR" dirty="0"/>
          </a:p>
          <a:p>
            <a:pPr marL="0" indent="0">
              <a:buNone/>
            </a:pPr>
            <a:r>
              <a:rPr lang="pt-BR" dirty="0" smtClean="0"/>
              <a:t>4.6. Objetivo do que pode </a:t>
            </a:r>
            <a:r>
              <a:rPr lang="pt-BR" dirty="0"/>
              <a:t>ser colocado no plano de metas </a:t>
            </a:r>
          </a:p>
          <a:p>
            <a:pPr marL="0" indent="0">
              <a:buNone/>
            </a:pPr>
            <a:endParaRPr lang="pt-BR" dirty="0"/>
          </a:p>
          <a:p>
            <a:pPr marL="0" indent="0">
              <a:buNone/>
            </a:pPr>
            <a:endParaRPr lang="pt-BR" dirty="0" smtClean="0"/>
          </a:p>
          <a:p>
            <a:pPr marL="0" indent="0">
              <a:buNone/>
            </a:pPr>
            <a:endParaRPr lang="pt-BR" dirty="0"/>
          </a:p>
          <a:p>
            <a:endParaRPr lang="pt-BR" b="1" dirty="0"/>
          </a:p>
        </p:txBody>
      </p:sp>
    </p:spTree>
    <p:extLst>
      <p:ext uri="{BB962C8B-B14F-4D97-AF65-F5344CB8AC3E}">
        <p14:creationId xmlns:p14="http://schemas.microsoft.com/office/powerpoint/2010/main" val="9504788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5. Jurídico </a:t>
            </a:r>
            <a:endParaRPr lang="pt-BR" dirty="0"/>
          </a:p>
        </p:txBody>
      </p:sp>
      <p:sp>
        <p:nvSpPr>
          <p:cNvPr id="3" name="Espaço Reservado para Conteúdo 2"/>
          <p:cNvSpPr>
            <a:spLocks noGrp="1"/>
          </p:cNvSpPr>
          <p:nvPr>
            <p:ph idx="1"/>
          </p:nvPr>
        </p:nvSpPr>
        <p:spPr/>
        <p:txBody>
          <a:bodyPr/>
          <a:lstStyle/>
          <a:p>
            <a:pPr marL="0" indent="0">
              <a:buNone/>
            </a:pPr>
            <a:r>
              <a:rPr lang="pt-BR" dirty="0" smtClean="0"/>
              <a:t>5.1. ADI </a:t>
            </a:r>
            <a:r>
              <a:rPr lang="pt-BR" dirty="0"/>
              <a:t>803 – Relacionado ao adjetivo “Privativa”, </a:t>
            </a:r>
            <a:r>
              <a:rPr lang="pt-BR" dirty="0" smtClean="0"/>
              <a:t>contido   </a:t>
            </a:r>
            <a:r>
              <a:rPr lang="pt-BR" dirty="0" smtClean="0"/>
              <a:t>n</a:t>
            </a:r>
            <a:r>
              <a:rPr lang="pt-BR" dirty="0" smtClean="0"/>
              <a:t>a </a:t>
            </a:r>
            <a:r>
              <a:rPr lang="pt-BR" dirty="0"/>
              <a:t>lei 8.234/91, quanto as atividades atribuídas aos </a:t>
            </a:r>
            <a:r>
              <a:rPr lang="pt-BR" dirty="0" smtClean="0"/>
              <a:t>Nutricionistas.</a:t>
            </a:r>
          </a:p>
          <a:p>
            <a:pPr marL="0" indent="0">
              <a:buNone/>
            </a:pPr>
            <a:r>
              <a:rPr lang="pt-BR" dirty="0" smtClean="0"/>
              <a:t>5.1.2. Pautado </a:t>
            </a:r>
            <a:r>
              <a:rPr lang="pt-BR" dirty="0"/>
              <a:t>para o julgamento e FNN que ingressou como </a:t>
            </a:r>
            <a:r>
              <a:rPr lang="pt-BR" dirty="0" err="1" smtClean="0"/>
              <a:t>amicus</a:t>
            </a:r>
            <a:r>
              <a:rPr lang="pt-BR" dirty="0" smtClean="0"/>
              <a:t> </a:t>
            </a:r>
            <a:r>
              <a:rPr lang="pt-BR" dirty="0" err="1" smtClean="0"/>
              <a:t>curiae</a:t>
            </a:r>
            <a:r>
              <a:rPr lang="pt-BR" dirty="0" smtClean="0"/>
              <a:t>;</a:t>
            </a:r>
            <a:endParaRPr lang="pt-BR" dirty="0"/>
          </a:p>
          <a:p>
            <a:pPr marL="0" indent="0">
              <a:buNone/>
            </a:pPr>
            <a:r>
              <a:rPr lang="pt-BR" dirty="0" smtClean="0"/>
              <a:t>5.1.3. </a:t>
            </a:r>
            <a:r>
              <a:rPr lang="pt-BR" dirty="0" smtClean="0"/>
              <a:t>CFN deve  encaminhar </a:t>
            </a:r>
            <a:r>
              <a:rPr lang="pt-BR" dirty="0" smtClean="0"/>
              <a:t>a pauta da ADI 803 </a:t>
            </a:r>
            <a:r>
              <a:rPr lang="pt-BR" dirty="0"/>
              <a:t>para </a:t>
            </a:r>
            <a:r>
              <a:rPr lang="pt-BR" dirty="0" smtClean="0"/>
              <a:t>os </a:t>
            </a:r>
            <a:r>
              <a:rPr lang="pt-BR" dirty="0"/>
              <a:t>R</a:t>
            </a:r>
            <a:r>
              <a:rPr lang="pt-BR" dirty="0" smtClean="0"/>
              <a:t>egionais</a:t>
            </a:r>
            <a:r>
              <a:rPr lang="pt-BR" dirty="0"/>
              <a:t>.</a:t>
            </a:r>
            <a:endParaRPr lang="pt-BR" dirty="0" smtClean="0"/>
          </a:p>
          <a:p>
            <a:pPr marL="0" indent="0">
              <a:buNone/>
            </a:pPr>
            <a:r>
              <a:rPr lang="pt-BR" dirty="0" smtClean="0"/>
              <a:t>5.1.4. A </a:t>
            </a:r>
            <a:r>
              <a:rPr lang="pt-BR" dirty="0"/>
              <a:t>discussão sobre a pauta é pertinente para os profissionais da área de Nutrição, pois caso aprovada mudaria o cenário de mercado</a:t>
            </a:r>
            <a:r>
              <a:rPr lang="pt-BR" dirty="0" smtClean="0"/>
              <a:t>.</a:t>
            </a:r>
          </a:p>
          <a:p>
            <a:endParaRPr lang="pt-BR" dirty="0"/>
          </a:p>
        </p:txBody>
      </p:sp>
    </p:spTree>
    <p:extLst>
      <p:ext uri="{BB962C8B-B14F-4D97-AF65-F5344CB8AC3E}">
        <p14:creationId xmlns:p14="http://schemas.microsoft.com/office/powerpoint/2010/main" val="3663408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5. Jurídico </a:t>
            </a:r>
            <a:endParaRPr lang="pt-BR" dirty="0"/>
          </a:p>
        </p:txBody>
      </p:sp>
      <p:sp>
        <p:nvSpPr>
          <p:cNvPr id="3" name="Espaço Reservado para Conteúdo 2"/>
          <p:cNvSpPr>
            <a:spLocks noGrp="1"/>
          </p:cNvSpPr>
          <p:nvPr>
            <p:ph idx="1"/>
          </p:nvPr>
        </p:nvSpPr>
        <p:spPr/>
        <p:txBody>
          <a:bodyPr>
            <a:normAutofit fontScale="92500" lnSpcReduction="10000"/>
          </a:bodyPr>
          <a:lstStyle/>
          <a:p>
            <a:pPr marL="0" indent="0">
              <a:buNone/>
            </a:pPr>
            <a:r>
              <a:rPr lang="pt-BR" dirty="0" smtClean="0"/>
              <a:t>5.2. Os </a:t>
            </a:r>
            <a:r>
              <a:rPr lang="pt-BR" dirty="0"/>
              <a:t>Conselhos devem consultar o Ministério Público quanto à recomendação de fiscalização dos leigos para respaldar sua atuação.</a:t>
            </a:r>
            <a:r>
              <a:rPr lang="pt-BR" dirty="0" smtClean="0"/>
              <a:t>.</a:t>
            </a:r>
          </a:p>
          <a:p>
            <a:pPr marL="0" indent="0">
              <a:buNone/>
            </a:pPr>
            <a:r>
              <a:rPr lang="pt-BR" dirty="0" smtClean="0"/>
              <a:t>5.3. A </a:t>
            </a:r>
            <a:r>
              <a:rPr lang="pt-BR" dirty="0"/>
              <a:t>ação </a:t>
            </a:r>
            <a:r>
              <a:rPr lang="pt-BR" dirty="0" smtClean="0"/>
              <a:t>Civil </a:t>
            </a:r>
            <a:r>
              <a:rPr lang="pt-BR" dirty="0"/>
              <a:t>P</a:t>
            </a:r>
            <a:r>
              <a:rPr lang="pt-BR" dirty="0" smtClean="0"/>
              <a:t>ública </a:t>
            </a:r>
            <a:r>
              <a:rPr lang="pt-BR" dirty="0"/>
              <a:t>seria a melhor medida na atuação contra os leigos. Na justificativa não deve ser mostrado interesse na reserva de mercado e sim no risco à saúde da sociedade</a:t>
            </a:r>
            <a:r>
              <a:rPr lang="pt-BR" dirty="0" smtClean="0"/>
              <a:t>.</a:t>
            </a:r>
          </a:p>
          <a:p>
            <a:pPr marL="0" indent="0">
              <a:buNone/>
            </a:pPr>
            <a:r>
              <a:rPr lang="pt-BR" dirty="0" smtClean="0"/>
              <a:t>5.4. A </a:t>
            </a:r>
            <a:r>
              <a:rPr lang="pt-BR" dirty="0"/>
              <a:t>Lei 6583/78 contém todos os elementos necessários à fiscalização do leigo, demonstrando imprecisões em relação à PJ</a:t>
            </a:r>
            <a:r>
              <a:rPr lang="pt-BR" dirty="0" smtClean="0"/>
              <a:t>.</a:t>
            </a:r>
          </a:p>
          <a:p>
            <a:pPr marL="0" indent="0">
              <a:buNone/>
            </a:pPr>
            <a:r>
              <a:rPr lang="pt-BR" dirty="0" smtClean="0"/>
              <a:t>5.5. A </a:t>
            </a:r>
            <a:r>
              <a:rPr lang="pt-BR" dirty="0"/>
              <a:t>fiscalização deve ser focada na atividade em si e não em suas nomenclaturas. </a:t>
            </a:r>
            <a:r>
              <a:rPr lang="pt-BR" dirty="0" err="1"/>
              <a:t>Ex</a:t>
            </a:r>
            <a:r>
              <a:rPr lang="pt-BR" dirty="0"/>
              <a:t>: Coaching.</a:t>
            </a:r>
          </a:p>
          <a:p>
            <a:pPr marL="0" indent="0">
              <a:buNone/>
            </a:pPr>
            <a:r>
              <a:rPr lang="pt-BR" dirty="0" smtClean="0"/>
              <a:t>5.6. Na </a:t>
            </a:r>
            <a:r>
              <a:rPr lang="pt-BR" dirty="0"/>
              <a:t>fiscalização dos docentes nutricionistas nas universidades, a lei 8234 prevalece em relação ao decreto do MEC.</a:t>
            </a:r>
          </a:p>
          <a:p>
            <a:endParaRPr lang="pt-BR" dirty="0"/>
          </a:p>
        </p:txBody>
      </p:sp>
    </p:spTree>
    <p:extLst>
      <p:ext uri="{BB962C8B-B14F-4D97-AF65-F5344CB8AC3E}">
        <p14:creationId xmlns:p14="http://schemas.microsoft.com/office/powerpoint/2010/main" val="14401484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6. Técnica</a:t>
            </a:r>
            <a:endParaRPr lang="pt-BR" dirty="0"/>
          </a:p>
        </p:txBody>
      </p:sp>
      <p:sp>
        <p:nvSpPr>
          <p:cNvPr id="3" name="Espaço Reservado para Conteúdo 2"/>
          <p:cNvSpPr>
            <a:spLocks noGrp="1"/>
          </p:cNvSpPr>
          <p:nvPr>
            <p:ph idx="1"/>
          </p:nvPr>
        </p:nvSpPr>
        <p:spPr/>
        <p:txBody>
          <a:bodyPr>
            <a:normAutofit lnSpcReduction="10000"/>
          </a:bodyPr>
          <a:lstStyle/>
          <a:p>
            <a:pPr marL="0" indent="0">
              <a:buNone/>
            </a:pPr>
            <a:r>
              <a:rPr lang="pt-BR" dirty="0" smtClean="0"/>
              <a:t>6.1. Coordenações Técnicas</a:t>
            </a:r>
          </a:p>
          <a:p>
            <a:pPr marL="0" indent="0">
              <a:buNone/>
            </a:pPr>
            <a:r>
              <a:rPr lang="pt-BR" dirty="0" smtClean="0"/>
              <a:t>6.2.1. </a:t>
            </a:r>
            <a:r>
              <a:rPr lang="pt-BR" dirty="0" smtClean="0"/>
              <a:t>O </a:t>
            </a:r>
            <a:r>
              <a:rPr lang="pt-BR" dirty="0"/>
              <a:t>cargo sempre existiu e devido ao crescimento do </a:t>
            </a:r>
            <a:r>
              <a:rPr lang="pt-BR" dirty="0" smtClean="0"/>
              <a:t>Conselho  </a:t>
            </a:r>
            <a:r>
              <a:rPr lang="pt-BR" dirty="0"/>
              <a:t>foi </a:t>
            </a:r>
            <a:r>
              <a:rPr lang="pt-BR" dirty="0" smtClean="0"/>
              <a:t>desmembrado</a:t>
            </a:r>
            <a:r>
              <a:rPr lang="pt-BR" dirty="0"/>
              <a:t>;</a:t>
            </a:r>
            <a:endParaRPr lang="pt-BR" dirty="0" smtClean="0"/>
          </a:p>
          <a:p>
            <a:pPr marL="0" indent="0">
              <a:buNone/>
            </a:pPr>
            <a:r>
              <a:rPr lang="pt-BR" dirty="0" smtClean="0"/>
              <a:t>6.3. Verificar </a:t>
            </a:r>
            <a:r>
              <a:rPr lang="pt-BR" dirty="0"/>
              <a:t>as atividades da unidade </a:t>
            </a:r>
            <a:r>
              <a:rPr lang="pt-BR" dirty="0" smtClean="0"/>
              <a:t>técnica.</a:t>
            </a:r>
          </a:p>
          <a:p>
            <a:pPr marL="0" indent="0">
              <a:buNone/>
            </a:pPr>
            <a:r>
              <a:rPr lang="pt-BR" dirty="0" smtClean="0"/>
              <a:t>6.4. </a:t>
            </a:r>
            <a:r>
              <a:rPr lang="pt-BR" dirty="0" smtClean="0"/>
              <a:t> Definir Organograma </a:t>
            </a:r>
            <a:r>
              <a:rPr lang="pt-BR" dirty="0"/>
              <a:t>do setor </a:t>
            </a:r>
            <a:r>
              <a:rPr lang="pt-BR" dirty="0" smtClean="0"/>
              <a:t>técnico</a:t>
            </a:r>
          </a:p>
          <a:p>
            <a:pPr marL="0" indent="0">
              <a:buNone/>
            </a:pPr>
            <a:r>
              <a:rPr lang="pt-BR" dirty="0" smtClean="0"/>
              <a:t>6.5. Divergências </a:t>
            </a:r>
            <a:r>
              <a:rPr lang="pt-BR" dirty="0"/>
              <a:t>nas atribuições dos cargo </a:t>
            </a:r>
            <a:r>
              <a:rPr lang="pt-BR" dirty="0" smtClean="0"/>
              <a:t>técnicos;</a:t>
            </a:r>
            <a:endParaRPr lang="pt-BR" dirty="0"/>
          </a:p>
          <a:p>
            <a:pPr marL="0" indent="0">
              <a:buNone/>
            </a:pPr>
            <a:r>
              <a:rPr lang="pt-BR" dirty="0" smtClean="0"/>
              <a:t>6.6. Demandas </a:t>
            </a:r>
            <a:r>
              <a:rPr lang="pt-BR" dirty="0"/>
              <a:t>de outros </a:t>
            </a:r>
            <a:r>
              <a:rPr lang="pt-BR" dirty="0" smtClean="0"/>
              <a:t>setores;</a:t>
            </a:r>
            <a:endParaRPr lang="pt-BR" dirty="0"/>
          </a:p>
          <a:p>
            <a:pPr marL="0" indent="0">
              <a:buNone/>
            </a:pPr>
            <a:r>
              <a:rPr lang="pt-BR" dirty="0" smtClean="0"/>
              <a:t>6.7. Necessidade </a:t>
            </a:r>
            <a:r>
              <a:rPr lang="pt-BR" dirty="0"/>
              <a:t>de definir o que é </a:t>
            </a:r>
            <a:r>
              <a:rPr lang="pt-BR" dirty="0" smtClean="0"/>
              <a:t>Unidade </a:t>
            </a:r>
            <a:r>
              <a:rPr lang="pt-BR" dirty="0"/>
              <a:t>T</a:t>
            </a:r>
            <a:r>
              <a:rPr lang="pt-BR" dirty="0" smtClean="0"/>
              <a:t>écnica</a:t>
            </a:r>
            <a:r>
              <a:rPr lang="pt-BR" dirty="0"/>
              <a:t>;</a:t>
            </a:r>
          </a:p>
          <a:p>
            <a:pPr marL="0" indent="0">
              <a:buNone/>
            </a:pPr>
            <a:r>
              <a:rPr lang="pt-BR" dirty="0" smtClean="0"/>
              <a:t>6.8. Definir </a:t>
            </a:r>
            <a:r>
              <a:rPr lang="pt-BR" dirty="0"/>
              <a:t>as atividades do setor.</a:t>
            </a:r>
            <a:endParaRPr lang="pt-BR" dirty="0" smtClean="0"/>
          </a:p>
        </p:txBody>
      </p:sp>
    </p:spTree>
    <p:extLst>
      <p:ext uri="{BB962C8B-B14F-4D97-AF65-F5344CB8AC3E}">
        <p14:creationId xmlns:p14="http://schemas.microsoft.com/office/powerpoint/2010/main" val="3252900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7. Jurídico/Fiscalização:</a:t>
            </a:r>
            <a:endParaRPr lang="pt-BR" dirty="0"/>
          </a:p>
        </p:txBody>
      </p:sp>
      <p:sp>
        <p:nvSpPr>
          <p:cNvPr id="3" name="Espaço Reservado para Conteúdo 2"/>
          <p:cNvSpPr>
            <a:spLocks noGrp="1"/>
          </p:cNvSpPr>
          <p:nvPr>
            <p:ph idx="1"/>
          </p:nvPr>
        </p:nvSpPr>
        <p:spPr/>
        <p:txBody>
          <a:bodyPr/>
          <a:lstStyle/>
          <a:p>
            <a:pPr marL="0" indent="0">
              <a:buNone/>
            </a:pPr>
            <a:r>
              <a:rPr lang="pt-BR" dirty="0" smtClean="0"/>
              <a:t>7.1. Importância de firmar parcerias (convênios) entre os Regionais e demais entidades (Ministério Público, Vigilância Sanitária, Secretarias Estaduais e municipais) para intensificar ações conjuntas em benefício da sociedade;</a:t>
            </a:r>
          </a:p>
          <a:p>
            <a:pPr marL="0" indent="0">
              <a:buNone/>
            </a:pPr>
            <a:r>
              <a:rPr lang="pt-BR" dirty="0" smtClean="0"/>
              <a:t>7.2. O fiscal deve adotar o Relatório Circunstanciado de visita fiscal, para fundamentar o posterior Processo de Infração;</a:t>
            </a:r>
          </a:p>
          <a:p>
            <a:pPr marL="0" indent="0">
              <a:buNone/>
            </a:pPr>
            <a:r>
              <a:rPr lang="pt-BR" dirty="0" smtClean="0"/>
              <a:t>7.3. O processo de infração só deve ser instaurado após o decurso do prazo concedido no Termo de Visita;</a:t>
            </a:r>
          </a:p>
          <a:p>
            <a:pPr marL="0" indent="0">
              <a:buNone/>
            </a:pPr>
            <a:r>
              <a:rPr lang="pt-BR" dirty="0" smtClean="0"/>
              <a:t>7.4. Quem investiga e acusa não pode julgar (conforme julgamentos do STJ);</a:t>
            </a:r>
          </a:p>
          <a:p>
            <a:pPr marL="0" indent="0">
              <a:buNone/>
            </a:pPr>
            <a:endParaRPr lang="pt-BR" dirty="0" smtClean="0"/>
          </a:p>
          <a:p>
            <a:endParaRPr lang="pt-BR" dirty="0"/>
          </a:p>
        </p:txBody>
      </p:sp>
    </p:spTree>
    <p:extLst>
      <p:ext uri="{BB962C8B-B14F-4D97-AF65-F5344CB8AC3E}">
        <p14:creationId xmlns:p14="http://schemas.microsoft.com/office/powerpoint/2010/main" val="25804606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7. Jurídico/Fiscalização:</a:t>
            </a:r>
          </a:p>
        </p:txBody>
      </p:sp>
      <p:sp>
        <p:nvSpPr>
          <p:cNvPr id="3" name="Espaço Reservado para Conteúdo 2"/>
          <p:cNvSpPr>
            <a:spLocks noGrp="1"/>
          </p:cNvSpPr>
          <p:nvPr>
            <p:ph idx="1"/>
          </p:nvPr>
        </p:nvSpPr>
        <p:spPr/>
        <p:txBody>
          <a:bodyPr>
            <a:normAutofit fontScale="92500" lnSpcReduction="10000"/>
          </a:bodyPr>
          <a:lstStyle/>
          <a:p>
            <a:pPr marL="0" indent="0">
              <a:buNone/>
            </a:pPr>
            <a:r>
              <a:rPr lang="pt-BR" dirty="0" smtClean="0"/>
              <a:t>7.5. As decisões contrárias ao registro e contratação de nutricionistas por restaurantes comerciais são fundamentadas na lacuna legislativa com relação a essa obrigatoriedade. Os juízes e Tribunais são legalistas, e as resoluções não tem força de lei.</a:t>
            </a:r>
          </a:p>
          <a:p>
            <a:pPr marL="0" indent="0">
              <a:buNone/>
            </a:pPr>
            <a:r>
              <a:rPr lang="pt-BR" dirty="0" smtClean="0"/>
              <a:t>7.6. Destaque para a importância fundamental dos Pareceres </a:t>
            </a:r>
            <a:r>
              <a:rPr lang="pt-BR" dirty="0"/>
              <a:t>T</a:t>
            </a:r>
            <a:r>
              <a:rPr lang="pt-BR" dirty="0" smtClean="0"/>
              <a:t>écnicos que demonstrem a necessidade e importância do profissional nutricionista nas diversas áreas de atuação para respaldar a atuação do Conselho e embasar as defesas judiciais que se fizerem necessárias desde a primeira instância.</a:t>
            </a:r>
          </a:p>
          <a:p>
            <a:pPr marL="0" indent="0">
              <a:buNone/>
            </a:pPr>
            <a:r>
              <a:rPr lang="pt-BR" dirty="0" smtClean="0"/>
              <a:t>7.7. A lavratura de dois autos de infração contra a mesma Pessoa Jurídica por duas infrações (ausência de registro e inexistência de responsável técnico) enseja dupla penalidade, o que é vedado pelo nosso ordenamento jurídico em virtude do Princípio do </a:t>
            </a:r>
            <a:r>
              <a:rPr lang="pt-BR" i="1" dirty="0" smtClean="0"/>
              <a:t>non bis in idem.</a:t>
            </a:r>
            <a:r>
              <a:rPr lang="pt-BR" dirty="0" smtClean="0"/>
              <a:t> </a:t>
            </a:r>
            <a:endParaRPr lang="pt-BR" dirty="0"/>
          </a:p>
        </p:txBody>
      </p:sp>
    </p:spTree>
    <p:extLst>
      <p:ext uri="{BB962C8B-B14F-4D97-AF65-F5344CB8AC3E}">
        <p14:creationId xmlns:p14="http://schemas.microsoft.com/office/powerpoint/2010/main" val="4648765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7. Jurídico/Fiscalização:</a:t>
            </a:r>
          </a:p>
        </p:txBody>
      </p:sp>
      <p:sp>
        <p:nvSpPr>
          <p:cNvPr id="3" name="Espaço Reservado para Conteúdo 2"/>
          <p:cNvSpPr>
            <a:spLocks noGrp="1"/>
          </p:cNvSpPr>
          <p:nvPr>
            <p:ph idx="1"/>
          </p:nvPr>
        </p:nvSpPr>
        <p:spPr/>
        <p:txBody>
          <a:bodyPr/>
          <a:lstStyle/>
          <a:p>
            <a:pPr marL="0" indent="0">
              <a:buNone/>
            </a:pPr>
            <a:r>
              <a:rPr lang="pt-BR" dirty="0" smtClean="0"/>
              <a:t>7.8. Tanto a carga horária quanto o quadro técnico são matérias de Direito do Trabalho, cuja competência legislativa é constitucionalmente atribuída à União. As resoluções editadas pelo CFN revelam apenas parâmetros numéricos (orientação) e não amparam a autuação e aplicação de multa pelo seu descumprimento. A questão deve ser analisada cuidadosamente para tentar alcançar outros meios de viabilizar essa cobrança.</a:t>
            </a:r>
            <a:endParaRPr lang="pt-BR" dirty="0"/>
          </a:p>
        </p:txBody>
      </p:sp>
    </p:spTree>
    <p:extLst>
      <p:ext uri="{BB962C8B-B14F-4D97-AF65-F5344CB8AC3E}">
        <p14:creationId xmlns:p14="http://schemas.microsoft.com/office/powerpoint/2010/main" val="4264178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7. Jurídico/Fiscalização:</a:t>
            </a:r>
          </a:p>
        </p:txBody>
      </p:sp>
      <p:sp>
        <p:nvSpPr>
          <p:cNvPr id="3" name="Espaço Reservado para Conteúdo 2"/>
          <p:cNvSpPr>
            <a:spLocks noGrp="1"/>
          </p:cNvSpPr>
          <p:nvPr>
            <p:ph idx="1"/>
          </p:nvPr>
        </p:nvSpPr>
        <p:spPr/>
        <p:txBody>
          <a:bodyPr/>
          <a:lstStyle/>
          <a:p>
            <a:pPr marL="0" indent="0">
              <a:buNone/>
            </a:pPr>
            <a:r>
              <a:rPr lang="pt-BR" dirty="0" smtClean="0"/>
              <a:t>7.9. Necessidade </a:t>
            </a:r>
            <a:r>
              <a:rPr lang="pt-BR" dirty="0"/>
              <a:t>de revisão das atuais resoluções do código de processamento disciplinar e regimento interno</a:t>
            </a:r>
            <a:r>
              <a:rPr lang="pt-BR" dirty="0" smtClean="0"/>
              <a:t>.</a:t>
            </a:r>
          </a:p>
          <a:p>
            <a:pPr marL="0" indent="0">
              <a:buNone/>
            </a:pPr>
            <a:r>
              <a:rPr lang="pt-BR" dirty="0" smtClean="0"/>
              <a:t>7.10. Padronização </a:t>
            </a:r>
            <a:r>
              <a:rPr lang="pt-BR" dirty="0"/>
              <a:t>e organização de processos disciplinares</a:t>
            </a:r>
            <a:r>
              <a:rPr lang="pt-BR" dirty="0" smtClean="0"/>
              <a:t>.</a:t>
            </a:r>
          </a:p>
          <a:p>
            <a:pPr marL="0" indent="0">
              <a:buNone/>
            </a:pPr>
            <a:r>
              <a:rPr lang="pt-BR" dirty="0" smtClean="0"/>
              <a:t>7.11. Processo </a:t>
            </a:r>
            <a:r>
              <a:rPr lang="pt-BR" dirty="0"/>
              <a:t>de trabalho da elaboração da norma</a:t>
            </a:r>
            <a:r>
              <a:rPr lang="pt-BR" dirty="0" smtClean="0"/>
              <a:t>.</a:t>
            </a:r>
          </a:p>
          <a:p>
            <a:pPr marL="0" indent="0">
              <a:buNone/>
            </a:pPr>
            <a:r>
              <a:rPr lang="pt-BR" dirty="0" smtClean="0"/>
              <a:t>7.12. Necessidade </a:t>
            </a:r>
            <a:r>
              <a:rPr lang="pt-BR" dirty="0"/>
              <a:t>da criação de um banco de informações sobre processos disciplinares transitados em julgado.</a:t>
            </a:r>
          </a:p>
        </p:txBody>
      </p:sp>
    </p:spTree>
    <p:extLst>
      <p:ext uri="{BB962C8B-B14F-4D97-AF65-F5344CB8AC3E}">
        <p14:creationId xmlns:p14="http://schemas.microsoft.com/office/powerpoint/2010/main" val="1969140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1</a:t>
            </a:r>
            <a:r>
              <a:rPr lang="pt-BR" dirty="0" smtClean="0"/>
              <a:t>. GESTÃO ADMINISTRATIVA</a:t>
            </a:r>
            <a:endParaRPr lang="pt-BR" sz="3600" dirty="0"/>
          </a:p>
        </p:txBody>
      </p:sp>
      <p:sp>
        <p:nvSpPr>
          <p:cNvPr id="3" name="Espaço Reservado para Conteúdo 2"/>
          <p:cNvSpPr>
            <a:spLocks noGrp="1"/>
          </p:cNvSpPr>
          <p:nvPr>
            <p:ph idx="1"/>
          </p:nvPr>
        </p:nvSpPr>
        <p:spPr/>
        <p:txBody>
          <a:bodyPr/>
          <a:lstStyle/>
          <a:p>
            <a:pPr marL="0" indent="0">
              <a:buNone/>
            </a:pPr>
            <a:r>
              <a:rPr lang="pt-BR" dirty="0" smtClean="0"/>
              <a:t>1.8. Criação de grupo de trabalho composto pelos responsáveis pela transparência no CFN e nos </a:t>
            </a:r>
            <a:r>
              <a:rPr lang="pt-BR" dirty="0" err="1" smtClean="0"/>
              <a:t>CRNs</a:t>
            </a:r>
            <a:r>
              <a:rPr lang="pt-BR" dirty="0" smtClean="0"/>
              <a:t>, com o objetivo de discutir questões relacionadas à Lei de Acesso à Informação, a exemplo de: responsabilidades; padronização das informações a serem divulgadas; norma para classificação de documentos. </a:t>
            </a:r>
          </a:p>
          <a:p>
            <a:pPr marL="0" indent="0">
              <a:buNone/>
            </a:pPr>
            <a:r>
              <a:rPr lang="pt-BR" dirty="0" smtClean="0"/>
              <a:t>1.9. Promoção de treinamento entre os responsáveis </a:t>
            </a:r>
            <a:r>
              <a:rPr lang="pt-BR" dirty="0" smtClean="0"/>
              <a:t>pela implantaç</a:t>
            </a:r>
            <a:r>
              <a:rPr lang="pt-BR" dirty="0" smtClean="0"/>
              <a:t>ão da Lei de </a:t>
            </a:r>
            <a:r>
              <a:rPr lang="pt-BR" dirty="0" smtClean="0"/>
              <a:t> </a:t>
            </a:r>
            <a:r>
              <a:rPr lang="pt-BR" dirty="0" smtClean="0"/>
              <a:t>transparência nos Regionais - autoridades monitoradoras.</a:t>
            </a:r>
          </a:p>
          <a:p>
            <a:pPr marL="0" indent="0">
              <a:buNone/>
            </a:pPr>
            <a:endParaRPr lang="pt-BR" dirty="0"/>
          </a:p>
        </p:txBody>
      </p:sp>
    </p:spTree>
    <p:extLst>
      <p:ext uri="{BB962C8B-B14F-4D97-AF65-F5344CB8AC3E}">
        <p14:creationId xmlns:p14="http://schemas.microsoft.com/office/powerpoint/2010/main" val="4119068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8. Fiscalização:</a:t>
            </a:r>
            <a:endParaRPr lang="pt-BR" dirty="0"/>
          </a:p>
        </p:txBody>
      </p:sp>
      <p:sp>
        <p:nvSpPr>
          <p:cNvPr id="3" name="Espaço Reservado para Conteúdo 2"/>
          <p:cNvSpPr>
            <a:spLocks noGrp="1"/>
          </p:cNvSpPr>
          <p:nvPr>
            <p:ph idx="1"/>
          </p:nvPr>
        </p:nvSpPr>
        <p:spPr/>
        <p:txBody>
          <a:bodyPr/>
          <a:lstStyle/>
          <a:p>
            <a:pPr marL="0" indent="0">
              <a:buNone/>
            </a:pPr>
            <a:r>
              <a:rPr lang="pt-BR" dirty="0" smtClean="0"/>
              <a:t>8.1. Obrigações </a:t>
            </a:r>
            <a:r>
              <a:rPr lang="pt-BR" dirty="0"/>
              <a:t>e </a:t>
            </a:r>
            <a:r>
              <a:rPr lang="pt-BR" dirty="0" smtClean="0"/>
              <a:t>Responsabilidades.</a:t>
            </a:r>
          </a:p>
          <a:p>
            <a:pPr marL="0" indent="0">
              <a:buNone/>
            </a:pPr>
            <a:r>
              <a:rPr lang="pt-BR" dirty="0" smtClean="0"/>
              <a:t>8.2. Relatório Técnico.</a:t>
            </a:r>
          </a:p>
          <a:p>
            <a:pPr marL="0" indent="0">
              <a:buNone/>
            </a:pPr>
            <a:r>
              <a:rPr lang="pt-BR" dirty="0" smtClean="0"/>
              <a:t>8.3. Condições </a:t>
            </a:r>
            <a:r>
              <a:rPr lang="pt-BR" dirty="0"/>
              <a:t>de trabalho incompatíveis com o cargo</a:t>
            </a:r>
            <a:r>
              <a:rPr lang="pt-BR" dirty="0" smtClean="0"/>
              <a:t>.</a:t>
            </a:r>
          </a:p>
          <a:p>
            <a:pPr marL="0" indent="0">
              <a:buNone/>
            </a:pPr>
            <a:r>
              <a:rPr lang="pt-BR" dirty="0" smtClean="0"/>
              <a:t>8.4. Elaboração </a:t>
            </a:r>
            <a:r>
              <a:rPr lang="pt-BR" dirty="0"/>
              <a:t>de medidas </a:t>
            </a:r>
            <a:r>
              <a:rPr lang="pt-BR" dirty="0" smtClean="0"/>
              <a:t>preventivas</a:t>
            </a:r>
          </a:p>
          <a:p>
            <a:endParaRPr lang="pt-BR" dirty="0"/>
          </a:p>
        </p:txBody>
      </p:sp>
    </p:spTree>
    <p:extLst>
      <p:ext uri="{BB962C8B-B14F-4D97-AF65-F5344CB8AC3E}">
        <p14:creationId xmlns:p14="http://schemas.microsoft.com/office/powerpoint/2010/main" val="31016768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8. Fiscalização:</a:t>
            </a:r>
            <a:endParaRPr lang="pt-BR" dirty="0"/>
          </a:p>
        </p:txBody>
      </p:sp>
      <p:sp>
        <p:nvSpPr>
          <p:cNvPr id="3" name="Espaço Reservado para Conteúdo 2"/>
          <p:cNvSpPr>
            <a:spLocks noGrp="1"/>
          </p:cNvSpPr>
          <p:nvPr>
            <p:ph idx="1"/>
          </p:nvPr>
        </p:nvSpPr>
        <p:spPr/>
        <p:txBody>
          <a:bodyPr/>
          <a:lstStyle/>
          <a:p>
            <a:pPr marL="0" indent="0">
              <a:buNone/>
            </a:pPr>
            <a:r>
              <a:rPr lang="pt-BR" dirty="0" smtClean="0"/>
              <a:t>8.5. Apresentação histórica na criação do RVT.</a:t>
            </a:r>
          </a:p>
          <a:p>
            <a:pPr marL="0" indent="0">
              <a:buNone/>
            </a:pPr>
            <a:r>
              <a:rPr lang="pt-BR" dirty="0" smtClean="0"/>
              <a:t>8.6. Apresentação da evolução e utilização dos materiais utilizados fiscais.</a:t>
            </a:r>
          </a:p>
        </p:txBody>
      </p:sp>
    </p:spTree>
    <p:extLst>
      <p:ext uri="{BB962C8B-B14F-4D97-AF65-F5344CB8AC3E}">
        <p14:creationId xmlns:p14="http://schemas.microsoft.com/office/powerpoint/2010/main" val="40913300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8. Fiscalização:</a:t>
            </a:r>
            <a:endParaRPr lang="pt-BR" dirty="0"/>
          </a:p>
        </p:txBody>
      </p:sp>
      <p:sp>
        <p:nvSpPr>
          <p:cNvPr id="3" name="Espaço Reservado para Conteúdo 2"/>
          <p:cNvSpPr>
            <a:spLocks noGrp="1"/>
          </p:cNvSpPr>
          <p:nvPr>
            <p:ph idx="1"/>
          </p:nvPr>
        </p:nvSpPr>
        <p:spPr/>
        <p:txBody>
          <a:bodyPr/>
          <a:lstStyle/>
          <a:p>
            <a:pPr marL="0" indent="0">
              <a:buNone/>
            </a:pPr>
            <a:r>
              <a:rPr lang="pt-BR" dirty="0" smtClean="0"/>
              <a:t>8.7. Realizar campanha de valorização profissional.</a:t>
            </a:r>
          </a:p>
          <a:p>
            <a:pPr marL="0" indent="0">
              <a:buNone/>
            </a:pPr>
            <a:r>
              <a:rPr lang="pt-BR" dirty="0" smtClean="0"/>
              <a:t>8.8. Resgate do papel do Nutricionista como profissional da saúde.</a:t>
            </a:r>
          </a:p>
          <a:p>
            <a:pPr marL="0" indent="0">
              <a:buNone/>
            </a:pPr>
            <a:r>
              <a:rPr lang="pt-BR" dirty="0" smtClean="0"/>
              <a:t>8.9. Não desenvolvimento das atribuições pelos Nutricionistas.</a:t>
            </a:r>
          </a:p>
          <a:p>
            <a:pPr marL="0" indent="0">
              <a:buNone/>
            </a:pPr>
            <a:r>
              <a:rPr lang="pt-BR" dirty="0" smtClean="0"/>
              <a:t>8.10. Supervisão técnica do Nutricionista por outro profissional.</a:t>
            </a:r>
          </a:p>
        </p:txBody>
      </p:sp>
    </p:spTree>
    <p:extLst>
      <p:ext uri="{BB962C8B-B14F-4D97-AF65-F5344CB8AC3E}">
        <p14:creationId xmlns:p14="http://schemas.microsoft.com/office/powerpoint/2010/main" val="18156122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8. Fiscalização:</a:t>
            </a:r>
            <a:endParaRPr lang="pt-BR" dirty="0"/>
          </a:p>
        </p:txBody>
      </p:sp>
      <p:sp>
        <p:nvSpPr>
          <p:cNvPr id="3" name="Espaço Reservado para Conteúdo 2"/>
          <p:cNvSpPr>
            <a:spLocks noGrp="1"/>
          </p:cNvSpPr>
          <p:nvPr>
            <p:ph idx="1"/>
          </p:nvPr>
        </p:nvSpPr>
        <p:spPr/>
        <p:txBody>
          <a:bodyPr/>
          <a:lstStyle/>
          <a:p>
            <a:pPr marL="0" lvl="0" indent="0">
              <a:buNone/>
            </a:pPr>
            <a:r>
              <a:rPr lang="pt-BR" dirty="0" smtClean="0"/>
              <a:t>8.11. Identificar </a:t>
            </a:r>
            <a:r>
              <a:rPr lang="pt-BR" dirty="0"/>
              <a:t>hierarquia administrativa ou técnica nas relações de supervisão.</a:t>
            </a:r>
          </a:p>
          <a:p>
            <a:pPr marL="0" lvl="0" indent="0">
              <a:buNone/>
            </a:pPr>
            <a:r>
              <a:rPr lang="pt-BR" dirty="0" smtClean="0"/>
              <a:t>8.12. Ações </a:t>
            </a:r>
            <a:r>
              <a:rPr lang="pt-BR" dirty="0"/>
              <a:t>voltadas para orientação do profissional (legislação profissional, respaldo técnico, </a:t>
            </a:r>
            <a:r>
              <a:rPr lang="pt-BR" dirty="0" err="1"/>
              <a:t>empoderamento</a:t>
            </a:r>
            <a:r>
              <a:rPr lang="pt-BR" dirty="0"/>
              <a:t> dos profissionais em relação as suas atribuições e responsabilidades).</a:t>
            </a:r>
          </a:p>
          <a:p>
            <a:pPr marL="0" lvl="0" indent="0">
              <a:buNone/>
            </a:pPr>
            <a:r>
              <a:rPr lang="pt-BR" dirty="0" smtClean="0"/>
              <a:t>8.13. Necessidade </a:t>
            </a:r>
            <a:r>
              <a:rPr lang="pt-BR" dirty="0"/>
              <a:t>de ações para orientação e intervenção junto à Pessoa Jurídica sem prejudicar o profissional. </a:t>
            </a:r>
          </a:p>
          <a:p>
            <a:pPr marL="0" lvl="0" indent="0">
              <a:buNone/>
            </a:pPr>
            <a:r>
              <a:rPr lang="pt-BR" dirty="0" smtClean="0"/>
              <a:t>8.14. Importância </a:t>
            </a:r>
            <a:r>
              <a:rPr lang="pt-BR" dirty="0"/>
              <a:t>do Registro das Atividades dos profissionais (para respaldo e ações)</a:t>
            </a:r>
          </a:p>
        </p:txBody>
      </p:sp>
    </p:spTree>
    <p:extLst>
      <p:ext uri="{BB962C8B-B14F-4D97-AF65-F5344CB8AC3E}">
        <p14:creationId xmlns:p14="http://schemas.microsoft.com/office/powerpoint/2010/main" val="10082162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8. Fiscalização:</a:t>
            </a:r>
            <a:endParaRPr lang="pt-BR" dirty="0"/>
          </a:p>
        </p:txBody>
      </p:sp>
      <p:sp>
        <p:nvSpPr>
          <p:cNvPr id="3" name="Espaço Reservado para Conteúdo 2"/>
          <p:cNvSpPr>
            <a:spLocks noGrp="1"/>
          </p:cNvSpPr>
          <p:nvPr>
            <p:ph idx="1"/>
          </p:nvPr>
        </p:nvSpPr>
        <p:spPr/>
        <p:txBody>
          <a:bodyPr>
            <a:normAutofit lnSpcReduction="10000"/>
          </a:bodyPr>
          <a:lstStyle/>
          <a:p>
            <a:pPr marL="0" indent="0">
              <a:buNone/>
            </a:pPr>
            <a:r>
              <a:rPr lang="pt-BR" b="1" dirty="0" smtClean="0"/>
              <a:t> </a:t>
            </a:r>
            <a:r>
              <a:rPr lang="pt-BR" dirty="0" smtClean="0"/>
              <a:t>8.15. </a:t>
            </a:r>
            <a:r>
              <a:rPr lang="pt-BR" b="1" dirty="0" smtClean="0"/>
              <a:t>Supervisão do </a:t>
            </a:r>
            <a:r>
              <a:rPr lang="pt-BR" b="1" dirty="0"/>
              <a:t>Desempenho Técnico do Nutricionista por outros </a:t>
            </a:r>
            <a:r>
              <a:rPr lang="pt-BR" b="1" dirty="0" smtClean="0"/>
              <a:t>Profissionais</a:t>
            </a:r>
          </a:p>
          <a:p>
            <a:pPr marL="0" lvl="0" indent="0">
              <a:buNone/>
            </a:pPr>
            <a:r>
              <a:rPr lang="pt-BR" dirty="0" smtClean="0"/>
              <a:t>8.15.1. Receio </a:t>
            </a:r>
            <a:r>
              <a:rPr lang="pt-BR" dirty="0"/>
              <a:t>dos profissionais nas formalizações de denúncias e em buscar o conselho para auxílio. </a:t>
            </a:r>
          </a:p>
          <a:p>
            <a:pPr marL="0" lvl="0" indent="0">
              <a:buNone/>
            </a:pPr>
            <a:r>
              <a:rPr lang="pt-BR" dirty="0" smtClean="0"/>
              <a:t>8.15.2. Definição </a:t>
            </a:r>
            <a:r>
              <a:rPr lang="pt-BR" dirty="0"/>
              <a:t>de estratégia de comunicação para esclarecimento a sociedade sobre o papel do Conselho e a ênfase orientadora da fiscalização.</a:t>
            </a:r>
          </a:p>
          <a:p>
            <a:pPr marL="0" lvl="0" indent="0">
              <a:buNone/>
            </a:pPr>
            <a:r>
              <a:rPr lang="pt-BR" dirty="0" smtClean="0"/>
              <a:t>8.15.3. Identificar </a:t>
            </a:r>
            <a:r>
              <a:rPr lang="pt-BR" dirty="0"/>
              <a:t>se a situação é pontual ou comum a outros profissionais do mesmo segmento, ou local de atuação (concessionária), e a partir deste diagnóstico desenvolver um projeto de ação.</a:t>
            </a:r>
          </a:p>
        </p:txBody>
      </p:sp>
    </p:spTree>
    <p:extLst>
      <p:ext uri="{BB962C8B-B14F-4D97-AF65-F5344CB8AC3E}">
        <p14:creationId xmlns:p14="http://schemas.microsoft.com/office/powerpoint/2010/main" val="24779712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8. Fiscalização:</a:t>
            </a:r>
            <a:endParaRPr lang="pt-BR" dirty="0"/>
          </a:p>
        </p:txBody>
      </p:sp>
      <p:sp>
        <p:nvSpPr>
          <p:cNvPr id="3" name="Espaço Reservado para Conteúdo 2"/>
          <p:cNvSpPr>
            <a:spLocks noGrp="1"/>
          </p:cNvSpPr>
          <p:nvPr>
            <p:ph idx="1"/>
          </p:nvPr>
        </p:nvSpPr>
        <p:spPr/>
        <p:txBody>
          <a:bodyPr>
            <a:normAutofit fontScale="92500" lnSpcReduction="10000"/>
          </a:bodyPr>
          <a:lstStyle/>
          <a:p>
            <a:pPr marL="0" indent="0">
              <a:buNone/>
            </a:pPr>
            <a:r>
              <a:rPr lang="pt-BR" dirty="0" smtClean="0"/>
              <a:t>8.16. </a:t>
            </a:r>
            <a:r>
              <a:rPr lang="pt-BR" b="1" dirty="0" smtClean="0"/>
              <a:t>Não </a:t>
            </a:r>
            <a:r>
              <a:rPr lang="pt-BR" b="1" dirty="0"/>
              <a:t>desenvolvimento das Atribuições</a:t>
            </a:r>
            <a:r>
              <a:rPr lang="pt-BR" b="1" dirty="0" smtClean="0"/>
              <a:t>.</a:t>
            </a:r>
            <a:endParaRPr lang="pt-BR" dirty="0" smtClean="0"/>
          </a:p>
          <a:p>
            <a:pPr marL="0" lvl="0" indent="0">
              <a:buNone/>
            </a:pPr>
            <a:r>
              <a:rPr lang="pt-BR" dirty="0" smtClean="0"/>
              <a:t>8.16.1. Visitas </a:t>
            </a:r>
            <a:r>
              <a:rPr lang="pt-BR" dirty="0"/>
              <a:t>mais frequentes em casos de não cumprimento de atribuições (casos mais delicados) – determinada por instrução de trabalho.</a:t>
            </a:r>
          </a:p>
          <a:p>
            <a:pPr marL="0" lvl="0" indent="0">
              <a:buNone/>
            </a:pPr>
            <a:r>
              <a:rPr lang="pt-BR" dirty="0" smtClean="0"/>
              <a:t>8.16.2. Nortear </a:t>
            </a:r>
            <a:r>
              <a:rPr lang="pt-BR" dirty="0"/>
              <a:t>a atuação sobre o desenvolvimento do padrão mínimo para os profissionais que não cumprem as atribuições.</a:t>
            </a:r>
          </a:p>
          <a:p>
            <a:pPr marL="0" lvl="0" indent="0">
              <a:buNone/>
            </a:pPr>
            <a:r>
              <a:rPr lang="pt-BR" dirty="0" smtClean="0"/>
              <a:t>8.16.3. Aprimoramento </a:t>
            </a:r>
            <a:r>
              <a:rPr lang="pt-BR" dirty="0"/>
              <a:t>do sistema de informação do conselho para cruzamento de dados e geração de dados analíticos mais específicos para facilitar as ações de monitoramento, orientação e encaminhamentos (indicadores).</a:t>
            </a:r>
          </a:p>
          <a:p>
            <a:pPr marL="0" lvl="0" indent="0">
              <a:buNone/>
            </a:pPr>
            <a:r>
              <a:rPr lang="pt-BR" dirty="0" smtClean="0"/>
              <a:t>8.16.4. Instrução </a:t>
            </a:r>
            <a:r>
              <a:rPr lang="pt-BR" dirty="0"/>
              <a:t>de trabalho para ação conjunta (fiscalização, conselheiro, ética) para os profissionais que não atendem as solicitações da fiscalização.</a:t>
            </a:r>
          </a:p>
        </p:txBody>
      </p:sp>
    </p:spTree>
    <p:extLst>
      <p:ext uri="{BB962C8B-B14F-4D97-AF65-F5344CB8AC3E}">
        <p14:creationId xmlns:p14="http://schemas.microsoft.com/office/powerpoint/2010/main" val="33115064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8. Fiscalização:</a:t>
            </a:r>
            <a:endParaRPr lang="pt-BR" dirty="0"/>
          </a:p>
        </p:txBody>
      </p:sp>
      <p:sp>
        <p:nvSpPr>
          <p:cNvPr id="3" name="Espaço Reservado para Conteúdo 2"/>
          <p:cNvSpPr>
            <a:spLocks noGrp="1"/>
          </p:cNvSpPr>
          <p:nvPr>
            <p:ph idx="1"/>
          </p:nvPr>
        </p:nvSpPr>
        <p:spPr/>
        <p:txBody>
          <a:bodyPr>
            <a:normAutofit/>
          </a:bodyPr>
          <a:lstStyle/>
          <a:p>
            <a:pPr marL="0" indent="0">
              <a:buNone/>
            </a:pPr>
            <a:r>
              <a:rPr lang="pt-BR" dirty="0" smtClean="0"/>
              <a:t>8.17. É fundamental que o fiscal esteja tecnicamente atualizado e seja valorizado em sua função para conseguir orientar e sensibilizar os profissionais  a se apropriarem de suas atividades privativas e obrigatórias para garantir a promoção da alimentação adequada e saudável onde estiverem atuando.</a:t>
            </a:r>
            <a:endParaRPr lang="pt-BR" dirty="0"/>
          </a:p>
        </p:txBody>
      </p:sp>
    </p:spTree>
    <p:extLst>
      <p:ext uri="{BB962C8B-B14F-4D97-AF65-F5344CB8AC3E}">
        <p14:creationId xmlns:p14="http://schemas.microsoft.com/office/powerpoint/2010/main" val="42571981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9. Ética:</a:t>
            </a:r>
            <a:endParaRPr lang="pt-BR" dirty="0"/>
          </a:p>
        </p:txBody>
      </p:sp>
      <p:sp>
        <p:nvSpPr>
          <p:cNvPr id="3" name="Espaço Reservado para Conteúdo 2"/>
          <p:cNvSpPr>
            <a:spLocks noGrp="1"/>
          </p:cNvSpPr>
          <p:nvPr>
            <p:ph idx="1"/>
          </p:nvPr>
        </p:nvSpPr>
        <p:spPr/>
        <p:txBody>
          <a:bodyPr/>
          <a:lstStyle/>
          <a:p>
            <a:pPr marL="0" indent="0">
              <a:buNone/>
            </a:pPr>
            <a:r>
              <a:rPr lang="pt-BR" dirty="0" smtClean="0"/>
              <a:t>9.1. Artigo 57 - </a:t>
            </a:r>
            <a:r>
              <a:rPr lang="pt-BR" dirty="0"/>
              <a:t>Divergência de opiniões</a:t>
            </a:r>
            <a:r>
              <a:rPr lang="pt-BR" dirty="0" smtClean="0"/>
              <a:t>.</a:t>
            </a:r>
          </a:p>
          <a:p>
            <a:pPr marL="0" indent="0">
              <a:buNone/>
            </a:pPr>
            <a:r>
              <a:rPr lang="pt-BR" dirty="0" smtClean="0"/>
              <a:t>9.2. Artigo 58 - </a:t>
            </a:r>
            <a:r>
              <a:rPr lang="pt-BR" dirty="0"/>
              <a:t>Não cerceamento pelo código</a:t>
            </a:r>
            <a:r>
              <a:rPr lang="pt-BR" dirty="0" smtClean="0"/>
              <a:t>.</a:t>
            </a:r>
          </a:p>
          <a:p>
            <a:pPr marL="0" indent="0">
              <a:buNone/>
            </a:pPr>
            <a:r>
              <a:rPr lang="pt-BR" dirty="0" smtClean="0"/>
              <a:t>9.3. Artigo 40 - </a:t>
            </a:r>
            <a:r>
              <a:rPr lang="pt-BR" dirty="0"/>
              <a:t>Redação. Divergência de opiniões</a:t>
            </a:r>
            <a:r>
              <a:rPr lang="pt-BR" dirty="0" smtClean="0"/>
              <a:t>.</a:t>
            </a:r>
          </a:p>
          <a:p>
            <a:pPr marL="0" indent="0">
              <a:buNone/>
            </a:pPr>
            <a:r>
              <a:rPr lang="pt-BR" dirty="0" smtClean="0"/>
              <a:t>9.4. Artigo 52 - </a:t>
            </a:r>
            <a:r>
              <a:rPr lang="pt-BR" dirty="0"/>
              <a:t>Divergências</a:t>
            </a:r>
            <a:r>
              <a:rPr lang="pt-BR" dirty="0" smtClean="0"/>
              <a:t>.</a:t>
            </a:r>
          </a:p>
          <a:p>
            <a:pPr marL="0" indent="0">
              <a:buNone/>
            </a:pPr>
            <a:r>
              <a:rPr lang="pt-BR" dirty="0" smtClean="0"/>
              <a:t>9.5. Artigo 56 - </a:t>
            </a:r>
            <a:r>
              <a:rPr lang="pt-BR" dirty="0"/>
              <a:t>Redação mantida, retirada ou redesenhada.</a:t>
            </a:r>
          </a:p>
        </p:txBody>
      </p:sp>
    </p:spTree>
    <p:extLst>
      <p:ext uri="{BB962C8B-B14F-4D97-AF65-F5344CB8AC3E}">
        <p14:creationId xmlns:p14="http://schemas.microsoft.com/office/powerpoint/2010/main" val="30875091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9. Ética:</a:t>
            </a:r>
            <a:endParaRPr lang="pt-BR" dirty="0"/>
          </a:p>
        </p:txBody>
      </p:sp>
      <p:sp>
        <p:nvSpPr>
          <p:cNvPr id="3" name="Espaço Reservado para Conteúdo 2"/>
          <p:cNvSpPr>
            <a:spLocks noGrp="1"/>
          </p:cNvSpPr>
          <p:nvPr>
            <p:ph idx="1"/>
          </p:nvPr>
        </p:nvSpPr>
        <p:spPr/>
        <p:txBody>
          <a:bodyPr/>
          <a:lstStyle/>
          <a:p>
            <a:pPr marL="0" indent="0">
              <a:buNone/>
            </a:pPr>
            <a:r>
              <a:rPr lang="pt-BR" dirty="0" smtClean="0"/>
              <a:t>9.6. Programa </a:t>
            </a:r>
            <a:r>
              <a:rPr lang="pt-BR" dirty="0"/>
              <a:t>de divulgação do CEC pelo </a:t>
            </a:r>
            <a:r>
              <a:rPr lang="pt-BR" dirty="0" smtClean="0"/>
              <a:t>sistema.</a:t>
            </a:r>
          </a:p>
          <a:p>
            <a:pPr marL="0" indent="0">
              <a:buNone/>
            </a:pPr>
            <a:r>
              <a:rPr lang="pt-BR" dirty="0" smtClean="0"/>
              <a:t>9.7. Aproximar </a:t>
            </a:r>
            <a:r>
              <a:rPr lang="pt-BR" dirty="0"/>
              <a:t>a relação entre docência, profissionais e conselheiros para divulgação do CEC desde o início da formação</a:t>
            </a:r>
            <a:r>
              <a:rPr lang="pt-BR" dirty="0" smtClean="0"/>
              <a:t>.</a:t>
            </a:r>
          </a:p>
          <a:p>
            <a:pPr marL="0" indent="0">
              <a:buNone/>
            </a:pPr>
            <a:r>
              <a:rPr lang="pt-BR" dirty="0" smtClean="0"/>
              <a:t>9.8. Definir </a:t>
            </a:r>
            <a:r>
              <a:rPr lang="pt-BR" dirty="0"/>
              <a:t>veículos e espaços de divulgação:</a:t>
            </a:r>
          </a:p>
          <a:p>
            <a:pPr marL="457200" lvl="1" indent="0">
              <a:buNone/>
            </a:pPr>
            <a:r>
              <a:rPr lang="pt-BR" dirty="0" smtClean="0"/>
              <a:t>9.8.1 .Vídeos </a:t>
            </a:r>
            <a:r>
              <a:rPr lang="pt-BR" dirty="0"/>
              <a:t>no </a:t>
            </a:r>
            <a:r>
              <a:rPr lang="pt-BR" dirty="0" err="1"/>
              <a:t>YouTube</a:t>
            </a:r>
            <a:r>
              <a:rPr lang="pt-BR" dirty="0"/>
              <a:t>;</a:t>
            </a:r>
          </a:p>
          <a:p>
            <a:pPr marL="457200" lvl="1" indent="0">
              <a:buNone/>
            </a:pPr>
            <a:r>
              <a:rPr lang="pt-BR" dirty="0" smtClean="0"/>
              <a:t>9.8.2. Material </a:t>
            </a:r>
            <a:r>
              <a:rPr lang="pt-BR" dirty="0" err="1"/>
              <a:t>problematizador</a:t>
            </a:r>
            <a:r>
              <a:rPr lang="pt-BR" dirty="0"/>
              <a:t>;</a:t>
            </a:r>
          </a:p>
          <a:p>
            <a:pPr marL="457200" lvl="1" indent="0">
              <a:buNone/>
            </a:pPr>
            <a:r>
              <a:rPr lang="pt-BR" dirty="0" smtClean="0"/>
              <a:t>9.8.3. Estratégias </a:t>
            </a:r>
            <a:r>
              <a:rPr lang="pt-BR" dirty="0" err="1"/>
              <a:t>offline</a:t>
            </a:r>
            <a:r>
              <a:rPr lang="pt-BR" dirty="0"/>
              <a:t> (cartilhas, palestras, salas de </a:t>
            </a:r>
            <a:r>
              <a:rPr lang="pt-BR" dirty="0" smtClean="0"/>
              <a:t>aula </a:t>
            </a:r>
            <a:r>
              <a:rPr lang="pt-BR" dirty="0"/>
              <a:t>em ética</a:t>
            </a:r>
            <a:r>
              <a:rPr lang="pt-BR" dirty="0" smtClean="0"/>
              <a:t>)</a:t>
            </a:r>
          </a:p>
          <a:p>
            <a:pPr marL="457200" lvl="1" indent="0">
              <a:buNone/>
            </a:pPr>
            <a:endParaRPr lang="pt-BR" b="1" dirty="0"/>
          </a:p>
        </p:txBody>
      </p:sp>
      <p:sp>
        <p:nvSpPr>
          <p:cNvPr id="4" name="Espaço Reservado para Conteúdo 2"/>
          <p:cNvSpPr txBox="1">
            <a:spLocks/>
          </p:cNvSpPr>
          <p:nvPr/>
        </p:nvSpPr>
        <p:spPr>
          <a:xfrm>
            <a:off x="838200" y="4880251"/>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pt-BR" dirty="0" smtClean="0"/>
              <a:t>9.9. A ética necessita de mais espaço no Ensino Superior e na sociedade como um todo.</a:t>
            </a:r>
          </a:p>
          <a:p>
            <a:pPr marL="0" indent="0">
              <a:buNone/>
            </a:pPr>
            <a:r>
              <a:rPr lang="pt-BR" dirty="0" smtClean="0"/>
              <a:t>9.10. União com o movimento estudantil.</a:t>
            </a:r>
            <a:endParaRPr lang="pt-BR" dirty="0"/>
          </a:p>
        </p:txBody>
      </p:sp>
    </p:spTree>
    <p:extLst>
      <p:ext uri="{BB962C8B-B14F-4D97-AF65-F5344CB8AC3E}">
        <p14:creationId xmlns:p14="http://schemas.microsoft.com/office/powerpoint/2010/main" val="31300524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9. Ética:</a:t>
            </a:r>
            <a:endParaRPr lang="pt-BR" dirty="0"/>
          </a:p>
        </p:txBody>
      </p:sp>
      <p:sp>
        <p:nvSpPr>
          <p:cNvPr id="3" name="Espaço Reservado para Conteúdo 2"/>
          <p:cNvSpPr>
            <a:spLocks noGrp="1"/>
          </p:cNvSpPr>
          <p:nvPr>
            <p:ph idx="1"/>
          </p:nvPr>
        </p:nvSpPr>
        <p:spPr/>
        <p:txBody>
          <a:bodyPr>
            <a:normAutofit lnSpcReduction="10000"/>
          </a:bodyPr>
          <a:lstStyle/>
          <a:p>
            <a:pPr marL="0" indent="0">
              <a:buNone/>
            </a:pPr>
            <a:r>
              <a:rPr lang="pt-BR" dirty="0" smtClean="0"/>
              <a:t>9.11. Elaboração </a:t>
            </a:r>
            <a:r>
              <a:rPr lang="pt-BR" dirty="0"/>
              <a:t>de estratégias regionais para divulgação do CEC junto à categoria</a:t>
            </a:r>
            <a:r>
              <a:rPr lang="pt-BR" dirty="0" smtClean="0"/>
              <a:t>.</a:t>
            </a:r>
          </a:p>
          <a:p>
            <a:pPr marL="0" indent="0">
              <a:buNone/>
            </a:pPr>
            <a:r>
              <a:rPr lang="pt-BR" dirty="0" smtClean="0"/>
              <a:t>9.12. Elaboração </a:t>
            </a:r>
            <a:r>
              <a:rPr lang="pt-BR" dirty="0"/>
              <a:t>de estratégias regionais para divulgação do CEC junto às IES</a:t>
            </a:r>
            <a:r>
              <a:rPr lang="pt-BR" dirty="0" smtClean="0"/>
              <a:t>.</a:t>
            </a:r>
          </a:p>
          <a:p>
            <a:pPr marL="0" indent="0">
              <a:buNone/>
            </a:pPr>
            <a:r>
              <a:rPr lang="pt-BR" dirty="0" smtClean="0"/>
              <a:t>9.13. Definição </a:t>
            </a:r>
            <a:r>
              <a:rPr lang="pt-BR" dirty="0"/>
              <a:t>de todos os passos para um planejamento de comunicação efetivo</a:t>
            </a:r>
            <a:r>
              <a:rPr lang="pt-BR" dirty="0" smtClean="0"/>
              <a:t>.</a:t>
            </a:r>
          </a:p>
          <a:p>
            <a:pPr marL="0" indent="0">
              <a:buNone/>
            </a:pPr>
            <a:r>
              <a:rPr lang="pt-BR" dirty="0" smtClean="0"/>
              <a:t>9.14. Alinhar </a:t>
            </a:r>
            <a:r>
              <a:rPr lang="pt-BR" dirty="0"/>
              <a:t>estratégias de divulgação ao calendário das IES durante o planejamento pedagógico</a:t>
            </a:r>
            <a:r>
              <a:rPr lang="pt-BR" dirty="0" smtClean="0"/>
              <a:t>.</a:t>
            </a:r>
          </a:p>
          <a:p>
            <a:pPr marL="0" indent="0">
              <a:buNone/>
            </a:pPr>
            <a:r>
              <a:rPr lang="pt-BR" dirty="0" smtClean="0"/>
              <a:t>9.15. Organizar </a:t>
            </a:r>
            <a:r>
              <a:rPr lang="pt-BR" dirty="0"/>
              <a:t>e segmentar cada estratégia de divulgação seguindo um calendário predefinido.</a:t>
            </a:r>
          </a:p>
        </p:txBody>
      </p:sp>
    </p:spTree>
    <p:extLst>
      <p:ext uri="{BB962C8B-B14F-4D97-AF65-F5344CB8AC3E}">
        <p14:creationId xmlns:p14="http://schemas.microsoft.com/office/powerpoint/2010/main" val="3029908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TI</a:t>
            </a:r>
            <a:endParaRPr lang="en-US" dirty="0"/>
          </a:p>
        </p:txBody>
      </p:sp>
      <p:sp>
        <p:nvSpPr>
          <p:cNvPr id="3" name="Content Placeholder 2"/>
          <p:cNvSpPr>
            <a:spLocks noGrp="1"/>
          </p:cNvSpPr>
          <p:nvPr>
            <p:ph idx="1"/>
          </p:nvPr>
        </p:nvSpPr>
        <p:spPr/>
        <p:txBody>
          <a:bodyPr/>
          <a:lstStyle/>
          <a:p>
            <a:pPr marL="0" indent="0">
              <a:buNone/>
            </a:pPr>
            <a:r>
              <a:rPr lang="en-US" dirty="0"/>
              <a:t> </a:t>
            </a:r>
            <a:r>
              <a:rPr lang="en-US" dirty="0" smtClean="0"/>
              <a:t>2.1. </a:t>
            </a:r>
            <a:r>
              <a:rPr lang="pt-BR" dirty="0" smtClean="0"/>
              <a:t>A </a:t>
            </a:r>
            <a:r>
              <a:rPr lang="pt-BR" dirty="0"/>
              <a:t>implementação do SEI </a:t>
            </a:r>
            <a:r>
              <a:rPr lang="pt-BR" dirty="0" smtClean="0"/>
              <a:t>nos </a:t>
            </a:r>
            <a:r>
              <a:rPr lang="pt-BR" dirty="0"/>
              <a:t>CRN </a:t>
            </a:r>
            <a:endParaRPr lang="pt-BR" dirty="0" smtClean="0"/>
          </a:p>
          <a:p>
            <a:pPr marL="0" indent="0">
              <a:buNone/>
            </a:pPr>
            <a:r>
              <a:rPr lang="en-US" dirty="0"/>
              <a:t> </a:t>
            </a:r>
            <a:r>
              <a:rPr lang="en-US" dirty="0" smtClean="0"/>
              <a:t>2.2. </a:t>
            </a:r>
            <a:r>
              <a:rPr lang="pt-BR" dirty="0" smtClean="0"/>
              <a:t>A </a:t>
            </a:r>
            <a:r>
              <a:rPr lang="pt-BR" dirty="0"/>
              <a:t>passagem do </a:t>
            </a:r>
            <a:r>
              <a:rPr lang="pt-BR" dirty="0" smtClean="0"/>
              <a:t> sistema de informação do analógico </a:t>
            </a:r>
            <a:r>
              <a:rPr lang="pt-BR" dirty="0"/>
              <a:t>para o virtual </a:t>
            </a:r>
            <a:endParaRPr lang="pt-BR" dirty="0" smtClean="0"/>
          </a:p>
          <a:p>
            <a:pPr marL="0" indent="0">
              <a:buNone/>
            </a:pPr>
            <a:r>
              <a:rPr lang="en-US" dirty="0"/>
              <a:t> </a:t>
            </a:r>
            <a:r>
              <a:rPr lang="en-US" dirty="0" smtClean="0"/>
              <a:t>2.3. </a:t>
            </a:r>
            <a:r>
              <a:rPr lang="en-US" dirty="0" smtClean="0"/>
              <a:t> </a:t>
            </a:r>
            <a:r>
              <a:rPr lang="en-US" dirty="0" err="1" smtClean="0"/>
              <a:t>Relacionar</a:t>
            </a:r>
            <a:r>
              <a:rPr lang="en-US" dirty="0" smtClean="0"/>
              <a:t> </a:t>
            </a:r>
            <a:r>
              <a:rPr lang="pt-BR" dirty="0"/>
              <a:t>a</a:t>
            </a:r>
            <a:r>
              <a:rPr lang="pt-BR" dirty="0" smtClean="0"/>
              <a:t>s </a:t>
            </a:r>
            <a:r>
              <a:rPr lang="pt-BR" dirty="0"/>
              <a:t>vantagens do SEI para o CRN </a:t>
            </a:r>
          </a:p>
          <a:p>
            <a:pPr marL="0" indent="0">
              <a:buNone/>
            </a:pPr>
            <a:r>
              <a:rPr lang="en-US" dirty="0"/>
              <a:t> </a:t>
            </a:r>
            <a:r>
              <a:rPr lang="en-US" dirty="0" smtClean="0"/>
              <a:t>2.4. </a:t>
            </a:r>
            <a:r>
              <a:rPr lang="en-US" dirty="0" smtClean="0"/>
              <a:t> </a:t>
            </a:r>
            <a:r>
              <a:rPr lang="en-US" dirty="0" err="1" smtClean="0"/>
              <a:t>Definir</a:t>
            </a:r>
            <a:r>
              <a:rPr lang="en-US" dirty="0" smtClean="0"/>
              <a:t> </a:t>
            </a:r>
            <a:r>
              <a:rPr lang="en-US" dirty="0" err="1" smtClean="0"/>
              <a:t>per</a:t>
            </a:r>
            <a:r>
              <a:rPr lang="en-US" dirty="0" err="1" smtClean="0"/>
              <a:t>íodo</a:t>
            </a:r>
            <a:r>
              <a:rPr lang="en-US" dirty="0" smtClean="0"/>
              <a:t> </a:t>
            </a:r>
            <a:r>
              <a:rPr lang="en-US" dirty="0" err="1" smtClean="0"/>
              <a:t>para</a:t>
            </a:r>
            <a:r>
              <a:rPr lang="en-US" dirty="0" smtClean="0"/>
              <a:t> </a:t>
            </a:r>
            <a:r>
              <a:rPr lang="pt-BR" dirty="0"/>
              <a:t>a</a:t>
            </a:r>
            <a:r>
              <a:rPr lang="pt-BR" dirty="0" smtClean="0"/>
              <a:t>daptação </a:t>
            </a:r>
            <a:r>
              <a:rPr lang="pt-BR" dirty="0"/>
              <a:t>dos usuários do SEI </a:t>
            </a:r>
            <a:r>
              <a:rPr lang="pt-BR" dirty="0" smtClean="0"/>
              <a:t>nos</a:t>
            </a:r>
            <a:r>
              <a:rPr lang="pt-BR" dirty="0" smtClean="0"/>
              <a:t> </a:t>
            </a:r>
            <a:r>
              <a:rPr lang="pt-BR" dirty="0"/>
              <a:t>CRN </a:t>
            </a:r>
            <a:endParaRPr lang="en-US" dirty="0"/>
          </a:p>
        </p:txBody>
      </p:sp>
    </p:spTree>
    <p:extLst>
      <p:ext uri="{BB962C8B-B14F-4D97-AF65-F5344CB8AC3E}">
        <p14:creationId xmlns:p14="http://schemas.microsoft.com/office/powerpoint/2010/main" val="323003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9. Ética:</a:t>
            </a:r>
            <a:endParaRPr lang="pt-BR" dirty="0"/>
          </a:p>
        </p:txBody>
      </p:sp>
      <p:sp>
        <p:nvSpPr>
          <p:cNvPr id="3" name="Espaço Reservado para Conteúdo 2"/>
          <p:cNvSpPr>
            <a:spLocks noGrp="1"/>
          </p:cNvSpPr>
          <p:nvPr>
            <p:ph idx="1"/>
          </p:nvPr>
        </p:nvSpPr>
        <p:spPr/>
        <p:txBody>
          <a:bodyPr>
            <a:normAutofit fontScale="85000" lnSpcReduction="10000"/>
          </a:bodyPr>
          <a:lstStyle/>
          <a:p>
            <a:pPr marL="0" indent="0">
              <a:buNone/>
            </a:pPr>
            <a:r>
              <a:rPr lang="pt-BR" dirty="0" smtClean="0"/>
              <a:t>9.16. Apresentação </a:t>
            </a:r>
            <a:r>
              <a:rPr lang="pt-BR" dirty="0"/>
              <a:t>de reflexões e análises sobre situações de Conflitos de Interesses gerados principalmente, pelas grandes Corporações (conglomerados de indústrias e empresas) da área de Alimentação e Nutrição.</a:t>
            </a:r>
          </a:p>
          <a:p>
            <a:pPr marL="0" indent="0">
              <a:buNone/>
            </a:pPr>
            <a:r>
              <a:rPr lang="pt-BR" dirty="0" smtClean="0"/>
              <a:t>9.17. Apresentação </a:t>
            </a:r>
            <a:r>
              <a:rPr lang="pt-BR" dirty="0"/>
              <a:t>de casos reais de estratégias de marketing enganosas ou nocivas à saúde da população adotados pelas indústrias de alimentos.</a:t>
            </a:r>
          </a:p>
          <a:p>
            <a:pPr marL="0" indent="0">
              <a:buNone/>
            </a:pPr>
            <a:r>
              <a:rPr lang="pt-BR" dirty="0" smtClean="0"/>
              <a:t>9.18. Apontamento </a:t>
            </a:r>
            <a:r>
              <a:rPr lang="pt-BR" dirty="0"/>
              <a:t>de estratégias adotadas pelas indústrias de alimentos para a cooptação de profissionais de saúde</a:t>
            </a:r>
          </a:p>
          <a:p>
            <a:pPr marL="0" indent="0">
              <a:buNone/>
            </a:pPr>
            <a:r>
              <a:rPr lang="pt-BR" dirty="0" smtClean="0"/>
              <a:t>9.19. A </a:t>
            </a:r>
            <a:r>
              <a:rPr lang="pt-BR" dirty="0"/>
              <a:t>palestrante ponderou que a proposta do novo Código de Ética e de Conduta prevê uma série de direitos, deveres e restrições que protegem a sociedade e o profissional de situações nocivas à saúde e a ética profissional. </a:t>
            </a:r>
          </a:p>
          <a:p>
            <a:pPr marL="0" indent="0">
              <a:buNone/>
            </a:pPr>
            <a:r>
              <a:rPr lang="pt-BR" dirty="0" smtClean="0"/>
              <a:t>9.20. O </a:t>
            </a:r>
            <a:r>
              <a:rPr lang="pt-BR" dirty="0"/>
              <a:t>debate contou com depoimentos pessoais de situações de assédio da indústria de alimentos e comentários que validaram o conteúdo da palestra.</a:t>
            </a:r>
          </a:p>
        </p:txBody>
      </p:sp>
    </p:spTree>
    <p:extLst>
      <p:ext uri="{BB962C8B-B14F-4D97-AF65-F5344CB8AC3E}">
        <p14:creationId xmlns:p14="http://schemas.microsoft.com/office/powerpoint/2010/main" val="10442049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9. Ética:</a:t>
            </a:r>
            <a:endParaRPr lang="pt-BR" dirty="0"/>
          </a:p>
        </p:txBody>
      </p:sp>
      <p:sp>
        <p:nvSpPr>
          <p:cNvPr id="3" name="Espaço Reservado para Conteúdo 2"/>
          <p:cNvSpPr>
            <a:spLocks noGrp="1"/>
          </p:cNvSpPr>
          <p:nvPr>
            <p:ph idx="1"/>
          </p:nvPr>
        </p:nvSpPr>
        <p:spPr/>
        <p:txBody>
          <a:bodyPr>
            <a:normAutofit fontScale="77500" lnSpcReduction="20000"/>
          </a:bodyPr>
          <a:lstStyle/>
          <a:p>
            <a:pPr marL="0" indent="0">
              <a:buNone/>
            </a:pPr>
            <a:r>
              <a:rPr lang="pt-BR" dirty="0" smtClean="0"/>
              <a:t>9.21. Houve </a:t>
            </a:r>
            <a:r>
              <a:rPr lang="pt-BR" dirty="0"/>
              <a:t>mais uma oportunidade de diálogo sobre a proposta do novo Código de Ética e de Conduta, especificamente sobre os 9 artigos com menor consenso na Consulta Pública. Sendo feita a identificação se estes artigos protegem a sociedade, o nutricionista ou ambos. Houve consenso de que os artigos postos em diálogo protegem a sociedade e o nutricionista, apesar da divergência de opiniões.</a:t>
            </a:r>
          </a:p>
          <a:p>
            <a:pPr marL="0" indent="0">
              <a:buNone/>
            </a:pPr>
            <a:r>
              <a:rPr lang="pt-BR" dirty="0" smtClean="0"/>
              <a:t>9.22. As </a:t>
            </a:r>
            <a:r>
              <a:rPr lang="pt-BR" dirty="0"/>
              <a:t>oficinas de proposição e de planejamento de estratégias de divulgação e de sensibilização para o uso do novo Código de Ética e de Conduta, junto a categoria e as IES, geraram propostas diversificadas e inovadoras. Surgiram propostas de sensibilização e divulgação tanto por meio virtual, quanto em ações presenciais realizadas pelo sistema. </a:t>
            </a:r>
          </a:p>
          <a:p>
            <a:pPr marL="0" indent="0">
              <a:buNone/>
            </a:pPr>
            <a:r>
              <a:rPr lang="pt-BR" dirty="0" smtClean="0"/>
              <a:t>9.23. A </a:t>
            </a:r>
            <a:r>
              <a:rPr lang="pt-BR" dirty="0"/>
              <a:t>participação das Comissões de Comunicação foi central para que em breve seja elaborado de um Plano de Comunicação e Divulgação do Novo CEC, como por exemplo com criação de mensagens semanais para as redes sociais ou de vídeos curtos tratando das inúmeras situações práticas apontadas pelo CEC.</a:t>
            </a:r>
          </a:p>
          <a:p>
            <a:pPr marL="0" indent="0">
              <a:buNone/>
            </a:pPr>
            <a:r>
              <a:rPr lang="pt-BR" dirty="0" smtClean="0"/>
              <a:t>9.24. Surgiram </a:t>
            </a:r>
            <a:r>
              <a:rPr lang="pt-BR" dirty="0"/>
              <a:t>muitas propostas para a divulgação e diálogo sobre o CEC no CONBRAN 2018, como por exemplo, a existência de um concurso de vídeos tratando da temática.</a:t>
            </a:r>
          </a:p>
        </p:txBody>
      </p:sp>
    </p:spTree>
    <p:extLst>
      <p:ext uri="{BB962C8B-B14F-4D97-AF65-F5344CB8AC3E}">
        <p14:creationId xmlns:p14="http://schemas.microsoft.com/office/powerpoint/2010/main" val="41269913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10. Comunicação:</a:t>
            </a:r>
            <a:endParaRPr lang="pt-BR" dirty="0"/>
          </a:p>
        </p:txBody>
      </p:sp>
      <p:sp>
        <p:nvSpPr>
          <p:cNvPr id="3" name="Espaço Reservado para Conteúdo 2"/>
          <p:cNvSpPr>
            <a:spLocks noGrp="1"/>
          </p:cNvSpPr>
          <p:nvPr>
            <p:ph idx="1"/>
          </p:nvPr>
        </p:nvSpPr>
        <p:spPr/>
        <p:txBody>
          <a:bodyPr>
            <a:normAutofit/>
          </a:bodyPr>
          <a:lstStyle/>
          <a:p>
            <a:pPr marL="0" indent="0">
              <a:buNone/>
            </a:pPr>
            <a:r>
              <a:rPr lang="pt-BR" dirty="0" smtClean="0"/>
              <a:t>10.1. Elaboração </a:t>
            </a:r>
            <a:r>
              <a:rPr lang="pt-BR" dirty="0"/>
              <a:t>de </a:t>
            </a:r>
            <a:r>
              <a:rPr lang="pt-BR" dirty="0" smtClean="0"/>
              <a:t>projeto de comunicação.</a:t>
            </a:r>
          </a:p>
          <a:p>
            <a:pPr marL="0" indent="0">
              <a:buNone/>
            </a:pPr>
            <a:r>
              <a:rPr lang="pt-BR" dirty="0" smtClean="0"/>
              <a:t>10.2. </a:t>
            </a:r>
            <a:r>
              <a:rPr lang="pt-BR" dirty="0" smtClean="0"/>
              <a:t>Divulgação e utilizaç</a:t>
            </a:r>
            <a:r>
              <a:rPr lang="pt-BR" dirty="0" smtClean="0"/>
              <a:t>ão </a:t>
            </a:r>
            <a:r>
              <a:rPr lang="pt-BR" dirty="0" smtClean="0"/>
              <a:t> </a:t>
            </a:r>
            <a:r>
              <a:rPr lang="pt-BR" dirty="0" smtClean="0"/>
              <a:t>da metodologia “Dragon </a:t>
            </a:r>
            <a:r>
              <a:rPr lang="pt-BR" dirty="0" err="1" smtClean="0"/>
              <a:t>Dreaming</a:t>
            </a:r>
            <a:r>
              <a:rPr lang="pt-BR" dirty="0" smtClean="0"/>
              <a:t>”.</a:t>
            </a:r>
          </a:p>
          <a:p>
            <a:pPr marL="0" indent="0">
              <a:buNone/>
            </a:pPr>
            <a:r>
              <a:rPr lang="pt-BR" dirty="0" smtClean="0"/>
              <a:t>10.3. Promoção da integração da comunicação </a:t>
            </a:r>
            <a:r>
              <a:rPr lang="pt-BR" dirty="0" smtClean="0"/>
              <a:t>do </a:t>
            </a:r>
            <a:r>
              <a:rPr lang="pt-BR" dirty="0" smtClean="0"/>
              <a:t>sistema.</a:t>
            </a:r>
          </a:p>
          <a:p>
            <a:pPr marL="0" indent="0">
              <a:buNone/>
            </a:pPr>
            <a:r>
              <a:rPr lang="pt-BR" dirty="0" smtClean="0"/>
              <a:t>10.4. Utilização de técnicas de debates lúdicos e colaborativos.</a:t>
            </a:r>
          </a:p>
          <a:p>
            <a:pPr marL="0" indent="0">
              <a:buNone/>
            </a:pPr>
            <a:r>
              <a:rPr lang="pt-BR" dirty="0" smtClean="0"/>
              <a:t>10.5. Instituir a política do </a:t>
            </a:r>
            <a:r>
              <a:rPr lang="pt-BR" dirty="0" smtClean="0"/>
              <a:t>“ganha </a:t>
            </a:r>
            <a:r>
              <a:rPr lang="pt-BR" dirty="0" smtClean="0"/>
              <a:t>ganha”. </a:t>
            </a:r>
            <a:r>
              <a:rPr lang="pt-BR" dirty="0"/>
              <a:t>Se todos podem sair ganhando, teremos mais igualdade, e consequentemente qualidade de vida</a:t>
            </a:r>
            <a:r>
              <a:rPr lang="pt-BR" b="1" dirty="0" smtClean="0"/>
              <a:t>.</a:t>
            </a:r>
          </a:p>
          <a:p>
            <a:pPr marL="0" indent="0">
              <a:buNone/>
            </a:pPr>
            <a:r>
              <a:rPr lang="pt-BR" dirty="0" smtClean="0"/>
              <a:t>10.6. Elaboraç</a:t>
            </a:r>
            <a:r>
              <a:rPr lang="pt-BR" dirty="0" smtClean="0"/>
              <a:t>ão de proposta de ações conjuntas para as datas comemorativas </a:t>
            </a:r>
            <a:endParaRPr lang="pt-BR" dirty="0"/>
          </a:p>
        </p:txBody>
      </p:sp>
    </p:spTree>
    <p:extLst>
      <p:ext uri="{BB962C8B-B14F-4D97-AF65-F5344CB8AC3E}">
        <p14:creationId xmlns:p14="http://schemas.microsoft.com/office/powerpoint/2010/main" val="1366065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2. TI</a:t>
            </a:r>
            <a:endParaRPr lang="pt-BR" dirty="0"/>
          </a:p>
        </p:txBody>
      </p:sp>
      <p:sp>
        <p:nvSpPr>
          <p:cNvPr id="3" name="Espaço Reservado para Conteúdo 2"/>
          <p:cNvSpPr>
            <a:spLocks noGrp="1"/>
          </p:cNvSpPr>
          <p:nvPr>
            <p:ph idx="1"/>
          </p:nvPr>
        </p:nvSpPr>
        <p:spPr/>
        <p:txBody>
          <a:bodyPr/>
          <a:lstStyle/>
          <a:p>
            <a:pPr marL="0" indent="0">
              <a:buNone/>
            </a:pPr>
            <a:r>
              <a:rPr lang="en-US" dirty="0"/>
              <a:t> </a:t>
            </a:r>
            <a:r>
              <a:rPr lang="en-US" dirty="0" smtClean="0"/>
              <a:t>2.5. </a:t>
            </a:r>
            <a:r>
              <a:rPr lang="en-US" dirty="0" smtClean="0"/>
              <a:t> </a:t>
            </a:r>
            <a:r>
              <a:rPr lang="en-US" dirty="0" err="1" smtClean="0"/>
              <a:t>Elaboraç</a:t>
            </a:r>
            <a:r>
              <a:rPr lang="en-US" dirty="0" err="1" smtClean="0"/>
              <a:t>ão</a:t>
            </a:r>
            <a:r>
              <a:rPr lang="en-US" dirty="0" smtClean="0"/>
              <a:t> de um </a:t>
            </a:r>
            <a:r>
              <a:rPr lang="pt-BR" dirty="0" smtClean="0"/>
              <a:t>Plano </a:t>
            </a:r>
            <a:r>
              <a:rPr lang="pt-BR" dirty="0"/>
              <a:t>Diretor de Tecnologia da Informação – PDTI</a:t>
            </a:r>
          </a:p>
          <a:p>
            <a:pPr marL="0" indent="0">
              <a:buNone/>
            </a:pPr>
            <a:r>
              <a:rPr lang="pt-BR" dirty="0"/>
              <a:t>Objetivo: Elaborar instrumento, em formato de resolução, que planeje a gestão dos recursos de tecnologia da informação, visando subsidiar o Sistema CFN/CRN a contar e manter uma estrutura mínima de hardware, software, rede e internet.</a:t>
            </a:r>
          </a:p>
          <a:p>
            <a:pPr marL="0" indent="0">
              <a:buNone/>
            </a:pPr>
            <a:r>
              <a:rPr lang="en-US" dirty="0"/>
              <a:t> </a:t>
            </a:r>
            <a:r>
              <a:rPr lang="en-US" dirty="0" smtClean="0"/>
              <a:t>2.6. </a:t>
            </a:r>
            <a:r>
              <a:rPr lang="pt-BR" dirty="0" smtClean="0"/>
              <a:t>Estabelecer </a:t>
            </a:r>
            <a:r>
              <a:rPr lang="pt-BR" dirty="0"/>
              <a:t>Política de Segurança do Sistema CFN/CRN</a:t>
            </a:r>
          </a:p>
          <a:p>
            <a:pPr marL="0" indent="0">
              <a:buNone/>
            </a:pPr>
            <a:r>
              <a:rPr lang="pt-BR" dirty="0"/>
              <a:t>Objetivo: Estabelecer normas e procedimentos específicos de segurança da informação, bem como a implementação de controles e processos para seu atendimento. </a:t>
            </a:r>
          </a:p>
          <a:p>
            <a:endParaRPr lang="pt-BR" dirty="0"/>
          </a:p>
        </p:txBody>
      </p:sp>
    </p:spTree>
    <p:extLst>
      <p:ext uri="{BB962C8B-B14F-4D97-AF65-F5344CB8AC3E}">
        <p14:creationId xmlns:p14="http://schemas.microsoft.com/office/powerpoint/2010/main" val="2065724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2. TI</a:t>
            </a:r>
            <a:endParaRPr lang="pt-BR" dirty="0"/>
          </a:p>
        </p:txBody>
      </p:sp>
      <p:sp>
        <p:nvSpPr>
          <p:cNvPr id="3" name="Espaço Reservado para Conteúdo 2"/>
          <p:cNvSpPr>
            <a:spLocks noGrp="1"/>
          </p:cNvSpPr>
          <p:nvPr>
            <p:ph idx="1"/>
          </p:nvPr>
        </p:nvSpPr>
        <p:spPr/>
        <p:txBody>
          <a:bodyPr>
            <a:normAutofit lnSpcReduction="10000"/>
          </a:bodyPr>
          <a:lstStyle/>
          <a:p>
            <a:pPr marL="0" indent="0">
              <a:buNone/>
            </a:pPr>
            <a:r>
              <a:rPr lang="en-US" dirty="0"/>
              <a:t> </a:t>
            </a:r>
            <a:r>
              <a:rPr lang="en-US" dirty="0" smtClean="0"/>
              <a:t>2.7. </a:t>
            </a:r>
            <a:r>
              <a:rPr lang="pt-BR" dirty="0" smtClean="0"/>
              <a:t>Assessorar </a:t>
            </a:r>
            <a:r>
              <a:rPr lang="pt-BR" dirty="0"/>
              <a:t>o CFN nas alterações de Resoluções relacionadas ao sistema </a:t>
            </a:r>
            <a:r>
              <a:rPr lang="pt-BR" dirty="0" err="1"/>
              <a:t>Incorpware</a:t>
            </a:r>
            <a:r>
              <a:rPr lang="pt-BR" dirty="0"/>
              <a:t> (Anuidades, Inscrições, Baixa Temporária e Transferência, Cancelamento e etc...);</a:t>
            </a:r>
          </a:p>
          <a:p>
            <a:pPr marL="0" indent="0">
              <a:buNone/>
            </a:pPr>
            <a:r>
              <a:rPr lang="pt-BR" dirty="0" smtClean="0"/>
              <a:t> </a:t>
            </a:r>
            <a:r>
              <a:rPr lang="pt-BR" dirty="0" smtClean="0"/>
              <a:t>Objetivo</a:t>
            </a:r>
            <a:r>
              <a:rPr lang="pt-BR" dirty="0"/>
              <a:t>: Possibilitar que as Resoluções, ao serem lançadas, já possam ser aplicadas.</a:t>
            </a:r>
          </a:p>
          <a:p>
            <a:pPr marL="0" indent="0">
              <a:buNone/>
            </a:pPr>
            <a:r>
              <a:rPr lang="en-US" dirty="0"/>
              <a:t> </a:t>
            </a:r>
            <a:r>
              <a:rPr lang="en-US" dirty="0" smtClean="0"/>
              <a:t>2.8. </a:t>
            </a:r>
            <a:r>
              <a:rPr lang="pt-BR" dirty="0" smtClean="0"/>
              <a:t>Desenvolver </a:t>
            </a:r>
            <a:r>
              <a:rPr lang="pt-BR" dirty="0"/>
              <a:t>projeto para implantação da certificação digital, via atualização da Carteira de Identidade Profissional</a:t>
            </a:r>
          </a:p>
          <a:p>
            <a:pPr marL="0" indent="0">
              <a:buNone/>
            </a:pPr>
            <a:r>
              <a:rPr lang="pt-BR" dirty="0" smtClean="0"/>
              <a:t> Objetivo</a:t>
            </a:r>
            <a:r>
              <a:rPr lang="pt-BR" dirty="0"/>
              <a:t>: Viabilizar o encaminhamento de documentos de forma online, possibilitando a execução de processos que hoje somente é possível na forma presencial. Eliminando a impressão e possibilitar a guarda de documentos na forma digital.</a:t>
            </a:r>
          </a:p>
          <a:p>
            <a:endParaRPr lang="pt-BR" dirty="0"/>
          </a:p>
        </p:txBody>
      </p:sp>
    </p:spTree>
    <p:extLst>
      <p:ext uri="{BB962C8B-B14F-4D97-AF65-F5344CB8AC3E}">
        <p14:creationId xmlns:p14="http://schemas.microsoft.com/office/powerpoint/2010/main" val="1556662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2. TI</a:t>
            </a:r>
            <a:endParaRPr lang="pt-BR" dirty="0"/>
          </a:p>
        </p:txBody>
      </p:sp>
      <p:sp>
        <p:nvSpPr>
          <p:cNvPr id="3" name="Espaço Reservado para Conteúdo 2"/>
          <p:cNvSpPr>
            <a:spLocks noGrp="1"/>
          </p:cNvSpPr>
          <p:nvPr>
            <p:ph idx="1"/>
          </p:nvPr>
        </p:nvSpPr>
        <p:spPr/>
        <p:txBody>
          <a:bodyPr>
            <a:normAutofit/>
          </a:bodyPr>
          <a:lstStyle/>
          <a:p>
            <a:pPr marL="0" lvl="0" indent="0">
              <a:buNone/>
            </a:pPr>
            <a:r>
              <a:rPr lang="en-US" dirty="0"/>
              <a:t> </a:t>
            </a:r>
            <a:r>
              <a:rPr lang="en-US" dirty="0" smtClean="0"/>
              <a:t>2.9. </a:t>
            </a:r>
            <a:r>
              <a:rPr lang="pt-BR" dirty="0" smtClean="0"/>
              <a:t>Instituir </a:t>
            </a:r>
            <a:r>
              <a:rPr lang="pt-BR" dirty="0"/>
              <a:t>normativas de segurança da informação em ambientes computacionais nos CRNS, a fim de orientar os profissionais quanto as responsabilidades concernentes ao uso dos recursos de TI disponibilizados suas condutas;</a:t>
            </a:r>
          </a:p>
          <a:p>
            <a:pPr marL="0" lvl="0" indent="0">
              <a:buNone/>
            </a:pPr>
            <a:r>
              <a:rPr lang="en-US" dirty="0"/>
              <a:t> </a:t>
            </a:r>
            <a:r>
              <a:rPr lang="en-US" dirty="0" smtClean="0"/>
              <a:t>2.10. </a:t>
            </a:r>
            <a:r>
              <a:rPr lang="pt-BR" dirty="0" smtClean="0"/>
              <a:t>Orientar </a:t>
            </a:r>
            <a:r>
              <a:rPr lang="pt-BR" dirty="0"/>
              <a:t>periodicamente os colaboradores do Sistema CFN/CRN quanto as boas práticas em segurança da computação a fim de tornar mais seguro os ambientes computacionais contra ataques de engenharia social. Isto minimiza as vulnerabilidades de segurança provocadas por colaboradores quando desconhecem as ameaças computacionais;</a:t>
            </a:r>
          </a:p>
          <a:p>
            <a:endParaRPr lang="pt-BR" dirty="0"/>
          </a:p>
        </p:txBody>
      </p:sp>
    </p:spTree>
    <p:extLst>
      <p:ext uri="{BB962C8B-B14F-4D97-AF65-F5344CB8AC3E}">
        <p14:creationId xmlns:p14="http://schemas.microsoft.com/office/powerpoint/2010/main" val="677574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2. TI</a:t>
            </a:r>
            <a:endParaRPr lang="pt-BR" dirty="0"/>
          </a:p>
        </p:txBody>
      </p:sp>
      <p:sp>
        <p:nvSpPr>
          <p:cNvPr id="3" name="Espaço Reservado para Conteúdo 2"/>
          <p:cNvSpPr>
            <a:spLocks noGrp="1"/>
          </p:cNvSpPr>
          <p:nvPr>
            <p:ph idx="1"/>
          </p:nvPr>
        </p:nvSpPr>
        <p:spPr/>
        <p:txBody>
          <a:bodyPr>
            <a:normAutofit fontScale="92500" lnSpcReduction="20000"/>
          </a:bodyPr>
          <a:lstStyle/>
          <a:p>
            <a:pPr marL="0" lvl="0" indent="0">
              <a:buNone/>
            </a:pPr>
            <a:r>
              <a:rPr lang="en-US" dirty="0"/>
              <a:t> </a:t>
            </a:r>
            <a:r>
              <a:rPr lang="en-US" dirty="0" smtClean="0"/>
              <a:t>2.11. </a:t>
            </a:r>
            <a:r>
              <a:rPr lang="pt-BR" dirty="0" smtClean="0"/>
              <a:t>Os </a:t>
            </a:r>
            <a:r>
              <a:rPr lang="pt-BR" dirty="0"/>
              <a:t>CRN devem iniciar estudos quanto as ferramentas necessárias para tornar seus ambientes computacionais mais seguros, como firewall, antivírus, recursos de armazenamento, etc. Proporcionar bloqueios contra invasões, previne perdas de dados e garante a disponibilidade dos serviços do Conselho;</a:t>
            </a:r>
          </a:p>
          <a:p>
            <a:pPr marL="0" lvl="0" indent="0">
              <a:buNone/>
            </a:pPr>
            <a:r>
              <a:rPr lang="en-US" dirty="0"/>
              <a:t> </a:t>
            </a:r>
            <a:r>
              <a:rPr lang="en-US" dirty="0" smtClean="0"/>
              <a:t>2.12. </a:t>
            </a:r>
            <a:r>
              <a:rPr lang="pt-BR" dirty="0" smtClean="0"/>
              <a:t>Os </a:t>
            </a:r>
            <a:r>
              <a:rPr lang="pt-BR" dirty="0"/>
              <a:t>CRN que não possuem profissionais de TI devem efetuar estudos a fim de constituir solução para suprir as carências dos seus ambientes computacionais. Proporcionar soluções de TI através de um profissional do CRN, permite que este se torne profundo conhecedor do fluxo de dados e processos do Conselho;</a:t>
            </a:r>
          </a:p>
          <a:p>
            <a:pPr marL="0" lvl="0" indent="0">
              <a:buNone/>
            </a:pPr>
            <a:r>
              <a:rPr lang="en-US" dirty="0"/>
              <a:t> </a:t>
            </a:r>
            <a:r>
              <a:rPr lang="en-US" dirty="0" smtClean="0"/>
              <a:t>2.13. </a:t>
            </a:r>
            <a:r>
              <a:rPr lang="pt-BR" dirty="0" smtClean="0"/>
              <a:t>Instituir </a:t>
            </a:r>
            <a:r>
              <a:rPr lang="pt-BR" dirty="0"/>
              <a:t>políticas de backup e armazenamento garante em momentos de crise a integridade, disponibilidade e autenticidade dos dados recuperados.</a:t>
            </a:r>
          </a:p>
          <a:p>
            <a:endParaRPr lang="pt-BR" dirty="0"/>
          </a:p>
        </p:txBody>
      </p:sp>
    </p:spTree>
    <p:extLst>
      <p:ext uri="{BB962C8B-B14F-4D97-AF65-F5344CB8AC3E}">
        <p14:creationId xmlns:p14="http://schemas.microsoft.com/office/powerpoint/2010/main" val="2477246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2. TI</a:t>
            </a:r>
            <a:endParaRPr lang="pt-BR" dirty="0"/>
          </a:p>
        </p:txBody>
      </p:sp>
      <p:sp>
        <p:nvSpPr>
          <p:cNvPr id="3" name="Espaço Reservado para Conteúdo 2"/>
          <p:cNvSpPr>
            <a:spLocks noGrp="1"/>
          </p:cNvSpPr>
          <p:nvPr>
            <p:ph idx="1"/>
          </p:nvPr>
        </p:nvSpPr>
        <p:spPr/>
        <p:txBody>
          <a:bodyPr>
            <a:normAutofit/>
          </a:bodyPr>
          <a:lstStyle/>
          <a:p>
            <a:pPr marL="0" lvl="0" indent="0">
              <a:buNone/>
            </a:pPr>
            <a:r>
              <a:rPr lang="en-US" dirty="0"/>
              <a:t> </a:t>
            </a:r>
            <a:r>
              <a:rPr lang="en-US" dirty="0" smtClean="0"/>
              <a:t>2.14. </a:t>
            </a:r>
            <a:r>
              <a:rPr lang="pt-BR" dirty="0" smtClean="0"/>
              <a:t>Com </a:t>
            </a:r>
            <a:r>
              <a:rPr lang="pt-BR" dirty="0"/>
              <a:t>a </a:t>
            </a:r>
            <a:r>
              <a:rPr lang="pt-BR" dirty="0" smtClean="0"/>
              <a:t>implantaç</a:t>
            </a:r>
            <a:r>
              <a:rPr lang="pt-BR" dirty="0" smtClean="0"/>
              <a:t>ão</a:t>
            </a:r>
            <a:r>
              <a:rPr lang="pt-BR" dirty="0" smtClean="0"/>
              <a:t> </a:t>
            </a:r>
            <a:r>
              <a:rPr lang="pt-BR" dirty="0"/>
              <a:t>do SEI, instituir comissão para implementação, avaliação e análise da ferramenta, afim de mensurar os aspectos positivos, negativos quanto a </a:t>
            </a:r>
            <a:r>
              <a:rPr lang="pt-BR" dirty="0" smtClean="0"/>
              <a:t> sua implementação;</a:t>
            </a:r>
            <a:endParaRPr lang="pt-BR" dirty="0"/>
          </a:p>
          <a:p>
            <a:pPr marL="0" lvl="0" indent="0">
              <a:buNone/>
            </a:pPr>
            <a:r>
              <a:rPr lang="en-US" dirty="0"/>
              <a:t> </a:t>
            </a:r>
            <a:r>
              <a:rPr lang="en-US" dirty="0" smtClean="0"/>
              <a:t>2.15. </a:t>
            </a:r>
            <a:r>
              <a:rPr lang="pt-BR" dirty="0" smtClean="0"/>
              <a:t>Definir </a:t>
            </a:r>
            <a:r>
              <a:rPr lang="pt-BR" dirty="0" smtClean="0"/>
              <a:t> os CRNS </a:t>
            </a:r>
            <a:r>
              <a:rPr lang="pt-BR" dirty="0"/>
              <a:t>que desejam participar do processo de </a:t>
            </a:r>
            <a:r>
              <a:rPr lang="pt-BR" dirty="0" smtClean="0"/>
              <a:t>implementação de um  </a:t>
            </a:r>
            <a:r>
              <a:rPr lang="pt-BR" dirty="0"/>
              <a:t>“piloto”. Alguns profissionais demonstraram interesse em participar do processo de implementação;</a:t>
            </a:r>
          </a:p>
          <a:p>
            <a:pPr marL="0" lvl="0" indent="0">
              <a:buNone/>
            </a:pPr>
            <a:r>
              <a:rPr lang="en-US" dirty="0"/>
              <a:t> </a:t>
            </a:r>
            <a:r>
              <a:rPr lang="en-US" dirty="0" smtClean="0"/>
              <a:t>2.16. </a:t>
            </a:r>
            <a:r>
              <a:rPr lang="pt-BR" dirty="0" smtClean="0"/>
              <a:t>Criar </a:t>
            </a:r>
            <a:r>
              <a:rPr lang="pt-BR" dirty="0"/>
              <a:t>documentação básica para orientar o Sistema CFN/CRN quanto a gestão eletrônica de documentos. </a:t>
            </a:r>
            <a:r>
              <a:rPr lang="pt-BR" dirty="0" smtClean="0"/>
              <a:t>Clarificar </a:t>
            </a:r>
            <a:r>
              <a:rPr lang="pt-BR" dirty="0"/>
              <a:t>os colaboradores dos Conselhos quanto a Lei 11.419/2006 a fim de solucionar dúvidas</a:t>
            </a:r>
            <a:r>
              <a:rPr lang="pt-BR" dirty="0" smtClean="0"/>
              <a:t>.</a:t>
            </a:r>
            <a:endParaRPr lang="pt-BR" dirty="0"/>
          </a:p>
          <a:p>
            <a:endParaRPr lang="pt-BR" dirty="0"/>
          </a:p>
        </p:txBody>
      </p:sp>
    </p:spTree>
    <p:extLst>
      <p:ext uri="{BB962C8B-B14F-4D97-AF65-F5344CB8AC3E}">
        <p14:creationId xmlns:p14="http://schemas.microsoft.com/office/powerpoint/2010/main" val="403612247"/>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TotalTime>
  <Words>3713</Words>
  <Application>Microsoft Macintosh PowerPoint</Application>
  <PresentationFormat>Custom</PresentationFormat>
  <Paragraphs>212</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Tema do Office</vt:lpstr>
      <vt:lpstr>PowerPoint Presentation</vt:lpstr>
      <vt:lpstr>PowerPoint Presentation</vt:lpstr>
      <vt:lpstr>1. GESTÃO ADMINISTRATIVA</vt:lpstr>
      <vt:lpstr>2. TI</vt:lpstr>
      <vt:lpstr>2. TI</vt:lpstr>
      <vt:lpstr>2. TI</vt:lpstr>
      <vt:lpstr>2. TI</vt:lpstr>
      <vt:lpstr>2. TI</vt:lpstr>
      <vt:lpstr>2. TI</vt:lpstr>
      <vt:lpstr>3. Gestão Política</vt:lpstr>
      <vt:lpstr>3. Gestão Política</vt:lpstr>
      <vt:lpstr>3. Gestão Política</vt:lpstr>
      <vt:lpstr>3. Gestão Política</vt:lpstr>
      <vt:lpstr>3. Gestão Política</vt:lpstr>
      <vt:lpstr>3. Gestão Política</vt:lpstr>
      <vt:lpstr>3. Gestão Política</vt:lpstr>
      <vt:lpstr>3. Gestão Política</vt:lpstr>
      <vt:lpstr>3. Gestão Política</vt:lpstr>
      <vt:lpstr>3. Gestão Política</vt:lpstr>
      <vt:lpstr>3. Gestão Política</vt:lpstr>
      <vt:lpstr>3. Gestão Política</vt:lpstr>
      <vt:lpstr>4. Contábil</vt:lpstr>
      <vt:lpstr>5. Jurídico </vt:lpstr>
      <vt:lpstr>5. Jurídico </vt:lpstr>
      <vt:lpstr>6. Técnica</vt:lpstr>
      <vt:lpstr>7. Jurídico/Fiscalização:</vt:lpstr>
      <vt:lpstr>7. Jurídico/Fiscalização:</vt:lpstr>
      <vt:lpstr>7. Jurídico/Fiscalização:</vt:lpstr>
      <vt:lpstr>7. Jurídico/Fiscalização:</vt:lpstr>
      <vt:lpstr>8. Fiscalização:</vt:lpstr>
      <vt:lpstr>8. Fiscalização:</vt:lpstr>
      <vt:lpstr>8. Fiscalização:</vt:lpstr>
      <vt:lpstr>8. Fiscalização:</vt:lpstr>
      <vt:lpstr>8. Fiscalização:</vt:lpstr>
      <vt:lpstr>8. Fiscalização:</vt:lpstr>
      <vt:lpstr>8. Fiscalização:</vt:lpstr>
      <vt:lpstr>9. Ética:</vt:lpstr>
      <vt:lpstr>9. Ética:</vt:lpstr>
      <vt:lpstr>9. Ética:</vt:lpstr>
      <vt:lpstr>9. Ética:</vt:lpstr>
      <vt:lpstr>9. Ética:</vt:lpstr>
      <vt:lpstr>10. Comunicação:</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user</dc:creator>
  <cp:lastModifiedBy>rosane maria nascimento da silva</cp:lastModifiedBy>
  <cp:revision>44</cp:revision>
  <dcterms:created xsi:type="dcterms:W3CDTF">2017-07-20T14:01:27Z</dcterms:created>
  <dcterms:modified xsi:type="dcterms:W3CDTF">2017-07-21T02:20:39Z</dcterms:modified>
</cp:coreProperties>
</file>