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2" r:id="rId3"/>
    <p:sldId id="313" r:id="rId4"/>
    <p:sldId id="312" r:id="rId5"/>
    <p:sldId id="260" r:id="rId6"/>
    <p:sldId id="262" r:id="rId7"/>
    <p:sldId id="266" r:id="rId8"/>
    <p:sldId id="267" r:id="rId9"/>
    <p:sldId id="264" r:id="rId10"/>
    <p:sldId id="274" r:id="rId11"/>
    <p:sldId id="309" r:id="rId12"/>
    <p:sldId id="310" r:id="rId13"/>
    <p:sldId id="311" r:id="rId14"/>
    <p:sldId id="265" r:id="rId15"/>
    <p:sldId id="268" r:id="rId16"/>
    <p:sldId id="271" r:id="rId17"/>
    <p:sldId id="292" r:id="rId18"/>
    <p:sldId id="293" r:id="rId19"/>
    <p:sldId id="270" r:id="rId20"/>
    <p:sldId id="288" r:id="rId21"/>
    <p:sldId id="299" r:id="rId22"/>
    <p:sldId id="290" r:id="rId23"/>
    <p:sldId id="300" r:id="rId24"/>
    <p:sldId id="289" r:id="rId25"/>
    <p:sldId id="295" r:id="rId26"/>
    <p:sldId id="301" r:id="rId27"/>
    <p:sldId id="315" r:id="rId28"/>
    <p:sldId id="314" r:id="rId29"/>
    <p:sldId id="316" r:id="rId30"/>
    <p:sldId id="304" r:id="rId31"/>
    <p:sldId id="25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0D39-C683-49A1-BD44-61B529C89C2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33C1B-4C5C-45F8-9C9A-8986DF1245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65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EEBC-D49C-A040-A452-CB05B94BB535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D69-A5C4-554D-B61E-38360BB3D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0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EEBC-D49C-A040-A452-CB05B94BB535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D69-A5C4-554D-B61E-38360BB3D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2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EEBC-D49C-A040-A452-CB05B94BB535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D69-A5C4-554D-B61E-38360BB3D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3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EEBC-D49C-A040-A452-CB05B94BB535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D69-A5C4-554D-B61E-38360BB3D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EEBC-D49C-A040-A452-CB05B94BB535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D69-A5C4-554D-B61E-38360BB3D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4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EEBC-D49C-A040-A452-CB05B94BB535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D69-A5C4-554D-B61E-38360BB3D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EEBC-D49C-A040-A452-CB05B94BB535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D69-A5C4-554D-B61E-38360BB3D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5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EEBC-D49C-A040-A452-CB05B94BB535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D69-A5C4-554D-B61E-38360BB3D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9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EEBC-D49C-A040-A452-CB05B94BB535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D69-A5C4-554D-B61E-38360BB3D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EEBC-D49C-A040-A452-CB05B94BB535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D69-A5C4-554D-B61E-38360BB3D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4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EEBC-D49C-A040-A452-CB05B94BB535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D69-A5C4-554D-B61E-38360BB3D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3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9EEBC-D49C-A040-A452-CB05B94BB535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4DD69-A5C4-554D-B61E-38360BB3D1F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1846" y="293077"/>
            <a:ext cx="719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pt-BR" sz="32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EXPERIÊNCIA EXITOSA DA FISCALIZAÇÃO</a:t>
            </a:r>
            <a:endParaRPr lang="en-US" altLang="pt-BR" sz="32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1846" y="769016"/>
            <a:ext cx="719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CRN-3</a:t>
            </a: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191846" y="1314450"/>
            <a:ext cx="3311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PROJETO NASF</a:t>
            </a:r>
            <a:endParaRPr lang="en-US" altLang="pt-BR" i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59971" y="6085115"/>
            <a:ext cx="120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2018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601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92213" y="1738313"/>
            <a:ext cx="7199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RVT – Saúde Coletiva (NASF)</a:t>
            </a:r>
            <a:endParaRPr lang="pt-BR" altLang="pt-BR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00372"/>
              </p:ext>
            </p:extLst>
          </p:nvPr>
        </p:nvGraphicFramePr>
        <p:xfrm>
          <a:off x="1192213" y="3988786"/>
          <a:ext cx="7526118" cy="426720"/>
        </p:xfrm>
        <a:graphic>
          <a:graphicData uri="http://schemas.openxmlformats.org/drawingml/2006/table">
            <a:tbl>
              <a:tblPr/>
              <a:tblGrid>
                <a:gridCol w="7526118"/>
              </a:tblGrid>
              <a:tr h="352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ym typeface="Wingdings" pitchFamily="2" charset="2"/>
                        </a:rPr>
                        <a:t> </a:t>
                      </a:r>
                      <a:r>
                        <a:rPr lang="pt-BR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Estruturado com</a:t>
                      </a:r>
                      <a:r>
                        <a:rPr lang="pt-BR" sz="2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base na Res. CFN n°600/18</a:t>
                      </a:r>
                      <a:endParaRPr lang="pt-BR" sz="2800" dirty="0">
                        <a:effectLst/>
                        <a:latin typeface="+mn-lt"/>
                      </a:endParaRPr>
                    </a:p>
                  </a:txBody>
                  <a:tcPr marL="44054" marR="4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15294" y="4904438"/>
            <a:ext cx="61012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IV. ÁREA DE NUTRIÇÃO EM SAÚDE COLETIVA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B. Subárea – Atenção Básica em </a:t>
            </a: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Saúde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371042"/>
              </p:ext>
            </p:extLst>
          </p:nvPr>
        </p:nvGraphicFramePr>
        <p:xfrm>
          <a:off x="1192213" y="2763102"/>
          <a:ext cx="7526118" cy="1280160"/>
        </p:xfrm>
        <a:graphic>
          <a:graphicData uri="http://schemas.openxmlformats.org/drawingml/2006/table">
            <a:tbl>
              <a:tblPr/>
              <a:tblGrid>
                <a:gridCol w="7526118"/>
              </a:tblGrid>
              <a:tr h="352435"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Instrumento elaborado pela</a:t>
                      </a:r>
                      <a:r>
                        <a:rPr lang="pt-BR" sz="2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equipe do CRN-3                        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2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(Encontro Anual de Fiscalização – 2017)</a:t>
                      </a:r>
                      <a:endParaRPr lang="pt-BR" sz="2800" dirty="0">
                        <a:effectLst/>
                        <a:latin typeface="+mn-lt"/>
                      </a:endParaRPr>
                    </a:p>
                  </a:txBody>
                  <a:tcPr marL="44054" marR="4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+mn-lt"/>
                      </a:endParaRPr>
                    </a:p>
                  </a:txBody>
                  <a:tcPr marL="44054" marR="4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4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078" t="20433" r="21457" b="24183"/>
          <a:stretch/>
        </p:blipFill>
        <p:spPr>
          <a:xfrm>
            <a:off x="41812" y="873458"/>
            <a:ext cx="9067656" cy="50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207" t="17067" r="20267" b="18414"/>
          <a:stretch/>
        </p:blipFill>
        <p:spPr>
          <a:xfrm>
            <a:off x="179784" y="641447"/>
            <a:ext cx="8819762" cy="55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09171" y="1133813"/>
            <a:ext cx="8724233" cy="4698609"/>
            <a:chOff x="222819" y="1147461"/>
            <a:chExt cx="8724233" cy="469860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/>
            <a:srcRect l="22970" t="14663" r="21348" b="67742"/>
            <a:stretch/>
          </p:blipFill>
          <p:spPr>
            <a:xfrm>
              <a:off x="236467" y="1147461"/>
              <a:ext cx="8710585" cy="1547448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22970" t="45373" r="21348" b="18798"/>
            <a:stretch/>
          </p:blipFill>
          <p:spPr>
            <a:xfrm>
              <a:off x="222819" y="2694909"/>
              <a:ext cx="8710585" cy="3151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457" y="2476101"/>
            <a:ext cx="7199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4) </a:t>
            </a:r>
            <a:r>
              <a:rPr lang="en-US" sz="3200" b="1" dirty="0" err="1" smtClean="0">
                <a:solidFill>
                  <a:srgbClr val="000000"/>
                </a:solidFill>
                <a:latin typeface="Calibri"/>
                <a:cs typeface="Calibri"/>
              </a:rPr>
              <a:t>Estratégias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lang="en-US"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93068" y="1703310"/>
            <a:ext cx="7199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Projeto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876180" y="3526221"/>
            <a:ext cx="5832475" cy="172878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t-BR" sz="2600" b="1" dirty="0"/>
              <a:t>Metas de VF: 289</a:t>
            </a:r>
            <a:r>
              <a:rPr lang="pt-BR" sz="2600" b="1" dirty="0" smtClean="0"/>
              <a:t>, </a:t>
            </a:r>
            <a:r>
              <a:rPr lang="pt-BR" sz="2600" b="1" dirty="0"/>
              <a:t>sendo:</a:t>
            </a:r>
          </a:p>
          <a:p>
            <a:pPr algn="ctr">
              <a:defRPr/>
            </a:pPr>
            <a:r>
              <a:rPr lang="pt-BR" sz="2600" b="1" dirty="0" smtClean="0"/>
              <a:t>RVT/NASF: </a:t>
            </a:r>
            <a:r>
              <a:rPr lang="pt-BR" sz="2600" b="1" dirty="0"/>
              <a:t>289</a:t>
            </a:r>
          </a:p>
          <a:p>
            <a:pPr algn="ctr">
              <a:defRPr/>
            </a:pPr>
            <a:endParaRPr lang="pt-BR" sz="2600" b="1" dirty="0"/>
          </a:p>
          <a:p>
            <a:pPr algn="ctr">
              <a:defRPr/>
            </a:pPr>
            <a:r>
              <a:rPr lang="pt-BR" sz="2600" b="1" dirty="0"/>
              <a:t>Período: </a:t>
            </a:r>
            <a:r>
              <a:rPr lang="pt-BR" sz="2600" b="1" dirty="0" smtClean="0"/>
              <a:t>01/08 a 28/09/2018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6627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457" y="2476101"/>
            <a:ext cx="7199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4) </a:t>
            </a:r>
            <a:r>
              <a:rPr lang="en-US" sz="3200" b="1" dirty="0" err="1" smtClean="0">
                <a:solidFill>
                  <a:srgbClr val="000000"/>
                </a:solidFill>
                <a:latin typeface="Calibri"/>
                <a:cs typeface="Calibri"/>
              </a:rPr>
              <a:t>Estratégias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lang="en-US"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760" y="3274403"/>
            <a:ext cx="7199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        </a:t>
            </a:r>
          </a:p>
          <a:p>
            <a:pPr algn="just"/>
            <a:r>
              <a:rPr lang="pt-BR" sz="3200" dirty="0" smtClean="0"/>
              <a:t>4.3.  Realizar Evento Técnico para discussão sobre o tema – Outubro/2018 (Sede/CRN-3) </a:t>
            </a:r>
          </a:p>
          <a:p>
            <a:pPr algn="just"/>
            <a:endParaRPr lang="pt-BR" sz="3200" dirty="0" smtClean="0"/>
          </a:p>
          <a:p>
            <a:r>
              <a:rPr lang="pt-BR" sz="2800" b="1" dirty="0"/>
              <a:t> </a:t>
            </a:r>
            <a:endParaRPr lang="pt-BR" sz="28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93068" y="1703310"/>
            <a:ext cx="7199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8042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9304" y="2967914"/>
            <a:ext cx="7488237" cy="1800225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475A8D">
                <a:shade val="5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Resultados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0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92213" y="1738313"/>
            <a:ext cx="7199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das Visitas Fiscais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033326"/>
              </p:ext>
            </p:extLst>
          </p:nvPr>
        </p:nvGraphicFramePr>
        <p:xfrm>
          <a:off x="620486" y="3049195"/>
          <a:ext cx="7913913" cy="1737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7272"/>
                <a:gridCol w="2315207"/>
                <a:gridCol w="2061882"/>
                <a:gridCol w="1129552"/>
              </a:tblGrid>
              <a:tr h="370840">
                <a:tc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</a:rPr>
                        <a:t>Total Programadas</a:t>
                      </a:r>
                      <a:endParaRPr lang="pt-B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</a:rPr>
                        <a:t>Total Realizadas</a:t>
                      </a:r>
                      <a:endParaRPr lang="pt-B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</a:rPr>
                        <a:t>%</a:t>
                      </a:r>
                      <a:endParaRPr lang="pt-BR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</a:rPr>
                        <a:t>Nº de VF</a:t>
                      </a:r>
                      <a:endParaRPr lang="pt-B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</a:rPr>
                        <a:t>289</a:t>
                      </a:r>
                      <a:endParaRPr lang="pt-B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</a:rPr>
                        <a:t>112</a:t>
                      </a:r>
                      <a:endParaRPr lang="pt-B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</a:rPr>
                        <a:t>39</a:t>
                      </a:r>
                      <a:endParaRPr lang="pt-BR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</a:rPr>
                        <a:t>Nº de RVT/NASF</a:t>
                      </a:r>
                      <a:endParaRPr lang="pt-B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</a:rPr>
                        <a:t>289</a:t>
                      </a:r>
                      <a:endParaRPr lang="pt-B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</a:rPr>
                        <a:t>112</a:t>
                      </a:r>
                      <a:endParaRPr lang="pt-B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</a:rPr>
                        <a:t>39</a:t>
                      </a:r>
                      <a:endParaRPr lang="pt-BR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8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0114" y="1215799"/>
            <a:ext cx="8479972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Comentários dos resultados das visitas</a:t>
            </a:r>
          </a:p>
          <a:p>
            <a:pPr eaLnBrk="1" hangingPunct="1"/>
            <a:endParaRPr lang="pt-BR" altLang="pt-BR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pt-BR" altLang="pt-B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Dificuldades relatadas pelos nutricionistas fiscais para ação fiscal:</a:t>
            </a:r>
          </a:p>
          <a:p>
            <a:pPr eaLnBrk="1" hangingPunct="1"/>
            <a:endParaRPr lang="pt-BR" altLang="pt-BR" sz="24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t-BR" altLang="pt-B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Localizar os nutricionistas que atuam no NASF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Dados não fidedignos em sites como DAB e CNES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Agendamento da visita fiscal com o nutricionista x cancelamento da visita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Necessidade de autorização prévia do superior para receber o CRN-3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corrida do nutricionista x conciliar a visita do CRN-3</a:t>
            </a:r>
            <a:endParaRPr lang="pt-BR" altLang="pt-B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95761" y="2964028"/>
            <a:ext cx="7488237" cy="1800225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475A8D">
                <a:shade val="5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ROTEIRO DE VISITA TÉCNICA (RVT) </a:t>
            </a:r>
            <a:endParaRPr lang="pt-BR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NASF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(Resultados)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9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1602" y="2507404"/>
            <a:ext cx="7199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2018</a:t>
            </a:r>
            <a:endParaRPr lang="en-US"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846" y="3259295"/>
            <a:ext cx="7856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3200" dirty="0"/>
              <a:t>1º trimestre </a:t>
            </a:r>
            <a:r>
              <a:rPr lang="pt-BR" sz="3200" dirty="0">
                <a:sym typeface="Wingdings" pitchFamily="2" charset="2"/>
              </a:rPr>
              <a:t> ILPI</a:t>
            </a:r>
            <a:endParaRPr lang="pt-BR" sz="3200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3200" dirty="0"/>
              <a:t>2º trimestre </a:t>
            </a:r>
            <a:r>
              <a:rPr lang="pt-BR" sz="3200" dirty="0">
                <a:sym typeface="Wingdings" pitchFamily="2" charset="2"/>
              </a:rPr>
              <a:t> Alimentação Escolar Pública</a:t>
            </a:r>
            <a:endParaRPr lang="pt-BR" sz="3200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3200" dirty="0"/>
              <a:t>3º trimestre </a:t>
            </a:r>
            <a:r>
              <a:rPr lang="pt-BR" sz="3200" dirty="0">
                <a:sym typeface="Wingdings" pitchFamily="2" charset="2"/>
              </a:rPr>
              <a:t> Saúde Coletiva (NASF)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3200" b="1" dirty="0">
              <a:sym typeface="Wingdings" pitchFamily="2" charset="2"/>
            </a:endParaRPr>
          </a:p>
          <a:p>
            <a:pPr>
              <a:defRPr/>
            </a:pPr>
            <a:r>
              <a:rPr lang="pt-BR" sz="3200" dirty="0">
                <a:sym typeface="Wingdings" pitchFamily="2" charset="2"/>
              </a:rPr>
              <a:t> Eventos Técnicos/Sede</a:t>
            </a:r>
            <a:endParaRPr lang="pt-BR" sz="32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91602" y="1399142"/>
            <a:ext cx="719992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Projetos de Fiscalização – CRN-3</a:t>
            </a:r>
          </a:p>
          <a:p>
            <a:pPr eaLnBrk="1" hangingPunct="1"/>
            <a:r>
              <a:rPr lang="pt-BR" altLang="pt-B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(Ação realizada desde 2013)</a:t>
            </a:r>
          </a:p>
          <a:p>
            <a:pPr eaLnBrk="1" hangingPunct="1"/>
            <a:endParaRPr lang="pt-BR" altLang="pt-BR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26389" y="2848172"/>
            <a:ext cx="7488237" cy="1800225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475A8D">
                <a:shade val="5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RVT NASF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ATIVIDADES OBRIGATÓRIAS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Indicadores Qualitativos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5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34143" y="1748518"/>
            <a:ext cx="800667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3000" b="1" dirty="0" smtClean="0">
                <a:latin typeface="+mn-lt"/>
              </a:rPr>
              <a:t>Comentários Gerais</a:t>
            </a:r>
          </a:p>
          <a:p>
            <a:pPr eaLnBrk="1" hangingPunct="1">
              <a:defRPr/>
            </a:pPr>
            <a:endParaRPr lang="pt-BR" sz="3000" b="1" dirty="0" smtClean="0">
              <a:latin typeface="+mn-lt"/>
            </a:endParaRPr>
          </a:p>
          <a:p>
            <a:pPr algn="just" eaLnBrk="1" hangingPunct="1">
              <a:defRPr/>
            </a:pPr>
            <a:r>
              <a:rPr lang="pt-BR" sz="2400" dirty="0" smtClean="0"/>
              <a:t>Nutricionistas cumprem aquém do ideal as atividades obrigatórias qualitativas (MP de 21 a 61%)</a:t>
            </a:r>
          </a:p>
          <a:p>
            <a:pPr algn="just" eaLnBrk="1" hangingPunct="1">
              <a:defRPr/>
            </a:pPr>
            <a:endParaRPr lang="pt-BR" sz="2400" dirty="0" smtClean="0"/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Conhecimento do perfil da população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Protocolos de atendimentos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Ações educativas</a:t>
            </a:r>
          </a:p>
          <a:p>
            <a:pPr algn="just" eaLnBrk="1" hangingPunct="1">
              <a:defRPr/>
            </a:pPr>
            <a:endParaRPr lang="pt-BR" sz="2400" dirty="0" smtClean="0"/>
          </a:p>
          <a:p>
            <a:pPr algn="just" eaLnBrk="1" hangingPunct="1">
              <a:defRPr/>
            </a:pPr>
            <a:r>
              <a:rPr lang="pt-BR" sz="2400" dirty="0" smtClean="0"/>
              <a:t>Atividades de suma importância para o resultado do trabalho/reconhecimento do nutricionista junto à sociedade e ao Gestor.</a:t>
            </a:r>
          </a:p>
        </p:txBody>
      </p:sp>
    </p:spTree>
    <p:extLst>
      <p:ext uri="{BB962C8B-B14F-4D97-AF65-F5344CB8AC3E}">
        <p14:creationId xmlns:p14="http://schemas.microsoft.com/office/powerpoint/2010/main" val="9369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26389" y="2793742"/>
            <a:ext cx="7488237" cy="1800225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475A8D">
                <a:shade val="5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RVT NASF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ATIVIDADES OBRIGATÓRIAS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Indicadores Quantitativos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9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34143" y="1748518"/>
            <a:ext cx="80066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3000" b="1" dirty="0" smtClean="0">
                <a:latin typeface="+mn-lt"/>
              </a:rPr>
              <a:t>Comentários Gerais </a:t>
            </a:r>
            <a:endParaRPr lang="pt-BR" sz="2800" b="1" dirty="0" smtClean="0"/>
          </a:p>
          <a:p>
            <a:pPr eaLnBrk="1" hangingPunct="1">
              <a:defRPr/>
            </a:pPr>
            <a:endParaRPr lang="pt-BR" sz="3000" b="1" dirty="0" smtClean="0">
              <a:latin typeface="+mn-lt"/>
            </a:endParaRPr>
          </a:p>
          <a:p>
            <a:pPr algn="just" eaLnBrk="1" hangingPunct="1">
              <a:defRPr/>
            </a:pPr>
            <a:r>
              <a:rPr lang="pt-BR" sz="2400" dirty="0" smtClean="0"/>
              <a:t>Nutricionistas não cumprem na íntegra as atividades obrigatórias quantitativas (SIM - 82 a 94%)</a:t>
            </a:r>
          </a:p>
          <a:p>
            <a:pPr algn="just" eaLnBrk="1" hangingPunct="1">
              <a:defRPr/>
            </a:pPr>
            <a:endParaRPr lang="pt-BR" sz="2400" dirty="0" smtClean="0"/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Atendimento nutricional individual (ambulatório/domicílio)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Diagnóstico, avaliação e monitoramento do estado nutricional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Registro em prontuário da prescrição dietética e evolução nutricional</a:t>
            </a:r>
          </a:p>
        </p:txBody>
      </p:sp>
    </p:spTree>
    <p:extLst>
      <p:ext uri="{BB962C8B-B14F-4D97-AF65-F5344CB8AC3E}">
        <p14:creationId xmlns:p14="http://schemas.microsoft.com/office/powerpoint/2010/main" val="41484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82846" y="2967914"/>
            <a:ext cx="7488237" cy="1800225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475A8D">
                <a:shade val="5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RVT NASF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ATIVIDADES COMPLEMENTARES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3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17714" y="1368199"/>
            <a:ext cx="8621486" cy="452431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Comentários</a:t>
            </a:r>
          </a:p>
          <a:p>
            <a:pPr eaLnBrk="1" hangingPunct="1"/>
            <a:endParaRPr lang="pt-BR" altLang="pt-BR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pt-BR" altLang="pt-B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Nutricionistas não assumem na íntegra (SIM - 42 a 92%)</a:t>
            </a:r>
          </a:p>
          <a:p>
            <a:pPr algn="ctr" eaLnBrk="1" hangingPunct="1"/>
            <a:endParaRPr lang="pt-BR" altLang="pt-BR" sz="28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Encaminhamento de pacientes a outros profissionais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Referenciar os indivíduos a outros estabelecimentos de saúde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Participação em fóruns sociais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Definição de procedimentos complementares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t-BR" altLang="pt-BR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Realização de apoio matricial</a:t>
            </a:r>
            <a:endParaRPr lang="pt-BR" altLang="pt-B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0999" y="1400856"/>
            <a:ext cx="8556171" cy="47705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Fato: </a:t>
            </a:r>
          </a:p>
          <a:p>
            <a:pPr algn="just" eaLnBrk="1" hangingPunct="1"/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Muitos municípios ainda não contam com nutricionista compondo equipes de NASF </a:t>
            </a: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Necessária ação política para inserção do profissional.</a:t>
            </a:r>
          </a:p>
          <a:p>
            <a:pPr algn="just" eaLnBrk="1" hangingPunct="1"/>
            <a:endParaRPr lang="pt-BR" altLang="pt-BR" sz="2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 eaLnBrk="1" hangingPunct="1"/>
            <a:r>
              <a:rPr lang="pt-BR" altLang="pt-B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Projeto: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Boa receptividade dos profissionais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Nutricionistas se sentiram valorizados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Esclarecimentos de dúvidas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Aproximação com o CRN-3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Profissionais elogiaram a ação (agendamento/material entregue/abordagem)</a:t>
            </a:r>
            <a:endParaRPr lang="pt-BR" altLang="pt-BR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30285" y="323638"/>
            <a:ext cx="3091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Considerações finais do projeto</a:t>
            </a:r>
          </a:p>
        </p:txBody>
      </p:sp>
    </p:spTree>
    <p:extLst>
      <p:ext uri="{BB962C8B-B14F-4D97-AF65-F5344CB8AC3E}">
        <p14:creationId xmlns:p14="http://schemas.microsoft.com/office/powerpoint/2010/main" val="18995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0999" y="1400856"/>
            <a:ext cx="855617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30285" y="323638"/>
            <a:ext cx="3091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Considerações finais do projeto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693243"/>
            <a:ext cx="8023884" cy="44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48299" y="1400856"/>
            <a:ext cx="8088871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Evento Técnico (24/10/18)</a:t>
            </a:r>
          </a:p>
          <a:p>
            <a:pPr algn="just" eaLnBrk="1" hangingPunct="1"/>
            <a:endParaRPr lang="pt-BR" altLang="pt-B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Palestras: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Visitas Fiscais do CRN-3 em NASF: O que encontramos?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 Nutricionista em NASF: Conquistas e Desafios!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Os Desafios da atuação do Nutricionista em NASF: o modelo da cidade de São Paulo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ü"/>
            </a:pPr>
            <a:endParaRPr lang="pt-BR" altLang="pt-B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Alguns comentários/avaliação: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Evento enriquecedor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Ampliei meu conhecimento e minha visão referente a profissão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Muito bom conhecer a atuação do CRN-3 e verificar o resultado das visitas técnicas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30285" y="323638"/>
            <a:ext cx="3091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Considerações finais do projeto</a:t>
            </a:r>
          </a:p>
        </p:txBody>
      </p:sp>
    </p:spTree>
    <p:extLst>
      <p:ext uri="{BB962C8B-B14F-4D97-AF65-F5344CB8AC3E}">
        <p14:creationId xmlns:p14="http://schemas.microsoft.com/office/powerpoint/2010/main" val="41005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53020" y="1455448"/>
            <a:ext cx="7558718" cy="452431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pt-BR" altLang="pt-B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Retorno do Profissionais:</a:t>
            </a:r>
          </a:p>
          <a:p>
            <a:pPr algn="just" eaLnBrk="1" hangingPunct="1"/>
            <a:endParaRPr lang="pt-BR" altLang="pt-B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 eaLnBrk="1" hangingPunct="1"/>
            <a:r>
              <a:rPr lang="pt-BR" altLang="pt-BR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“Bom </a:t>
            </a:r>
            <a:r>
              <a:rPr lang="pt-BR" altLang="pt-B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dia, sou nutricionista da equipe NASF </a:t>
            </a:r>
            <a:r>
              <a:rPr lang="pt-BR" altLang="pt-BR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 </a:t>
            </a:r>
            <a:r>
              <a:rPr lang="pt-BR" altLang="pt-B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território de </a:t>
            </a:r>
            <a:r>
              <a:rPr lang="pt-BR" altLang="pt-BR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pt-BR" altLang="pt-BR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t-BR" altLang="pt-B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pela OS </a:t>
            </a:r>
            <a:r>
              <a:rPr lang="pt-BR" altLang="pt-BR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</a:t>
            </a:r>
            <a:r>
              <a:rPr lang="pt-BR" altLang="pt-BR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  <a:endParaRPr lang="pt-BR" altLang="pt-BR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 eaLnBrk="1" hangingPunct="1"/>
            <a:r>
              <a:rPr lang="pt-BR" altLang="pt-B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Gostaria de parabenizar o CRN-3 pela excelente iniciativa de fortalecer o vínculo com os profissionais nutricionistas que compõem os NASF.</a:t>
            </a:r>
          </a:p>
          <a:p>
            <a:pPr algn="just" eaLnBrk="1" hangingPunct="1"/>
            <a:r>
              <a:rPr lang="pt-BR" altLang="pt-B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algn="just" eaLnBrk="1" hangingPunct="1"/>
            <a:r>
              <a:rPr lang="pt-BR" altLang="pt-B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 dia 14/11 recebi a fiscal do CRN </a:t>
            </a:r>
            <a:r>
              <a:rPr lang="pt-BR" altLang="pt-BR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X</a:t>
            </a:r>
            <a:r>
              <a:rPr lang="pt-BR" altLang="pt-BR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t-BR" altLang="pt-B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na UBS </a:t>
            </a:r>
            <a:r>
              <a:rPr lang="pt-BR" altLang="pt-BR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</a:t>
            </a:r>
            <a:r>
              <a:rPr lang="pt-BR" altLang="pt-BR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pt-BR" altLang="pt-B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Foi uma visita maravilhosa, a profissional foi extremamente atenciosa e cordial. Esclareceu minhas dúvidas e fez sugestões muito pertinentes para aprimorar minha atuação no território.</a:t>
            </a:r>
          </a:p>
          <a:p>
            <a:pPr algn="just" eaLnBrk="1" hangingPunct="1"/>
            <a:r>
              <a:rPr lang="pt-BR" altLang="pt-B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algn="just" eaLnBrk="1" hangingPunct="1"/>
            <a:r>
              <a:rPr lang="pt-BR" altLang="pt-B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Fico muito feliz com a iniciativa deste Conselho, e deixo desde já o convite para novas visitas. Essa aproximação fortalece a classe profissional, garante a qualidade das ações e aumenta a segurança e respaldo dos nutricionistas NASF</a:t>
            </a:r>
            <a:r>
              <a:rPr lang="pt-BR" altLang="pt-BR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.”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30285" y="323638"/>
            <a:ext cx="3091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Considerações finais do projeto</a:t>
            </a:r>
          </a:p>
        </p:txBody>
      </p:sp>
    </p:spTree>
    <p:extLst>
      <p:ext uri="{BB962C8B-B14F-4D97-AF65-F5344CB8AC3E}">
        <p14:creationId xmlns:p14="http://schemas.microsoft.com/office/powerpoint/2010/main" val="19379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1602" y="2507404"/>
            <a:ext cx="7199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2019</a:t>
            </a:r>
            <a:endParaRPr lang="en-US"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846" y="3259295"/>
            <a:ext cx="7433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3200" dirty="0"/>
              <a:t>1º trimestre </a:t>
            </a:r>
            <a:r>
              <a:rPr lang="pt-BR" sz="3200" dirty="0">
                <a:sym typeface="Wingdings" pitchFamily="2" charset="2"/>
              </a:rPr>
              <a:t> </a:t>
            </a:r>
            <a:r>
              <a:rPr lang="pt-BR" sz="3200" dirty="0" smtClean="0">
                <a:sym typeface="Wingdings" pitchFamily="2" charset="2"/>
              </a:rPr>
              <a:t>Consultórios</a:t>
            </a:r>
            <a:endParaRPr lang="pt-BR" sz="3200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3200" dirty="0"/>
              <a:t>2º trimestre </a:t>
            </a:r>
            <a:r>
              <a:rPr lang="pt-BR" sz="3200" dirty="0">
                <a:sym typeface="Wingdings" pitchFamily="2" charset="2"/>
              </a:rPr>
              <a:t> </a:t>
            </a:r>
            <a:r>
              <a:rPr lang="pt-BR" sz="3200" dirty="0" smtClean="0">
                <a:sym typeface="Wingdings" pitchFamily="2" charset="2"/>
              </a:rPr>
              <a:t>Terapia Renal Substitutiva</a:t>
            </a:r>
            <a:endParaRPr lang="pt-BR" sz="3200" dirty="0"/>
          </a:p>
          <a:p>
            <a:pPr>
              <a:buFont typeface="Wingdings" pitchFamily="2" charset="2"/>
              <a:buChar char="ü"/>
              <a:defRPr/>
            </a:pPr>
            <a:r>
              <a:rPr lang="pt-BR" sz="3200" dirty="0"/>
              <a:t>3º trimestre </a:t>
            </a:r>
            <a:r>
              <a:rPr lang="pt-BR" sz="3200" dirty="0">
                <a:sym typeface="Wingdings" pitchFamily="2" charset="2"/>
              </a:rPr>
              <a:t> </a:t>
            </a:r>
            <a:r>
              <a:rPr lang="pt-BR" sz="3200" dirty="0" smtClean="0">
                <a:sym typeface="Wingdings" pitchFamily="2" charset="2"/>
              </a:rPr>
              <a:t>EMTN</a:t>
            </a:r>
            <a:endParaRPr lang="pt-BR" sz="3200" dirty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3200" b="1" dirty="0">
              <a:sym typeface="Wingdings" pitchFamily="2" charset="2"/>
            </a:endParaRPr>
          </a:p>
          <a:p>
            <a:pPr>
              <a:defRPr/>
            </a:pPr>
            <a:r>
              <a:rPr lang="pt-BR" sz="3200" dirty="0">
                <a:sym typeface="Wingdings" pitchFamily="2" charset="2"/>
              </a:rPr>
              <a:t> Eventos Técnicos/Sede</a:t>
            </a:r>
            <a:endParaRPr lang="pt-BR" sz="32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92213" y="1738313"/>
            <a:ext cx="7199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Projetos de Fiscalização – CRN-3</a:t>
            </a:r>
            <a:endParaRPr lang="pt-BR" altLang="pt-BR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2213" y="1506297"/>
            <a:ext cx="7199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EXPERIÊNCIA EXITOSA</a:t>
            </a:r>
            <a:endParaRPr lang="pt-BR" altLang="pt-BR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763713" y="2183256"/>
            <a:ext cx="5256212" cy="9366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3538" indent="0" algn="ctr" defTabSz="24606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2200" dirty="0" smtClean="0">
                <a:sym typeface="Wingdings" pitchFamily="2" charset="2"/>
              </a:rPr>
              <a:t>Mapear a implantação e a composição das equipes do NASF</a:t>
            </a:r>
          </a:p>
        </p:txBody>
      </p:sp>
      <p:sp>
        <p:nvSpPr>
          <p:cNvPr id="8" name="Seta para a direita 7"/>
          <p:cNvSpPr/>
          <p:nvPr/>
        </p:nvSpPr>
        <p:spPr bwMode="auto">
          <a:xfrm>
            <a:off x="1619250" y="2472181"/>
            <a:ext cx="431800" cy="3302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124075" y="3250700"/>
            <a:ext cx="5256213" cy="935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63538" algn="ctr" defTabSz="246063">
              <a:spcBef>
                <a:spcPct val="20000"/>
              </a:spcBef>
              <a:defRPr/>
            </a:pPr>
            <a:r>
              <a:rPr lang="pt-BR" sz="2200" dirty="0" smtClean="0">
                <a:sym typeface="Wingdings" pitchFamily="2" charset="2"/>
              </a:rPr>
              <a:t>Conhecer a atuação dos Nutricionistas nos NASF (</a:t>
            </a:r>
            <a:r>
              <a:rPr lang="pt-BR" sz="2200" smtClean="0">
                <a:sym typeface="Wingdings" pitchFamily="2" charset="2"/>
              </a:rPr>
              <a:t>RVT Específico)</a:t>
            </a:r>
            <a:endParaRPr lang="pt-BR" sz="2200" dirty="0">
              <a:sym typeface="Wingdings" pitchFamily="2" charset="2"/>
            </a:endParaRPr>
          </a:p>
        </p:txBody>
      </p:sp>
      <p:sp>
        <p:nvSpPr>
          <p:cNvPr id="10" name="Seta para a direita 9"/>
          <p:cNvSpPr/>
          <p:nvPr/>
        </p:nvSpPr>
        <p:spPr bwMode="auto">
          <a:xfrm>
            <a:off x="1979613" y="3538037"/>
            <a:ext cx="433387" cy="33178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484438" y="4316549"/>
            <a:ext cx="5256212" cy="93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63538" algn="ctr" defTabSz="246063">
              <a:spcBef>
                <a:spcPct val="20000"/>
              </a:spcBef>
              <a:defRPr/>
            </a:pPr>
            <a:r>
              <a:rPr lang="pt-BR" sz="2000" dirty="0" smtClean="0">
                <a:sym typeface="Wingdings" pitchFamily="2" charset="2"/>
              </a:rPr>
              <a:t>Orientar sobre a finalidade do CRN e legislações envolvidas </a:t>
            </a:r>
            <a:endParaRPr lang="pt-BR" sz="2000" dirty="0">
              <a:sym typeface="Wingdings" pitchFamily="2" charset="2"/>
            </a:endParaRPr>
          </a:p>
        </p:txBody>
      </p:sp>
      <p:sp>
        <p:nvSpPr>
          <p:cNvPr id="12" name="Seta para a direita 11"/>
          <p:cNvSpPr/>
          <p:nvPr/>
        </p:nvSpPr>
        <p:spPr bwMode="auto">
          <a:xfrm>
            <a:off x="2339975" y="4603886"/>
            <a:ext cx="431800" cy="33178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844800" y="5383986"/>
            <a:ext cx="5256213" cy="1121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63538" algn="ctr" defTabSz="246063">
              <a:spcBef>
                <a:spcPct val="20000"/>
              </a:spcBef>
              <a:defRPr/>
            </a:pPr>
            <a:r>
              <a:rPr lang="pt-BR" sz="2000" dirty="0" smtClean="0">
                <a:sym typeface="Wingdings" pitchFamily="2" charset="2"/>
              </a:rPr>
              <a:t>Divulgação/Consolidação </a:t>
            </a:r>
            <a:r>
              <a:rPr lang="pt-BR" sz="2000" dirty="0">
                <a:sym typeface="Wingdings" pitchFamily="2" charset="2"/>
              </a:rPr>
              <a:t>da importância do </a:t>
            </a:r>
            <a:r>
              <a:rPr lang="pt-BR" sz="2000" dirty="0" smtClean="0">
                <a:sym typeface="Wingdings" pitchFamily="2" charset="2"/>
              </a:rPr>
              <a:t>Nutricionista na Saúde Coletiva</a:t>
            </a:r>
            <a:r>
              <a:rPr lang="pt-BR" sz="2000" dirty="0">
                <a:sym typeface="Wingdings" pitchFamily="2" charset="2"/>
              </a:rPr>
              <a:t>, em especial nas equipes do NASF </a:t>
            </a:r>
          </a:p>
        </p:txBody>
      </p:sp>
      <p:sp>
        <p:nvSpPr>
          <p:cNvPr id="14" name="Seta para a direita 13"/>
          <p:cNvSpPr/>
          <p:nvPr/>
        </p:nvSpPr>
        <p:spPr bwMode="auto">
          <a:xfrm>
            <a:off x="2700338" y="5782977"/>
            <a:ext cx="433387" cy="3302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7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24880" y="2102985"/>
            <a:ext cx="36004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6000" dirty="0" smtClean="0">
                <a:latin typeface="+mn-lt"/>
              </a:rPr>
              <a:t>Obrigada</a:t>
            </a:r>
            <a:endParaRPr lang="pt-BR" sz="60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08175" y="3644900"/>
            <a:ext cx="547211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dirty="0">
                <a:latin typeface="+mn-lt"/>
              </a:rPr>
              <a:t>Dra. </a:t>
            </a:r>
            <a:r>
              <a:rPr lang="pt-BR" sz="2200" dirty="0" err="1" smtClean="0">
                <a:latin typeface="+mn-lt"/>
              </a:rPr>
              <a:t>Suélen</a:t>
            </a:r>
            <a:r>
              <a:rPr lang="pt-BR" sz="2200" dirty="0" smtClean="0">
                <a:latin typeface="+mn-lt"/>
              </a:rPr>
              <a:t> </a:t>
            </a:r>
            <a:r>
              <a:rPr lang="pt-BR" sz="2200" dirty="0">
                <a:latin typeface="+mn-lt"/>
              </a:rPr>
              <a:t>Aparecida de Camargo Silva</a:t>
            </a:r>
          </a:p>
          <a:p>
            <a:pPr algn="ctr">
              <a:defRPr/>
            </a:pPr>
            <a:r>
              <a:rPr lang="pt-BR" sz="2200" dirty="0">
                <a:latin typeface="+mn-lt"/>
              </a:rPr>
              <a:t>CRN-3 29806 </a:t>
            </a:r>
          </a:p>
          <a:p>
            <a:pPr algn="ctr">
              <a:defRPr/>
            </a:pPr>
            <a:r>
              <a:rPr lang="pt-BR" sz="2200" dirty="0">
                <a:latin typeface="+mn-lt"/>
              </a:rPr>
              <a:t>Nutricionista fiscal do CRN-3 </a:t>
            </a:r>
          </a:p>
          <a:p>
            <a:pPr algn="ctr">
              <a:defRPr/>
            </a:pPr>
            <a:r>
              <a:rPr lang="pt-BR" sz="2200" dirty="0">
                <a:latin typeface="+mn-lt"/>
              </a:rPr>
              <a:t>Delegacia de Santos</a:t>
            </a:r>
          </a:p>
        </p:txBody>
      </p:sp>
    </p:spTree>
    <p:extLst>
      <p:ext uri="{BB962C8B-B14F-4D97-AF65-F5344CB8AC3E}">
        <p14:creationId xmlns:p14="http://schemas.microsoft.com/office/powerpoint/2010/main" val="17461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1602" y="2507404"/>
            <a:ext cx="7199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1) </a:t>
            </a:r>
            <a:r>
              <a:rPr lang="en-US" sz="3200" b="1" dirty="0" err="1" smtClean="0">
                <a:solidFill>
                  <a:srgbClr val="000000"/>
                </a:solidFill>
                <a:latin typeface="Calibri"/>
                <a:cs typeface="Calibri"/>
              </a:rPr>
              <a:t>Proposta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lang="en-US"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846" y="3259295"/>
            <a:ext cx="7199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Conhecer o trabalho realizado por nutricionistas em equipes do </a:t>
            </a:r>
            <a:r>
              <a:rPr lang="pt-BR" sz="3200" b="1" dirty="0"/>
              <a:t>Núcleo Ampliado de Saúde da </a:t>
            </a:r>
            <a:r>
              <a:rPr lang="pt-BR" sz="3200" b="1" dirty="0" smtClean="0"/>
              <a:t>Família </a:t>
            </a:r>
            <a:r>
              <a:rPr lang="pt-BR" sz="3200" dirty="0" smtClean="0"/>
              <a:t>(NASF), </a:t>
            </a:r>
            <a:r>
              <a:rPr lang="pt-BR" sz="3200" dirty="0"/>
              <a:t>orientar sobre as finalidades do CRN, legislação envolvida e demais orientações necessárias.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92213" y="1738313"/>
            <a:ext cx="7199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7321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1846" y="2469324"/>
            <a:ext cx="76114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2) </a:t>
            </a:r>
            <a:r>
              <a:rPr lang="en-US" sz="3200" b="1" dirty="0" err="1" smtClean="0">
                <a:solidFill>
                  <a:srgbClr val="000000"/>
                </a:solidFill>
                <a:latin typeface="Calibri"/>
                <a:cs typeface="Calibri"/>
              </a:rPr>
              <a:t>Justificativa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endParaRPr lang="en-US" sz="20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/>
            <a:r>
              <a:rPr lang="pt-BR" sz="2800" dirty="0"/>
              <a:t>Necessidade de divulgação/consolidação da importância do nutricionista no âmbito da saúde coletiva, em especial nas equipes do NASF, e seu papel na contribuição para o desenvolvimento de hábitos alimentares saudáveis, educação alimentar, prevenção e promoção da saúde, valorizando o trabalho técnico-científico das equipes do NASF.</a:t>
            </a:r>
            <a:endParaRPr lang="en-US" sz="2800" dirty="0">
              <a:solidFill>
                <a:srgbClr val="000000"/>
              </a:solidFill>
              <a:cs typeface="Calibri"/>
            </a:endParaRPr>
          </a:p>
          <a:p>
            <a:endParaRPr lang="en-US"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92213" y="1738313"/>
            <a:ext cx="7199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29007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457" y="2499913"/>
            <a:ext cx="7199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4) </a:t>
            </a:r>
            <a:r>
              <a:rPr lang="en-US" sz="3200" b="1" dirty="0" err="1" smtClean="0">
                <a:solidFill>
                  <a:srgbClr val="000000"/>
                </a:solidFill>
                <a:latin typeface="Calibri"/>
                <a:cs typeface="Calibri"/>
              </a:rPr>
              <a:t>Estratégias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endParaRPr lang="en-US" sz="3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/>
            <a:r>
              <a:rPr lang="pt-BR" sz="3200" dirty="0" smtClean="0"/>
              <a:t>4.1. </a:t>
            </a:r>
            <a:r>
              <a:rPr lang="pt-BR" sz="3200" dirty="0"/>
              <a:t>Elaborar material gráfico de apoio (folder NASF) para visita fiscal aos gestores do Setor alvo do </a:t>
            </a:r>
            <a:r>
              <a:rPr lang="pt-BR" sz="3200" dirty="0" smtClean="0"/>
              <a:t>projeto </a:t>
            </a:r>
            <a:r>
              <a:rPr lang="pt-BR" sz="3200" dirty="0"/>
              <a:t>e </a:t>
            </a:r>
            <a:r>
              <a:rPr lang="pt-BR" sz="3200" dirty="0" smtClean="0"/>
              <a:t>entregar </a:t>
            </a:r>
            <a:r>
              <a:rPr lang="pt-BR" sz="3200" dirty="0"/>
              <a:t>folder CFN Gestor Público</a:t>
            </a:r>
            <a:r>
              <a:rPr lang="pt-BR" sz="3200" dirty="0" smtClean="0"/>
              <a:t>.</a:t>
            </a:r>
            <a:endParaRPr lang="pt-BR" sz="32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93068" y="1738312"/>
            <a:ext cx="7199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25606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8391" t="14597" r="13908"/>
          <a:stretch/>
        </p:blipFill>
        <p:spPr>
          <a:xfrm rot="20748319">
            <a:off x="940699" y="931836"/>
            <a:ext cx="7238783" cy="49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8354" t="10920" r="13909" b="1356"/>
          <a:stretch/>
        </p:blipFill>
        <p:spPr>
          <a:xfrm>
            <a:off x="0" y="0"/>
            <a:ext cx="9128234" cy="68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1846" y="2507095"/>
            <a:ext cx="71999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4) </a:t>
            </a:r>
            <a:r>
              <a:rPr lang="en-US" sz="3200" b="1" dirty="0" err="1" smtClean="0">
                <a:solidFill>
                  <a:srgbClr val="000000"/>
                </a:solidFill>
                <a:latin typeface="Calibri"/>
                <a:cs typeface="Calibri"/>
              </a:rPr>
              <a:t>Estratégias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lang="en-US"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760" y="3357429"/>
            <a:ext cx="71999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4.2.Realizar </a:t>
            </a:r>
            <a:r>
              <a:rPr lang="pt-BR" sz="3200" dirty="0"/>
              <a:t>visitas fiscais aos nutricionistas atuantes neste segmento, orientando para o desempenho adequado de suas atribuições, aplicando o roteiro específico criado pela equipe de fiscais do CRN-3.</a:t>
            </a:r>
          </a:p>
          <a:p>
            <a:pPr algn="just"/>
            <a:r>
              <a:rPr lang="pt-BR" sz="2400" dirty="0"/>
              <a:t>        </a:t>
            </a:r>
            <a:endParaRPr lang="pt-BR" sz="240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91846" y="1742789"/>
            <a:ext cx="7199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Projeto</a:t>
            </a:r>
          </a:p>
        </p:txBody>
      </p:sp>
    </p:spTree>
    <p:extLst>
      <p:ext uri="{BB962C8B-B14F-4D97-AF65-F5344CB8AC3E}">
        <p14:creationId xmlns:p14="http://schemas.microsoft.com/office/powerpoint/2010/main" val="1181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881</Words>
  <Application>Microsoft Office PowerPoint</Application>
  <PresentationFormat>Apresentação na tela (4:3)</PresentationFormat>
  <Paragraphs>153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criacao01</dc:creator>
  <cp:lastModifiedBy>crn3</cp:lastModifiedBy>
  <cp:revision>97</cp:revision>
  <dcterms:created xsi:type="dcterms:W3CDTF">2015-12-02T14:05:56Z</dcterms:created>
  <dcterms:modified xsi:type="dcterms:W3CDTF">2018-11-28T00:31:36Z</dcterms:modified>
</cp:coreProperties>
</file>