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306" r:id="rId4"/>
    <p:sldId id="307" r:id="rId5"/>
    <p:sldId id="305" r:id="rId6"/>
    <p:sldId id="279" r:id="rId7"/>
    <p:sldId id="296" r:id="rId8"/>
    <p:sldId id="281" r:id="rId9"/>
    <p:sldId id="282" r:id="rId10"/>
    <p:sldId id="283" r:id="rId11"/>
    <p:sldId id="287" r:id="rId12"/>
    <p:sldId id="288" r:id="rId13"/>
    <p:sldId id="295" r:id="rId14"/>
    <p:sldId id="284" r:id="rId15"/>
    <p:sldId id="285" r:id="rId16"/>
    <p:sldId id="290" r:id="rId17"/>
    <p:sldId id="291" r:id="rId18"/>
    <p:sldId id="286" r:id="rId19"/>
    <p:sldId id="309" r:id="rId20"/>
    <p:sldId id="310" r:id="rId21"/>
    <p:sldId id="301" r:id="rId22"/>
    <p:sldId id="311" r:id="rId23"/>
    <p:sldId id="316" r:id="rId24"/>
    <p:sldId id="320" r:id="rId25"/>
    <p:sldId id="319" r:id="rId26"/>
    <p:sldId id="321" r:id="rId27"/>
    <p:sldId id="313" r:id="rId28"/>
    <p:sldId id="314" r:id="rId29"/>
    <p:sldId id="315" r:id="rId30"/>
    <p:sldId id="318" r:id="rId31"/>
    <p:sldId id="317" r:id="rId32"/>
    <p:sldId id="278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5FFE5"/>
    <a:srgbClr val="515C6F"/>
    <a:srgbClr val="84878D"/>
    <a:srgbClr val="85B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20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39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72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43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72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98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9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14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7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45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608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5500-532D-4E9C-9045-7265E54644A1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D7FC-81E9-47A0-A32C-C17C237B5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5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4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>
                <a:ea typeface="Verdana" panose="020B0604030504040204" pitchFamily="34" charset="0"/>
                <a:cs typeface="Verdana" panose="020B0604030504040204" pitchFamily="34" charset="0"/>
              </a:rPr>
              <a:t>I ENFP </a:t>
            </a:r>
            <a:r>
              <a:rPr lang="pt-BR" sz="4000" dirty="0">
                <a:ea typeface="Verdana" panose="020B0604030504040204" pitchFamily="34" charset="0"/>
                <a:cs typeface="Verdana" panose="020B0604030504040204" pitchFamily="34" charset="0"/>
              </a:rPr>
              <a:t>(27 e 28 de setembro de 2013, Brasília/DF)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8200" y="1798308"/>
            <a:ext cx="588344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Figura 1. </a:t>
            </a:r>
            <a:r>
              <a:rPr lang="pt-BR" altLang="pt-BR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Representações durante o</a:t>
            </a: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 ENFP, Brasília, 2013.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049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36924"/>
            <a:ext cx="5883442" cy="33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2147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010400" y="2029140"/>
            <a:ext cx="4219074" cy="40864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+mj-lt"/>
              </a:rPr>
              <a:t>Definido encontro Bianual a ser promovido pelo Sistema CFN/CRN</a:t>
            </a:r>
          </a:p>
          <a:p>
            <a:pPr algn="ctr"/>
            <a:endParaRPr lang="pt-BR" sz="24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pt-BR" sz="24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  <a:latin typeface="+mj-lt"/>
              </a:rPr>
              <a:t>Solicitada a inclusão de momento para a Formação Profissional no CONBRAN</a:t>
            </a:r>
          </a:p>
        </p:txBody>
      </p:sp>
    </p:spTree>
    <p:extLst>
      <p:ext uri="{BB962C8B-B14F-4D97-AF65-F5344CB8AC3E}">
        <p14:creationId xmlns:p14="http://schemas.microsoft.com/office/powerpoint/2010/main" val="395430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>
                <a:solidFill>
                  <a:prstClr val="black"/>
                </a:solidFill>
              </a:rPr>
              <a:t>Oficina CFP/CONBRAN 2014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2800" dirty="0">
                <a:solidFill>
                  <a:prstClr val="black"/>
                </a:solidFill>
              </a:rPr>
              <a:t>(18 de setembro de 2014, Vitória/ES)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>
            <a:off x="0" y="4672208"/>
            <a:ext cx="11353800" cy="2287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1114709" y="3940074"/>
            <a:ext cx="1764631" cy="1435769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 ENFP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Brasília/DF (27 e 28 de setembro de 2013)</a:t>
            </a:r>
          </a:p>
        </p:txBody>
      </p:sp>
      <p:sp>
        <p:nvSpPr>
          <p:cNvPr id="6" name="Retângulo 5"/>
          <p:cNvSpPr/>
          <p:nvPr/>
        </p:nvSpPr>
        <p:spPr>
          <a:xfrm>
            <a:off x="8734926" y="3968902"/>
            <a:ext cx="2081571" cy="1435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Oficina CFP/CONBRAN 2014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(18 de setembro de 2014)</a:t>
            </a:r>
          </a:p>
        </p:txBody>
      </p:sp>
      <p:sp>
        <p:nvSpPr>
          <p:cNvPr id="7" name="Retângulo 6"/>
          <p:cNvSpPr/>
          <p:nvPr/>
        </p:nvSpPr>
        <p:spPr>
          <a:xfrm>
            <a:off x="749062" y="1915518"/>
            <a:ext cx="10343147" cy="130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Discussão e reflexão sobre os desdobramentos </a:t>
            </a:r>
          </a:p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do I ENFP, 2013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18656" y="3968901"/>
            <a:ext cx="5195907" cy="14357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Oficinas realizadas pelos CRN para subsidiar a realização da Oficina no CONBRAN, com base nos encaminhamentos dados no ENFP, 2013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0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/>
              <a:t>Oficina CFP/CONBRAN 2014</a:t>
            </a:r>
            <a:r>
              <a:rPr lang="pt-BR" sz="3200" dirty="0"/>
              <a:t> </a:t>
            </a:r>
            <a:r>
              <a:rPr lang="pt-BR" sz="2800" dirty="0"/>
              <a:t>(18 de setembro de 2014, Vitória/ES)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62578"/>
            <a:ext cx="4836090" cy="76726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b="1" dirty="0">
                <a:latin typeface="+mj-lt"/>
              </a:rPr>
              <a:t>Figura 2. </a:t>
            </a:r>
            <a:r>
              <a:rPr lang="pt-BR" sz="2400" dirty="0">
                <a:latin typeface="+mj-lt"/>
              </a:rPr>
              <a:t>Representações durante a Oficina CFP/CONBRAN, Vitória, 2014.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1" y="2467627"/>
            <a:ext cx="4158588" cy="390812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Retângulo 5"/>
          <p:cNvSpPr/>
          <p:nvPr/>
        </p:nvSpPr>
        <p:spPr>
          <a:xfrm>
            <a:off x="6313118" y="1813099"/>
            <a:ext cx="4404692" cy="4412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+mj-lt"/>
              </a:rPr>
              <a:t>Foram elaboradas sugestões para as fragilidades apontadas durante o I ENFP: Eixos 1 (Docentes e discentes como sujeitos políticos da formação profissional), 2 (Formação profissional e educação continuada) e 3 (Realidade e limitações no exercício profissional)</a:t>
            </a:r>
          </a:p>
        </p:txBody>
      </p:sp>
    </p:spTree>
    <p:extLst>
      <p:ext uri="{BB962C8B-B14F-4D97-AF65-F5344CB8AC3E}">
        <p14:creationId xmlns:p14="http://schemas.microsoft.com/office/powerpoint/2010/main" val="116389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00" y="1345454"/>
            <a:ext cx="3869560" cy="4357213"/>
          </a:xfrm>
          <a:prstGeom prst="rect">
            <a:avLst/>
          </a:prstGeom>
        </p:spPr>
      </p:pic>
      <p:pic>
        <p:nvPicPr>
          <p:cNvPr id="1026" name="Picture 2" descr="http://www.cfn.org.br/wp-content/uploads/2015/09/encontro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80" y="417288"/>
            <a:ext cx="3744733" cy="249796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703" y="4164985"/>
            <a:ext cx="3968168" cy="2278137"/>
          </a:xfrm>
          <a:prstGeom prst="snip2DiagRect">
            <a:avLst>
              <a:gd name="adj1" fmla="val 1873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802" y="3310419"/>
            <a:ext cx="2009000" cy="23110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037" y="1311896"/>
            <a:ext cx="3445701" cy="24258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08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990" y="365125"/>
            <a:ext cx="10680032" cy="1325563"/>
          </a:xfrm>
        </p:spPr>
        <p:txBody>
          <a:bodyPr/>
          <a:lstStyle/>
          <a:p>
            <a:r>
              <a:rPr lang="pt-BR" b="1" dirty="0">
                <a:ea typeface="Verdana" panose="020B0604030504040204" pitchFamily="34" charset="0"/>
                <a:cs typeface="Verdana" panose="020B0604030504040204" pitchFamily="34" charset="0"/>
              </a:rPr>
              <a:t>II ENFP </a:t>
            </a:r>
            <a:r>
              <a:rPr lang="pt-BR" sz="4000" dirty="0">
                <a:ea typeface="Verdana" panose="020B0604030504040204" pitchFamily="34" charset="0"/>
                <a:cs typeface="Verdana" panose="020B0604030504040204" pitchFamily="34" charset="0"/>
              </a:rPr>
              <a:t>(25 e 26 de setembro de 2015, Brasília/DF)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0" y="4557750"/>
            <a:ext cx="11353800" cy="3712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288758" y="4246468"/>
            <a:ext cx="866274" cy="664722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 ENFP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6" name="Retângulo 5"/>
          <p:cNvSpPr/>
          <p:nvPr/>
        </p:nvSpPr>
        <p:spPr>
          <a:xfrm>
            <a:off x="9047748" y="3876987"/>
            <a:ext cx="1764631" cy="1435769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II ENFP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Brasília/DF (25 e 26 de setembro de 2015)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99936" y="3565146"/>
            <a:ext cx="1933073" cy="2022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1ª Reunião Preparatória </a:t>
            </a:r>
            <a:r>
              <a:rPr lang="pt-BR" sz="1600" dirty="0"/>
              <a:t>(12/03/2015)</a:t>
            </a:r>
          </a:p>
          <a:p>
            <a:pPr algn="ctr"/>
            <a:r>
              <a:rPr lang="pt-BR" sz="1600" dirty="0"/>
              <a:t>“Estruturação do roteiro a ser encaminhado aos CRN”</a:t>
            </a:r>
          </a:p>
        </p:txBody>
      </p:sp>
      <p:sp>
        <p:nvSpPr>
          <p:cNvPr id="8" name="Retângulo 7"/>
          <p:cNvSpPr/>
          <p:nvPr/>
        </p:nvSpPr>
        <p:spPr>
          <a:xfrm>
            <a:off x="3862138" y="3565145"/>
            <a:ext cx="1981200" cy="2022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2ª Reunião Preparatória </a:t>
            </a:r>
            <a:r>
              <a:rPr lang="pt-BR" sz="1600" dirty="0"/>
              <a:t>(31/07/2015)</a:t>
            </a:r>
          </a:p>
          <a:p>
            <a:pPr algn="ctr"/>
            <a:r>
              <a:rPr lang="pt-BR" sz="1600" dirty="0"/>
              <a:t>“Avaliação das informações disponibilizadas pelos CRN”</a:t>
            </a:r>
          </a:p>
        </p:txBody>
      </p:sp>
      <p:sp>
        <p:nvSpPr>
          <p:cNvPr id="9" name="Retângulo 8"/>
          <p:cNvSpPr/>
          <p:nvPr/>
        </p:nvSpPr>
        <p:spPr>
          <a:xfrm>
            <a:off x="6336632" y="3565145"/>
            <a:ext cx="1876926" cy="2022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3ª Reunião Preparatória </a:t>
            </a:r>
            <a:r>
              <a:rPr lang="pt-BR" sz="1600" dirty="0"/>
              <a:t>(24/08/2015)</a:t>
            </a:r>
          </a:p>
          <a:p>
            <a:pPr algn="ctr"/>
            <a:r>
              <a:rPr lang="pt-BR" sz="1600" dirty="0"/>
              <a:t>“Discussão das informações disponibilizas pelos CRN”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3639552" y="3173242"/>
            <a:ext cx="16042" cy="276901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671764" y="1725041"/>
            <a:ext cx="10343147" cy="130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“Diretrizes Curriculares Nacionais do Curso de Graduação em Nutrição, desafios e possibilidades”</a:t>
            </a:r>
          </a:p>
        </p:txBody>
      </p:sp>
      <p:cxnSp>
        <p:nvCxnSpPr>
          <p:cNvPr id="13" name="Conector em curva 12"/>
          <p:cNvCxnSpPr/>
          <p:nvPr/>
        </p:nvCxnSpPr>
        <p:spPr>
          <a:xfrm rot="16200000" flipH="1">
            <a:off x="3702016" y="5849730"/>
            <a:ext cx="663880" cy="55295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36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de seta reta 3"/>
          <p:cNvCxnSpPr/>
          <p:nvPr/>
        </p:nvCxnSpPr>
        <p:spPr>
          <a:xfrm>
            <a:off x="0" y="3342729"/>
            <a:ext cx="12480758" cy="4257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283371" y="2331565"/>
            <a:ext cx="1703814" cy="2022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1ª Reunião Preparatória </a:t>
            </a:r>
            <a:r>
              <a:rPr lang="pt-BR" sz="1600" dirty="0"/>
              <a:t>(12/03/2015)</a:t>
            </a:r>
          </a:p>
          <a:p>
            <a:pPr algn="ctr"/>
            <a:r>
              <a:rPr lang="pt-BR" sz="1600" dirty="0"/>
              <a:t>“Estruturação do roteiro a ser encaminhado aos CRN”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341289" y="2374141"/>
            <a:ext cx="1626840" cy="2022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2ª Reunião Preparatória </a:t>
            </a:r>
            <a:r>
              <a:rPr lang="pt-BR" sz="1600" dirty="0"/>
              <a:t>(31/07/2015)</a:t>
            </a:r>
          </a:p>
          <a:p>
            <a:pPr algn="ctr"/>
            <a:r>
              <a:rPr lang="pt-BR" sz="1600" dirty="0"/>
              <a:t>“Avaliação das informações disponibilizadas pelos CRN”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38895"/>
              </p:ext>
            </p:extLst>
          </p:nvPr>
        </p:nvGraphicFramePr>
        <p:xfrm>
          <a:off x="2270556" y="232013"/>
          <a:ext cx="7883377" cy="6400800"/>
        </p:xfrm>
        <a:graphic>
          <a:graphicData uri="http://schemas.openxmlformats.org/drawingml/2006/table">
            <a:tbl>
              <a:tblPr firstRow="1" firstCol="1" bandRow="1"/>
              <a:tblGrid>
                <a:gridCol w="7883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Quadro</a:t>
                      </a:r>
                      <a:r>
                        <a:rPr lang="pt-BR" sz="1400" b="1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 </a:t>
                      </a:r>
                      <a:r>
                        <a:rPr lang="pt-BR" sz="14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Informações/documentos repassados ao CFN pelos CRN, relacionados às Oficinas Regionais, 2015.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</a:t>
                      </a:r>
                      <a:r>
                        <a:rPr lang="pt-BR" sz="14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– </a:t>
                      </a:r>
                      <a:r>
                        <a:rPr lang="pt-BR" sz="1400" b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DF, GO, MT, TO: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Identificação de 6 instituições e quadro resumo dos dados coletados pelo preenchimento do instrumento.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2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Identificação de 15 instituições e quadro resumo da oficina, realizada em 19 de junho de 2015, na sede do Regional, com 9 instituições participantes.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3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SP, MS:</a:t>
                      </a:r>
                      <a:r>
                        <a:rPr lang="pt-BR" sz="1400" b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Instrumentos de 26 instituições, quadros resumos e relatos das oficinas realizadas em 29 de junho de 2015 e 29 de maio de 2015, em Campo Grande (MS) – 18 participantes - e em São Paulo (SP) – 59 participantes –, respectivamente. 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4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ES, RJ: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Relato da oficina realizada em 27 de junho de 2015, no Rio de Janeiro (RJ) – 52 participantes (diretores/coordenadores dos cursos de graduação, docentes de diferentes áreas de atuação, discentes e representante de Associação, sendo 9 cursos representados). No ES teve-se baixa adesão das IES, não ocorrendo a oficina.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5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BA, SE: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Quadro resumo e relato da oficina, realizada em 07 de julho de 2015, 11 participantes - 3 estudantes, 4 coordenadores e 4 docentes.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6</a:t>
                      </a:r>
                      <a:r>
                        <a:rPr lang="pt-BR" sz="14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Al, CE, MA, PB, PE, PI, RN: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Quadros resumos e relatos das oficinas, realizadas em: - Pernambuco, 10 de julho de 2015, 25 participantes - 10 instituições representadas, além de participação de preceptora de estágio curricular para a área de Saúde Pública; - Alagoas, 11 de junho de 2015, coordenadores de cursos, professores e estudantes, delegados e fiscais da delegacia - 7 entidades representadas, incluindo associações e sindicato; - Piauí; - Paraíba (Campina Grande e João Pessoa), 19 de junho de 2015 - 4 instituições, sendo 4 coordenadores, 3 estudantes, 2 professores e representantes do CRN, diretor-adjunto de instituição –, em Campina Grande; - Ceará - 5 instituições representadas.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7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AC, AM, AP, PA, RO, RR: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Instrumentos de 5 instituições, quadro resumo e relato da oficina, realizada em 26 de junho de 2015, 17 participantes.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8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Instrumentos de 8 instituições, atualização dos dados dos cursos do estado e relato da oficina, realizada em 19 de junho de 2015, em Curitiba, participação de docentes e coordenadores - 10 instituições representadas.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9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Instrumentos de 4 instituições e relato da oficina, realizada em 18 de junho de 2015, na sede do regional - 4 instituições representadas.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10 – </a:t>
                      </a:r>
                      <a:r>
                        <a:rPr lang="pt-B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SC:</a:t>
                      </a:r>
                      <a:r>
                        <a:rPr lang="pt-BR" sz="1400" b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Atualização dos dados dos cursos do estado, quadro resumo e relato da oficina, realizada em 29 de maio de 2015, em São José, com 21 participantes - 7 instituições representadas, além do sindicato.</a:t>
                      </a:r>
                      <a:endParaRPr lang="pt-B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17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>
                <a:solidFill>
                  <a:prstClr val="black"/>
                </a:solidFill>
              </a:rPr>
              <a:t>Formação Profissional/CONBRAN 2016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2800" dirty="0">
                <a:solidFill>
                  <a:prstClr val="black"/>
                </a:solidFill>
              </a:rPr>
              <a:t>(27 e 28 de outubro de 2016, Porto Alegre/RS)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>
            <a:off x="0" y="3751804"/>
            <a:ext cx="12400767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9109992" y="3104795"/>
            <a:ext cx="2081571" cy="1435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Formação Profissional/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CONBRAN 2016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(27 e 28 de outubro de 2016)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068136" y="3033919"/>
            <a:ext cx="5195907" cy="14357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Reuniões preparatórias com a CFP/CFN, a Comissão de Avaliadores e a ABENUT para alinhamento da programação com os resultados do II ENFP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(11 de março de 2016 e 20 de maio de 2016)</a:t>
            </a:r>
          </a:p>
        </p:txBody>
      </p:sp>
      <p:cxnSp>
        <p:nvCxnSpPr>
          <p:cNvPr id="14" name="Conector em curva 13"/>
          <p:cNvCxnSpPr/>
          <p:nvPr/>
        </p:nvCxnSpPr>
        <p:spPr>
          <a:xfrm>
            <a:off x="10058400" y="4672208"/>
            <a:ext cx="1653436" cy="1026447"/>
          </a:xfrm>
          <a:prstGeom prst="curvedConnector3">
            <a:avLst>
              <a:gd name="adj1" fmla="val 38636"/>
            </a:avLst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9381995" y="5329323"/>
            <a:ext cx="15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Programação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405063" y="3419443"/>
            <a:ext cx="866274" cy="664722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II ENFP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889982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314391"/>
              </p:ext>
            </p:extLst>
          </p:nvPr>
        </p:nvGraphicFramePr>
        <p:xfrm>
          <a:off x="838201" y="526093"/>
          <a:ext cx="4748407" cy="5845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8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5897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Programação 27/10/2016</a:t>
                      </a:r>
                    </a:p>
                    <a:p>
                      <a:r>
                        <a:rPr lang="pt-B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Palestra: </a:t>
                      </a:r>
                      <a:r>
                        <a:rPr lang="pt-BR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Contextos contemporâneo e desafios para docência</a:t>
                      </a:r>
                    </a:p>
                    <a:p>
                      <a:r>
                        <a:rPr lang="pt-B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Mesa Redonda: </a:t>
                      </a:r>
                      <a:r>
                        <a:rPr lang="pt-BR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Ensino da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Nutrição: o desafio da formação de profissionais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Ensino a distância na área da Saúde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Reflexões do CFN quanto a graduação de Nutrição na modalidade a distância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Workshop: 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Inovações pedagógicas – gestão do conhecimento pela matriz de competência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Mesa Redonda: 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Como </a:t>
                      </a:r>
                      <a:r>
                        <a:rPr lang="pt-BR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corresponsabilizar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os diversos atores na construção de uma agenda comum na formação para a saúde?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 transparência das relações entre gestão pública e instituição de ensino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Conflito de interesse no âmbito das Universidades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Cenários de prática para a formação universitária</a:t>
                      </a:r>
                      <a:endParaRPr lang="pt-B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152648"/>
              </p:ext>
            </p:extLst>
          </p:nvPr>
        </p:nvGraphicFramePr>
        <p:xfrm>
          <a:off x="6136710" y="526092"/>
          <a:ext cx="5211871" cy="5845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5897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Programação 28/10/2016</a:t>
                      </a:r>
                    </a:p>
                    <a:p>
                      <a:r>
                        <a:rPr lang="pt-B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Palestra: </a:t>
                      </a:r>
                      <a:r>
                        <a:rPr lang="pt-BR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Educação </a:t>
                      </a:r>
                      <a:r>
                        <a:rPr lang="pt-BR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interprofissional</a:t>
                      </a:r>
                      <a:r>
                        <a:rPr lang="pt-BR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: como aprender a trabalhar junto</a:t>
                      </a:r>
                    </a:p>
                    <a:p>
                      <a:r>
                        <a:rPr lang="pt-B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Mesa redonda: </a:t>
                      </a:r>
                      <a:r>
                        <a:rPr lang="pt-BR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avanços e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desafios na integração ensino/serviço/comunidade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As políticas indutoras da reorientação da formação em saúde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Limites e possibilidades da residência multiprofissional para a formação do nutricionista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 educação continuada de professores e preceptores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Painel: 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Metodologias ativas: do que estamos falando?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Processos de ensino aprendizagem necessários à formação para o trabalho em saúde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Avaliação da aprendizagem: concepção e práticas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 percepção discente na construção do conhecimento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Palestra: 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Games e </a:t>
                      </a:r>
                      <a:r>
                        <a:rPr lang="pt-BR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Gamificação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na Educação Nutricional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Palestra: </a:t>
                      </a:r>
                      <a:r>
                        <a:rPr lang="pt-BR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Ética e formação: que caminhos seguir</a:t>
                      </a:r>
                      <a:endParaRPr lang="pt-B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0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1005" cy="1325563"/>
          </a:xfrm>
        </p:spPr>
        <p:txBody>
          <a:bodyPr/>
          <a:lstStyle/>
          <a:p>
            <a:r>
              <a:rPr lang="pt-BR" b="1" dirty="0"/>
              <a:t>III ENFP </a:t>
            </a:r>
            <a:r>
              <a:rPr lang="pt-BR" sz="4000" dirty="0"/>
              <a:t>(15 e 16 de setembro de 2017, Brasília/DF)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838200" y="3342729"/>
            <a:ext cx="10515600" cy="3712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1077896" y="3006394"/>
            <a:ext cx="866274" cy="664722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 ENFP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6" name="Retângulo 5"/>
          <p:cNvSpPr/>
          <p:nvPr/>
        </p:nvSpPr>
        <p:spPr>
          <a:xfrm>
            <a:off x="9047748" y="2661965"/>
            <a:ext cx="1764631" cy="1435769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III ENFP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Brasília/DF (15 e 16 de setembro de 2017)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32378" y="3009910"/>
            <a:ext cx="866274" cy="664722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II ENFP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8" name="Retângulo 7"/>
          <p:cNvSpPr/>
          <p:nvPr/>
        </p:nvSpPr>
        <p:spPr>
          <a:xfrm>
            <a:off x="3426253" y="2661965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1ª Reunião Preparatória </a:t>
            </a:r>
            <a:r>
              <a:rPr lang="pt-BR" sz="1600" dirty="0"/>
              <a:t>(17/02/2017)</a:t>
            </a:r>
          </a:p>
        </p:txBody>
      </p:sp>
      <p:sp>
        <p:nvSpPr>
          <p:cNvPr id="9" name="Retângulo 8"/>
          <p:cNvSpPr/>
          <p:nvPr/>
        </p:nvSpPr>
        <p:spPr>
          <a:xfrm>
            <a:off x="5361385" y="2661965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2ª Reunião Preparatória </a:t>
            </a:r>
            <a:r>
              <a:rPr lang="pt-BR" sz="1600" dirty="0"/>
              <a:t>(06/04/2017)</a:t>
            </a:r>
          </a:p>
        </p:txBody>
      </p:sp>
    </p:spTree>
    <p:extLst>
      <p:ext uri="{BB962C8B-B14F-4D97-AF65-F5344CB8AC3E}">
        <p14:creationId xmlns:p14="http://schemas.microsoft.com/office/powerpoint/2010/main" val="137519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Atuação CFP/CFN em 2016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Ações CFP/CFN 2012-2017</a:t>
            </a:r>
            <a:endParaRPr lang="pt-BR" sz="36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91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Ações e discussões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Análise de questões externas com sugestão de retornos, sobre:</a:t>
            </a:r>
          </a:p>
          <a:p>
            <a:pPr lvl="1"/>
            <a:r>
              <a:rPr lang="pt-BR" dirty="0"/>
              <a:t>Especialização em Nutrição, Atividade Física e Promoção da  Saúde</a:t>
            </a:r>
          </a:p>
          <a:p>
            <a:pPr lvl="1"/>
            <a:r>
              <a:rPr lang="pt-BR" dirty="0"/>
              <a:t>Base Nacional Curricular Comum (BNC)</a:t>
            </a:r>
          </a:p>
          <a:p>
            <a:pPr lvl="1"/>
            <a:r>
              <a:rPr lang="pt-BR" dirty="0"/>
              <a:t>Melhoria na Grade Curricular dos Cursos de Graduação em Nutrição</a:t>
            </a:r>
          </a:p>
          <a:p>
            <a:pPr lvl="1"/>
            <a:r>
              <a:rPr lang="pt-BR" dirty="0"/>
              <a:t>Pós graduação Online</a:t>
            </a:r>
          </a:p>
          <a:p>
            <a:r>
              <a:rPr lang="pt-BR" dirty="0"/>
              <a:t>Análise de Resoluções </a:t>
            </a:r>
            <a:r>
              <a:rPr lang="pt-BR" sz="2400" dirty="0"/>
              <a:t>(Resolução CFN nº 335/2004 – Residência; Resolução CFN nº 418/2008 – Responsabilidade do Nutricionista por Estágio)</a:t>
            </a:r>
          </a:p>
          <a:p>
            <a:r>
              <a:rPr lang="pt-BR" dirty="0"/>
              <a:t>Discussões e reuniões para a efetivação do Momento de Formação Profissional no CONBRAN/2016 alinhado às demandas apontadas no II ENFP </a:t>
            </a:r>
          </a:p>
          <a:p>
            <a:r>
              <a:rPr lang="pt-BR" dirty="0"/>
              <a:t>Trabalhos em conjunto com a Comissão de Avaliadores</a:t>
            </a:r>
          </a:p>
          <a:p>
            <a:r>
              <a:rPr lang="pt-BR" dirty="0"/>
              <a:t>Reunião com o Ministério da Educação (MEC) para tratar sobre o Termo de Cooperação com o MEC – trabalho realizado pela Comissão de Avaliadores – e apresentar considerações para a melhoria da formação do nutricionista</a:t>
            </a:r>
          </a:p>
        </p:txBody>
      </p:sp>
    </p:spTree>
    <p:extLst>
      <p:ext uri="{BB962C8B-B14F-4D97-AF65-F5344CB8AC3E}">
        <p14:creationId xmlns:p14="http://schemas.microsoft.com/office/powerpoint/2010/main" val="93924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2016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03747"/>
            <a:ext cx="4732905" cy="43513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tângulo 4"/>
          <p:cNvSpPr/>
          <p:nvPr/>
        </p:nvSpPr>
        <p:spPr>
          <a:xfrm rot="19294855">
            <a:off x="450936" y="1952638"/>
            <a:ext cx="1836184" cy="4509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+mj-lt"/>
              </a:rPr>
              <a:t>Site CFN, 27 de outubro de 2016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086" y="713985"/>
            <a:ext cx="5065307" cy="54567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Retângulo 6"/>
          <p:cNvSpPr/>
          <p:nvPr/>
        </p:nvSpPr>
        <p:spPr>
          <a:xfrm rot="19294855">
            <a:off x="5991340" y="1154274"/>
            <a:ext cx="1836184" cy="4509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+mj-lt"/>
              </a:rPr>
              <a:t>Site CFN, 10 de junho de 2016</a:t>
            </a:r>
          </a:p>
        </p:txBody>
      </p:sp>
    </p:spTree>
    <p:extLst>
      <p:ext uri="{BB962C8B-B14F-4D97-AF65-F5344CB8AC3E}">
        <p14:creationId xmlns:p14="http://schemas.microsoft.com/office/powerpoint/2010/main" val="1566560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Atuação CFP/CRN em 2016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06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Ações/Atividades das CFP/CRN em 2016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t-BR" sz="2600" dirty="0"/>
              <a:t>Contribuições na revisão e construção de matriz curricular de curso de Nutrição</a:t>
            </a:r>
          </a:p>
          <a:p>
            <a:pPr algn="just"/>
            <a:r>
              <a:rPr lang="pt-BR" sz="2600" dirty="0"/>
              <a:t>Programação e organização de prêmios</a:t>
            </a:r>
          </a:p>
          <a:p>
            <a:pPr algn="just"/>
            <a:r>
              <a:rPr lang="pt-BR" sz="2600" dirty="0"/>
              <a:t>Formalização do apoio junto a Associações de Nutrição para fortalecer as relações de apoio e parceria</a:t>
            </a:r>
          </a:p>
          <a:p>
            <a:pPr algn="just"/>
            <a:r>
              <a:rPr lang="pt-BR" sz="2600" dirty="0"/>
              <a:t>Avaliação de processos relacionados ao exercício ilegal da profissão</a:t>
            </a:r>
          </a:p>
          <a:p>
            <a:pPr algn="just"/>
            <a:r>
              <a:rPr lang="pt-BR" sz="2600" dirty="0"/>
              <a:t>Participação em solenidades de formatura</a:t>
            </a:r>
          </a:p>
          <a:p>
            <a:pPr algn="just"/>
            <a:r>
              <a:rPr lang="pt-BR" sz="2600" dirty="0"/>
              <a:t>Ações em conjunto com acadêmicos de Cursos de Nutrição e Conselho (ex.: atendimento nutricional itinerante)</a:t>
            </a:r>
          </a:p>
          <a:p>
            <a:pPr algn="just"/>
            <a:r>
              <a:rPr lang="pt-BR" sz="2600" dirty="0"/>
              <a:t>Participação em Grupos de Trabalho (EMTN, NASF, Fitoterapia)</a:t>
            </a:r>
          </a:p>
          <a:p>
            <a:pPr algn="just"/>
            <a:r>
              <a:rPr lang="pt-BR" sz="2600" dirty="0"/>
              <a:t>Elaboração de trabalhos para apresentação em Congressos</a:t>
            </a:r>
          </a:p>
          <a:p>
            <a:pPr marL="0" indent="0" algn="just">
              <a:buNone/>
            </a:pPr>
            <a:endParaRPr lang="pt-BR" sz="2600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457200" lvl="1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2462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1433" y="518436"/>
            <a:ext cx="10515600" cy="5808473"/>
          </a:xfrm>
        </p:spPr>
        <p:txBody>
          <a:bodyPr>
            <a:normAutofit/>
          </a:bodyPr>
          <a:lstStyle/>
          <a:p>
            <a:pPr algn="just"/>
            <a:r>
              <a:rPr lang="pt-BR" sz="2600" dirty="0"/>
              <a:t>Monitoramento da situação legal dos cursos de graduação em nutrição via Sistema </a:t>
            </a:r>
            <a:r>
              <a:rPr lang="pt-BR" sz="2600" dirty="0" err="1"/>
              <a:t>e-MEC</a:t>
            </a:r>
            <a:endParaRPr lang="pt-BR" sz="2600" dirty="0"/>
          </a:p>
          <a:p>
            <a:pPr algn="just"/>
            <a:r>
              <a:rPr lang="pt-BR" sz="2600" dirty="0"/>
              <a:t>Desenvolvimento de ambiente virtual permanente de discussão para a integração de docentes e coordenadores de cursos</a:t>
            </a:r>
          </a:p>
          <a:p>
            <a:pPr algn="just"/>
            <a:r>
              <a:rPr lang="pt-BR" sz="2600" dirty="0"/>
              <a:t>Sensibilização das IES para:</a:t>
            </a:r>
          </a:p>
          <a:p>
            <a:pPr lvl="1" algn="just"/>
            <a:r>
              <a:rPr lang="pt-BR" sz="2200" dirty="0"/>
              <a:t>Atualização das informações dos cursos de nutrição junto ao Conselho</a:t>
            </a:r>
          </a:p>
          <a:p>
            <a:pPr lvl="1" algn="just"/>
            <a:r>
              <a:rPr lang="pt-BR" sz="2200" dirty="0"/>
              <a:t>Inserção nos programas de disciplinas palestras com representantes do Conselho</a:t>
            </a:r>
          </a:p>
          <a:p>
            <a:pPr algn="just"/>
            <a:r>
              <a:rPr lang="pt-BR" sz="2600" dirty="0"/>
              <a:t>Discussões internas sobre:</a:t>
            </a:r>
          </a:p>
          <a:p>
            <a:pPr lvl="1" algn="just"/>
            <a:r>
              <a:rPr lang="pt-BR" sz="2200" dirty="0"/>
              <a:t>Procedimentos e critérios a serem avaliados para a validação das pós-graduações em fitoterapia</a:t>
            </a:r>
          </a:p>
          <a:p>
            <a:pPr lvl="1" algn="just"/>
            <a:r>
              <a:rPr lang="pt-BR" sz="2200" dirty="0"/>
              <a:t>Utilização do termo/especialidade Nutricionista comportamental e </a:t>
            </a:r>
            <a:r>
              <a:rPr lang="pt-BR" sz="2200" i="1" dirty="0" err="1"/>
              <a:t>coaching</a:t>
            </a:r>
            <a:endParaRPr lang="pt-BR" sz="2200" i="1" dirty="0"/>
          </a:p>
          <a:p>
            <a:pPr lvl="1" algn="just"/>
            <a:r>
              <a:rPr lang="pt-BR" sz="2200" dirty="0"/>
              <a:t>Necessidade de informes breves sobre a prática profissional não recomendada</a:t>
            </a:r>
          </a:p>
          <a:p>
            <a:pPr lvl="1" algn="just"/>
            <a:r>
              <a:rPr lang="pt-BR" sz="2200" dirty="0"/>
              <a:t>Estratégias de aproximação do Conselho junto às IES</a:t>
            </a:r>
          </a:p>
          <a:p>
            <a:pPr lvl="1" algn="just"/>
            <a:endParaRPr lang="pt-BR" sz="2200" dirty="0"/>
          </a:p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110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614149"/>
            <a:ext cx="10748749" cy="558193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600" dirty="0"/>
              <a:t>Projetos com temas como:</a:t>
            </a:r>
          </a:p>
          <a:p>
            <a:pPr lvl="1" algn="just"/>
            <a:r>
              <a:rPr lang="pt-BR" sz="2200" dirty="0"/>
              <a:t>Diagnóstico sobre a imagem do nutricionista junto a sociedade</a:t>
            </a:r>
          </a:p>
          <a:p>
            <a:pPr lvl="1" algn="just"/>
            <a:r>
              <a:rPr lang="pt-BR" sz="2200" dirty="0"/>
              <a:t>Acolhimento ao calouro</a:t>
            </a:r>
          </a:p>
          <a:p>
            <a:pPr lvl="1" algn="just"/>
            <a:r>
              <a:rPr lang="pt-BR" sz="2200" dirty="0"/>
              <a:t>Nutricionista formado e habilitado já</a:t>
            </a:r>
          </a:p>
          <a:p>
            <a:pPr lvl="1" algn="just"/>
            <a:r>
              <a:rPr lang="pt-BR" sz="2200" dirty="0"/>
              <a:t>Perfil do egresso</a:t>
            </a:r>
          </a:p>
          <a:p>
            <a:pPr lvl="1" algn="just"/>
            <a:r>
              <a:rPr lang="pt-BR" sz="2200" dirty="0"/>
              <a:t>Aulas em IES</a:t>
            </a:r>
          </a:p>
          <a:p>
            <a:pPr lvl="1" algn="just"/>
            <a:r>
              <a:rPr lang="pt-BR" sz="2200" dirty="0"/>
              <a:t>Perfil do nutricionista</a:t>
            </a:r>
          </a:p>
          <a:p>
            <a:pPr lvl="1" algn="just"/>
            <a:r>
              <a:rPr lang="pt-BR" sz="2200" dirty="0"/>
              <a:t>Programa CRN Aprendiz</a:t>
            </a:r>
          </a:p>
          <a:p>
            <a:pPr lvl="1" algn="just"/>
            <a:r>
              <a:rPr lang="pt-BR" sz="2200" dirty="0"/>
              <a:t>Diagnóstico situacional dos cursos de nutrição</a:t>
            </a:r>
          </a:p>
          <a:p>
            <a:pPr lvl="1" algn="just"/>
            <a:r>
              <a:rPr lang="pt-BR" sz="2200" dirty="0"/>
              <a:t>Desenvolvimento de material virtual interativo com o teor abordado na solenidade de entrega de documentação profissional</a:t>
            </a:r>
          </a:p>
          <a:p>
            <a:pPr lvl="1" algn="just"/>
            <a:r>
              <a:rPr lang="pt-BR" sz="2200" dirty="0"/>
              <a:t>O Conselho mais perto de você</a:t>
            </a:r>
          </a:p>
          <a:p>
            <a:pPr algn="just"/>
            <a:r>
              <a:rPr lang="pt-BR" dirty="0"/>
              <a:t>Encontro com Coordenadores e docentes dos Cursos de Técnicos em Nutrição e Dietética</a:t>
            </a:r>
          </a:p>
          <a:p>
            <a:pPr algn="just"/>
            <a:r>
              <a:rPr lang="pt-BR" dirty="0"/>
              <a:t>Encontro das Comissões de Formação Profissional</a:t>
            </a:r>
          </a:p>
          <a:p>
            <a:pPr lvl="1" algn="just"/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214897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45169"/>
            <a:ext cx="10515600" cy="45720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Encontros temáticos com: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781236"/>
              </p:ext>
            </p:extLst>
          </p:nvPr>
        </p:nvGraphicFramePr>
        <p:xfrm>
          <a:off x="838200" y="902369"/>
          <a:ext cx="11000874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>
                          <a:solidFill>
                            <a:schemeClr val="tx1"/>
                          </a:solidFill>
                          <a:latin typeface="+mj-lt"/>
                        </a:rPr>
                        <a:t>IES (coordenadores, docentes, estudantes), sobre:</a:t>
                      </a:r>
                      <a:endParaRPr lang="pt-BR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+mj-lt"/>
                        </a:rPr>
                        <a:t>Egressos, sobre: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+mj-lt"/>
                        </a:rPr>
                        <a:t>Público diversos (além das IES), sobre: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Instrumento de Avaliação da Graduação 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Avaliação do II ENFP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Interface entre o Ensino de Nutrição e as Atividades de Fiscalização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Demandas das IES para as CFP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A modalidade </a:t>
                      </a:r>
                      <a:r>
                        <a:rPr lang="pt-BR" dirty="0" err="1">
                          <a:latin typeface="+mj-lt"/>
                        </a:rPr>
                        <a:t>EaD</a:t>
                      </a:r>
                      <a:r>
                        <a:rPr lang="pt-BR" dirty="0">
                          <a:latin typeface="+mj-lt"/>
                        </a:rPr>
                        <a:t> integral na formação do Nutricionista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Atividades dos Conselhos sobre a Formação Profissional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Proposta de uma nova DCN que atenda a formação do nutricionista para o mercado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Ética e/em Nutrição da teorização à ação</a:t>
                      </a:r>
                    </a:p>
                    <a:p>
                      <a:pPr marL="0" lvl="1" indent="0">
                        <a:buFontTx/>
                        <a:buChar char="-"/>
                      </a:pPr>
                      <a:r>
                        <a:rPr lang="pt-BR" dirty="0">
                          <a:latin typeface="+mj-lt"/>
                        </a:rPr>
                        <a:t>Perfil dos egressos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+mj-lt"/>
                        </a:rPr>
                        <a:t>- Prática do nutricionista e sua relação com a Ética, Mídias e Redes sociais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Aproximação do Conselho com os egressos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Procedimentos para inscrição e principais responsabilidades do profissional</a:t>
                      </a:r>
                    </a:p>
                    <a:p>
                      <a:endParaRPr lang="pt-B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latin typeface="+mj-lt"/>
                        </a:rPr>
                        <a:t>- O nutricionista na Saúde Coletiva 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O protagonismo do Nutricionista na construção da profissão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Ética na formação acadêmica e atuação profissional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Dados da fiscalização apurados nas visitas técnicas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Material de apoio para nutricionistas “Orientações para o cuidado nutricional individual”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Atribuições por área de atuação profissional e competências atitudinais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Dia do Técnico em Nutrição e Dietética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- Experiências Exitosas – Área de Marketing e Indústria de Alimentos</a:t>
                      </a:r>
                    </a:p>
                    <a:p>
                      <a:r>
                        <a:rPr lang="pt-BR" dirty="0">
                          <a:latin typeface="+mj-lt"/>
                        </a:rPr>
                        <a:t>Inserção do Nutricionista nas Políticas Públicas na Área de Alimentação e Nutrição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10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Qual o papel das Comissões de Formação Profissional?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18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nº 6.583/1978 e Decreto nº 84.444/1980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4000" dirty="0"/>
          </a:p>
          <a:p>
            <a:pPr marL="0" indent="0" algn="ctr">
              <a:buNone/>
            </a:pPr>
            <a:endParaRPr lang="pt-BR" sz="4000" dirty="0"/>
          </a:p>
          <a:p>
            <a:pPr marL="0" indent="0" algn="ctr">
              <a:buNone/>
            </a:pPr>
            <a:r>
              <a:rPr lang="pt-BR" sz="4000" dirty="0"/>
              <a:t>Quais as competências cabem às </a:t>
            </a:r>
          </a:p>
          <a:p>
            <a:pPr marL="0" indent="0" algn="ctr">
              <a:buNone/>
            </a:pPr>
            <a:r>
              <a:rPr lang="pt-BR" sz="4000" dirty="0"/>
              <a:t>Comissões de Formação Profissional?</a:t>
            </a:r>
          </a:p>
        </p:txBody>
      </p:sp>
    </p:spTree>
    <p:extLst>
      <p:ext uri="{BB962C8B-B14F-4D97-AF65-F5344CB8AC3E}">
        <p14:creationId xmlns:p14="http://schemas.microsoft.com/office/powerpoint/2010/main" val="4133472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Resoluções CFN nº 320/2003 e nº 356/2004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90804"/>
            <a:ext cx="10515600" cy="48976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b="1" dirty="0">
                <a:latin typeface="+mj-lt"/>
              </a:rPr>
              <a:t>Compete à Comissão de Formação Profissional (CFP):</a:t>
            </a:r>
          </a:p>
          <a:p>
            <a:pPr marL="0" indent="0">
              <a:buNone/>
            </a:pPr>
            <a:r>
              <a:rPr lang="pt-BR" b="1" dirty="0">
                <a:latin typeface="+mj-lt"/>
              </a:rPr>
              <a:t>I. </a:t>
            </a:r>
            <a:r>
              <a:rPr lang="pt-BR" dirty="0">
                <a:latin typeface="+mj-lt"/>
              </a:rPr>
              <a:t>acompanhar o desenvolvimento do ensino na área de Alimentação e Nutrição e sua relação com a prática profissional, subsidiando o Plenário e a Diretoria no encaminhamento de suas atribuições específicas</a:t>
            </a:r>
          </a:p>
          <a:p>
            <a:pPr marL="0" indent="0">
              <a:buNone/>
            </a:pPr>
            <a:r>
              <a:rPr lang="pt-BR" b="1" dirty="0">
                <a:latin typeface="+mj-lt"/>
              </a:rPr>
              <a:t>II. </a:t>
            </a:r>
            <a:r>
              <a:rPr lang="pt-BR" dirty="0">
                <a:latin typeface="+mj-lt"/>
              </a:rPr>
              <a:t>cooperar com os poderes públicos nos assuntos relativos à formação profissional</a:t>
            </a:r>
          </a:p>
          <a:p>
            <a:pPr marL="0" indent="0">
              <a:buNone/>
            </a:pPr>
            <a:r>
              <a:rPr lang="pt-BR" b="1" dirty="0">
                <a:latin typeface="+mj-lt"/>
              </a:rPr>
              <a:t>III. </a:t>
            </a:r>
            <a:r>
              <a:rPr lang="pt-BR" dirty="0">
                <a:latin typeface="+mj-lt"/>
              </a:rPr>
              <a:t>colaborar com associações de classe, instituições de ensino e demais entidades para a melhoria da qualificação profissional</a:t>
            </a:r>
          </a:p>
          <a:p>
            <a:pPr marL="0" indent="0">
              <a:buNone/>
            </a:pPr>
            <a:r>
              <a:rPr lang="pt-BR" b="1" dirty="0">
                <a:latin typeface="+mj-lt"/>
              </a:rPr>
              <a:t>IV. </a:t>
            </a:r>
            <a:r>
              <a:rPr lang="pt-BR" dirty="0">
                <a:latin typeface="+mj-lt"/>
              </a:rPr>
              <a:t>funcionar como agente de integração dos CRN e CFN com as instituições que graduam nutricionistas e formam técnicos nas áreas de Alimentação e Nutrição, bem como junto aos profissionais e estudantes da área de Alimentação e Nutrição</a:t>
            </a:r>
          </a:p>
          <a:p>
            <a:pPr marL="0" indent="0">
              <a:buNone/>
            </a:pPr>
            <a:r>
              <a:rPr lang="pt-BR" b="1" dirty="0">
                <a:latin typeface="+mj-lt"/>
              </a:rPr>
              <a:t>V. </a:t>
            </a:r>
            <a:r>
              <a:rPr lang="pt-BR" dirty="0">
                <a:latin typeface="+mj-lt"/>
              </a:rPr>
              <a:t>elaborar projetos de normas a serem submetidas à apreciação do Plenário para orientar e aperfeiçoar a formação profissional</a:t>
            </a:r>
          </a:p>
          <a:p>
            <a:pPr marL="0" indent="0">
              <a:buNone/>
            </a:pPr>
            <a:r>
              <a:rPr lang="pt-BR" b="1" dirty="0">
                <a:latin typeface="+mj-lt"/>
              </a:rPr>
              <a:t>VI. </a:t>
            </a:r>
            <a:r>
              <a:rPr lang="pt-BR" dirty="0">
                <a:latin typeface="+mj-lt"/>
              </a:rPr>
              <a:t>desenvolver outras atribuições que venham a ser definidas pelo Plenário</a:t>
            </a:r>
          </a:p>
        </p:txBody>
      </p:sp>
    </p:spTree>
    <p:extLst>
      <p:ext uri="{BB962C8B-B14F-4D97-AF65-F5344CB8AC3E}">
        <p14:creationId xmlns:p14="http://schemas.microsoft.com/office/powerpoint/2010/main" val="312166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Avaliadores</a:t>
            </a:r>
            <a:endParaRPr lang="pt-BR" sz="36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49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AÇÕES POSSÍVEIS: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34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771317"/>
              </p:ext>
            </p:extLst>
          </p:nvPr>
        </p:nvGraphicFramePr>
        <p:xfrm>
          <a:off x="249475" y="481671"/>
          <a:ext cx="11788036" cy="568191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894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4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800" dirty="0">
                          <a:latin typeface="+mj-lt"/>
                        </a:rPr>
                        <a:t>COMPETÊNCIAS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800" dirty="0">
                          <a:latin typeface="+mj-lt"/>
                        </a:rPr>
                        <a:t>AÇÕES</a:t>
                      </a:r>
                      <a:r>
                        <a:rPr lang="pt-BR" sz="1800" baseline="0" dirty="0">
                          <a:latin typeface="+mj-lt"/>
                        </a:rPr>
                        <a:t> PRIORITÁRIAS CFN E CRN</a:t>
                      </a:r>
                      <a:endParaRPr lang="pt-BR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acompanhar o desenvolvimento do ensino na área de Alimentação e Nutrição e sua relação com a prática profissional, subsidiando o Plenário e a Diretoria no encaminhamento de suas atribuições específicas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cooperar com os poderes públicos nos assuntos relativos à formação profissional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colaborar com associações de classe, instituições de ensino e demais entidades para a melhoria da qualificação profissional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funcionar como agente de integração dos CRN e CFN com as instituições que graduam nutricionistas e formam técnicos nas áreas de Alimentação e Nutrição, bem como junto aos profissionais e estudantes da área de Alimentação e Nutrição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elaborar projetos de normas a serem submetidas à apreciação do Plenário para orientar e aperfeiçoar a formação profissional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desenvolver outras atribuições que venham a ser definidas pelo Plenário, COMO: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0"/>
                        </a:spcBef>
                        <a:spcAft>
                          <a:spcPts val="3000"/>
                        </a:spcAft>
                      </a:pPr>
                      <a:endParaRPr lang="pt-BR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228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58" y="604668"/>
            <a:ext cx="6020214" cy="377574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797468" y="4612206"/>
            <a:ext cx="407095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sz="1700" b="1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CONTATO</a:t>
            </a:r>
          </a:p>
          <a:p>
            <a:pPr lvl="0" algn="r"/>
            <a:r>
              <a:rPr lang="pt-BR" sz="1700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SRTVS - Quadra 701, Bloco II, Centro Empresarial Assis Chateaubriand</a:t>
            </a:r>
            <a:r>
              <a:rPr lang="pt-BR" sz="170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301</a:t>
            </a:r>
            <a:br>
              <a:rPr lang="pt-BR" sz="1700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700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(61) 3225 6027</a:t>
            </a:r>
          </a:p>
          <a:p>
            <a:pPr lvl="0" algn="r"/>
            <a:r>
              <a:rPr lang="pt-BR" sz="1700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contato@cfn.org.br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3600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013" y="255943"/>
            <a:ext cx="11567504" cy="999651"/>
          </a:xfrm>
        </p:spPr>
        <p:txBody>
          <a:bodyPr>
            <a:normAutofit/>
          </a:bodyPr>
          <a:lstStyle/>
          <a:p>
            <a:pPr algn="ctr"/>
            <a:r>
              <a:rPr lang="pt-BR" sz="3000" dirty="0"/>
              <a:t>Comissão constituída pela Resolução CFN nº 519/2012, para contribuir com subsídios para a regulação e supervisão da educação superior: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4695CDD7-9415-4E00-8812-891D88CD5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219453"/>
              </p:ext>
            </p:extLst>
          </p:nvPr>
        </p:nvGraphicFramePr>
        <p:xfrm>
          <a:off x="332680" y="1409249"/>
          <a:ext cx="11649663" cy="525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8906542" imgH="4020716" progId="Word.Document.12">
                  <p:embed/>
                </p:oleObj>
              </mc:Choice>
              <mc:Fallback>
                <p:oleObj name="Document" r:id="rId3" imgW="8906542" imgH="40207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680" y="1409249"/>
                        <a:ext cx="11649663" cy="525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9702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78488" y="2534423"/>
            <a:ext cx="10208712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Encontros Nacionais de Formação Profissional - ENFP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9"/>
          <a:stretch/>
        </p:blipFill>
        <p:spPr>
          <a:xfrm>
            <a:off x="0" y="0"/>
            <a:ext cx="1127342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3" y="5932927"/>
            <a:ext cx="3003244" cy="61694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82028" y="461484"/>
            <a:ext cx="6513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Conselho Federal de Nutricionistas</a:t>
            </a:r>
          </a:p>
          <a:p>
            <a:pPr algn="ctr"/>
            <a:r>
              <a:rPr lang="pt-BR" sz="2000" dirty="0">
                <a:solidFill>
                  <a:srgbClr val="515C6F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Comissão de Formação Profissional </a:t>
            </a:r>
          </a:p>
          <a:p>
            <a:pPr algn="ctr"/>
            <a:endParaRPr lang="pt-BR" sz="2000" dirty="0">
              <a:solidFill>
                <a:srgbClr val="515C6F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0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cs typeface="Arial" panose="020B0604020202020204" pitchFamily="34" charset="0"/>
              </a:rPr>
              <a:t>Prerrogativas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b="1" dirty="0">
                <a:latin typeface="+mj-lt"/>
                <a:cs typeface="Arial" panose="020B0604020202020204" pitchFamily="34" charset="0"/>
              </a:rPr>
              <a:t>Lei nº 6.583/1978 </a:t>
            </a:r>
            <a:r>
              <a:rPr lang="pt-BR" dirty="0">
                <a:latin typeface="+mj-lt"/>
                <a:cs typeface="Arial" panose="020B0604020202020204" pitchFamily="34" charset="0"/>
              </a:rPr>
              <a:t>(cria CFN e CRN), art. 9º (XII): estimular a exação no exercício da profissão, zelando pelo prestígio e bom nome dos que a exercem</a:t>
            </a:r>
          </a:p>
          <a:p>
            <a:pPr algn="just"/>
            <a:r>
              <a:rPr lang="pt-BR" b="1" dirty="0">
                <a:latin typeface="+mj-lt"/>
                <a:cs typeface="Arial" panose="020B0604020202020204" pitchFamily="34" charset="0"/>
              </a:rPr>
              <a:t>Decreto nº 84.444/1980 </a:t>
            </a:r>
            <a:r>
              <a:rPr lang="pt-BR" dirty="0">
                <a:latin typeface="+mj-lt"/>
                <a:cs typeface="Arial" panose="020B0604020202020204" pitchFamily="34" charset="0"/>
              </a:rPr>
              <a:t>(regulamenta a Lei nº 6.583), art. 6º (XX): promover simpósios, conferências e outras formas que visem ao aprimoramento cultural e profissional dos Nutricionistas</a:t>
            </a:r>
          </a:p>
          <a:p>
            <a:pPr algn="just"/>
            <a:r>
              <a:rPr lang="pt-BR" b="1" dirty="0">
                <a:latin typeface="+mj-lt"/>
                <a:cs typeface="Arial" panose="020B0604020202020204" pitchFamily="34" charset="0"/>
              </a:rPr>
              <a:t>Resolução CFN nº 320/2003 </a:t>
            </a:r>
            <a:r>
              <a:rPr lang="pt-BR" dirty="0">
                <a:latin typeface="+mj-lt"/>
                <a:cs typeface="Arial" panose="020B0604020202020204" pitchFamily="34" charset="0"/>
              </a:rPr>
              <a:t>(Regimento Interno  CFN), art. 29 (III, IV): </a:t>
            </a:r>
          </a:p>
          <a:p>
            <a:pPr lvl="1" algn="just"/>
            <a:r>
              <a:rPr lang="pt-BR" dirty="0">
                <a:latin typeface="+mj-lt"/>
                <a:cs typeface="Arial" panose="020B0604020202020204" pitchFamily="34" charset="0"/>
              </a:rPr>
              <a:t>cabe à CFP/CFN colaborar ... para melhoria da qualificação profissional  </a:t>
            </a:r>
          </a:p>
          <a:p>
            <a:pPr lvl="1" algn="just"/>
            <a:r>
              <a:rPr lang="pt-BR" dirty="0">
                <a:latin typeface="+mj-lt"/>
                <a:cs typeface="Arial" panose="020B0604020202020204" pitchFamily="34" charset="0"/>
              </a:rPr>
              <a:t>funcionar como agente de integração dos CFN e CRN com as instituições que graduam nutricionistas ... bem como junto aos profissionais e estudantes da área de Alimentação e Nutrição</a:t>
            </a:r>
          </a:p>
        </p:txBody>
      </p:sp>
    </p:spTree>
    <p:extLst>
      <p:ext uri="{BB962C8B-B14F-4D97-AF65-F5344CB8AC3E}">
        <p14:creationId xmlns:p14="http://schemas.microsoft.com/office/powerpoint/2010/main" val="73260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4" y="313834"/>
            <a:ext cx="2256444" cy="199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11" y="4460194"/>
            <a:ext cx="3244657" cy="2122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818" y="2447266"/>
            <a:ext cx="1542240" cy="186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425" y="205930"/>
            <a:ext cx="4062932" cy="187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77" y="2486384"/>
            <a:ext cx="3343773" cy="176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863" y="4804853"/>
            <a:ext cx="2500141" cy="1829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9155" y="4804853"/>
            <a:ext cx="2752449" cy="1829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1580" y="199144"/>
            <a:ext cx="1491030" cy="1833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9183" y="2447266"/>
            <a:ext cx="3567218" cy="186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908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ea typeface="Verdana" panose="020B0604030504040204" pitchFamily="34" charset="0"/>
                <a:cs typeface="Verdana" panose="020B0604030504040204" pitchFamily="34" charset="0"/>
              </a:rPr>
              <a:t>I ENFP </a:t>
            </a:r>
            <a:r>
              <a:rPr lang="pt-BR" sz="4000" dirty="0">
                <a:ea typeface="Verdana" panose="020B0604030504040204" pitchFamily="34" charset="0"/>
                <a:cs typeface="Verdana" panose="020B0604030504040204" pitchFamily="34" charset="0"/>
              </a:rPr>
              <a:t>(27 e 28 de setembro de 2013, Brasília/DF)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838200" y="4795745"/>
            <a:ext cx="10515600" cy="3712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9047748" y="4114981"/>
            <a:ext cx="1764631" cy="1435769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 ENFP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Brasília/DF (27 e 28 de setembro de 2013)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034717" y="4063870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1ª Reunião Preparatória </a:t>
            </a:r>
            <a:r>
              <a:rPr lang="pt-BR" sz="1600" dirty="0"/>
              <a:t>(25/02/2013)</a:t>
            </a:r>
          </a:p>
          <a:p>
            <a:pPr algn="ctr"/>
            <a:r>
              <a:rPr lang="pt-BR" sz="1600" dirty="0"/>
              <a:t>“Roteiro para oficinas regionais”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35931" y="1986651"/>
            <a:ext cx="10343147" cy="130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“Qualidade na formação e exercício profissional: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presente e futuro”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060034" y="4079911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2ª Reunião Preparatória </a:t>
            </a:r>
            <a:r>
              <a:rPr lang="pt-BR" sz="1600" dirty="0"/>
              <a:t>(18/07/2013)</a:t>
            </a:r>
          </a:p>
          <a:p>
            <a:pPr algn="ctr"/>
            <a:r>
              <a:rPr lang="pt-BR" sz="1600" dirty="0"/>
              <a:t>“Análise das informações, oficinas”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025190" y="4079910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3ª Reunião Preparatória </a:t>
            </a:r>
            <a:r>
              <a:rPr lang="pt-BR" sz="1600" dirty="0"/>
              <a:t>(21/08/2013)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012406" y="4093902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4ª Reunião Preparatória </a:t>
            </a:r>
            <a:r>
              <a:rPr lang="pt-BR" sz="1600" dirty="0"/>
              <a:t>(19/09/2013)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2919663" y="3400376"/>
            <a:ext cx="16042" cy="276901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em curva 3"/>
          <p:cNvCxnSpPr/>
          <p:nvPr/>
        </p:nvCxnSpPr>
        <p:spPr>
          <a:xfrm rot="16200000" flipH="1">
            <a:off x="3000559" y="5804163"/>
            <a:ext cx="663880" cy="55295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911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de seta reta 3"/>
          <p:cNvCxnSpPr/>
          <p:nvPr/>
        </p:nvCxnSpPr>
        <p:spPr>
          <a:xfrm>
            <a:off x="-114992" y="3325257"/>
            <a:ext cx="12542293" cy="5459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970549" y="2610854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1ª Reunião Preparatória </a:t>
            </a:r>
            <a:r>
              <a:rPr lang="pt-BR" sz="1600" dirty="0"/>
              <a:t>(25/02/2013)</a:t>
            </a:r>
          </a:p>
          <a:p>
            <a:pPr algn="ctr"/>
            <a:r>
              <a:rPr lang="pt-BR" sz="1600" dirty="0"/>
              <a:t>“Roteiro para oficinas regionais”</a:t>
            </a:r>
          </a:p>
        </p:txBody>
      </p:sp>
      <p:sp>
        <p:nvSpPr>
          <p:cNvPr id="6" name="Retângulo 5"/>
          <p:cNvSpPr/>
          <p:nvPr/>
        </p:nvSpPr>
        <p:spPr>
          <a:xfrm>
            <a:off x="9428748" y="2661964"/>
            <a:ext cx="1764631" cy="143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2ª Reunião Preparatória </a:t>
            </a:r>
            <a:r>
              <a:rPr lang="pt-BR" sz="1600" dirty="0"/>
              <a:t>(18/07/2013)</a:t>
            </a:r>
          </a:p>
          <a:p>
            <a:pPr algn="ctr"/>
            <a:r>
              <a:rPr lang="pt-BR" sz="1600" dirty="0"/>
              <a:t>“Análise das informações, oficinas”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14322"/>
              </p:ext>
            </p:extLst>
          </p:nvPr>
        </p:nvGraphicFramePr>
        <p:xfrm>
          <a:off x="3234486" y="576437"/>
          <a:ext cx="5843339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2157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977900" indent="-977900" algn="just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Quadro 1. </a:t>
                      </a:r>
                      <a:r>
                        <a:rPr lang="pt-BR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Locais e datas de realização das Oficinas Regionais de Formação Profissional,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2013.</a:t>
                      </a:r>
                      <a:endParaRPr lang="pt-BR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1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DF, GO, MT, TO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Brasília (DF), 12 de junho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</a:t>
                      </a:r>
                      <a:r>
                        <a:rPr lang="pt-BR" sz="1800" b="1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Porto Alegre (RS), 12 de julho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3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SP, MS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Paulo (SP), 05 de abril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4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ES, RJ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Vitória (ES), 22 de junho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de Janeiro (RJ), 13 de julho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5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BA, SE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Salvador (BA), 13 de junho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6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AL, CE, MA, PB, PE, PI, RN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Fortaleza (CE), 08 de maio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Teresina (PI), 09 de maio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Luís (MA), 11 de maio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João Pessoa (PB), 11 de maio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Maceió (AL), 14 de maio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Natal (RN), 14 de maio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Recife (PE), 16 de maio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7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AC, AM, AP, PA, RO, RR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Manaus (AM), 10 de maio de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Belém (PA), 24 de maio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8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Curitiba (PR), 11 e 12 de abril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9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Belo Horizonte (MG), 25 de maio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CRN 10</a:t>
                      </a:r>
                      <a:r>
                        <a:rPr lang="pt-BR" sz="1800" b="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Florianópolis (SC), 10 de junho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7249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2692</Words>
  <Application>Microsoft Office PowerPoint</Application>
  <PresentationFormat>Widescreen</PresentationFormat>
  <Paragraphs>253</Paragraphs>
  <Slides>32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Segoe UI</vt:lpstr>
      <vt:lpstr>Times New Roman</vt:lpstr>
      <vt:lpstr>Verdana</vt:lpstr>
      <vt:lpstr>Tema do Office</vt:lpstr>
      <vt:lpstr>Document</vt:lpstr>
      <vt:lpstr>Apresentação do PowerPoint</vt:lpstr>
      <vt:lpstr>Ações CFP/CFN 2012-2017</vt:lpstr>
      <vt:lpstr>Comissão de Avaliadores</vt:lpstr>
      <vt:lpstr>Comissão constituída pela Resolução CFN nº 519/2012, para contribuir com subsídios para a regulação e supervisão da educação superior:</vt:lpstr>
      <vt:lpstr>Encontros Nacionais de Formação Profissional - ENFP</vt:lpstr>
      <vt:lpstr>Prerrogativas</vt:lpstr>
      <vt:lpstr>Apresentação do PowerPoint</vt:lpstr>
      <vt:lpstr>I ENFP (27 e 28 de setembro de 2013, Brasília/DF)</vt:lpstr>
      <vt:lpstr>Apresentação do PowerPoint</vt:lpstr>
      <vt:lpstr>I ENFP (27 e 28 de setembro de 2013, Brasília/DF)</vt:lpstr>
      <vt:lpstr>Oficina CFP/CONBRAN 2014 (18 de setembro de 2014, Vitória/ES)</vt:lpstr>
      <vt:lpstr>Oficina CFP/CONBRAN 2014 (18 de setembro de 2014, Vitória/ES)</vt:lpstr>
      <vt:lpstr>Apresentação do PowerPoint</vt:lpstr>
      <vt:lpstr>II ENFP (25 e 26 de setembro de 2015, Brasília/DF)</vt:lpstr>
      <vt:lpstr>Apresentação do PowerPoint</vt:lpstr>
      <vt:lpstr>Formação Profissional/CONBRAN 2016 (27 e 28 de outubro de 2016, Porto Alegre/RS)</vt:lpstr>
      <vt:lpstr>Apresentação do PowerPoint</vt:lpstr>
      <vt:lpstr>III ENFP (15 e 16 de setembro de 2017, Brasília/DF)</vt:lpstr>
      <vt:lpstr>Atuação CFP/CFN em 2016</vt:lpstr>
      <vt:lpstr>Ações e discussões</vt:lpstr>
      <vt:lpstr>Em 2016</vt:lpstr>
      <vt:lpstr>Atuação CFP/CRN em 2016</vt:lpstr>
      <vt:lpstr>Ações/Atividades das CFP/CRN em 2016</vt:lpstr>
      <vt:lpstr>Apresentação do PowerPoint</vt:lpstr>
      <vt:lpstr>Apresentação do PowerPoint</vt:lpstr>
      <vt:lpstr>Apresentação do PowerPoint</vt:lpstr>
      <vt:lpstr>Qual o papel das Comissões de Formação Profissional?</vt:lpstr>
      <vt:lpstr>Lei nº 6.583/1978 e Decreto nº 84.444/1980</vt:lpstr>
      <vt:lpstr>Resoluções CFN nº 320/2003 e nº 356/2004</vt:lpstr>
      <vt:lpstr>AÇÕES POSSÍVEIS: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Debora Santos</dc:creator>
  <cp:lastModifiedBy>Suporte Nutricionistas</cp:lastModifiedBy>
  <cp:revision>137</cp:revision>
  <dcterms:created xsi:type="dcterms:W3CDTF">2015-05-12T13:01:50Z</dcterms:created>
  <dcterms:modified xsi:type="dcterms:W3CDTF">2017-07-20T12:30:15Z</dcterms:modified>
</cp:coreProperties>
</file>